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9" r:id="rId2"/>
    <p:sldMasterId id="2147483694" r:id="rId3"/>
    <p:sldMasterId id="2147483704" r:id="rId4"/>
    <p:sldMasterId id="2147483716" r:id="rId5"/>
    <p:sldMasterId id="2147483726" r:id="rId6"/>
    <p:sldMasterId id="2147483738" r:id="rId7"/>
  </p:sldMasterIdLst>
  <p:notesMasterIdLst>
    <p:notesMasterId r:id="rId19"/>
  </p:notesMasterIdLst>
  <p:handoutMasterIdLst>
    <p:handoutMasterId r:id="rId20"/>
  </p:handoutMasterIdLst>
  <p:sldIdLst>
    <p:sldId id="256" r:id="rId8"/>
    <p:sldId id="273" r:id="rId9"/>
    <p:sldId id="283" r:id="rId10"/>
    <p:sldId id="266" r:id="rId11"/>
    <p:sldId id="269" r:id="rId12"/>
    <p:sldId id="278" r:id="rId13"/>
    <p:sldId id="280" r:id="rId14"/>
    <p:sldId id="284" r:id="rId15"/>
    <p:sldId id="285" r:id="rId16"/>
    <p:sldId id="261" r:id="rId17"/>
    <p:sldId id="272" r:id="rId18"/>
  </p:sldIdLst>
  <p:sldSz cx="12192000" cy="6858000"/>
  <p:notesSz cx="6797675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C6F5F4DC-E53C-4AD0-9704-7D6337E1E94A}">
          <p14:sldIdLst>
            <p14:sldId id="256"/>
            <p14:sldId id="273"/>
            <p14:sldId id="283"/>
            <p14:sldId id="266"/>
            <p14:sldId id="269"/>
            <p14:sldId id="278"/>
            <p14:sldId id="280"/>
            <p14:sldId id="284"/>
            <p14:sldId id="285"/>
            <p14:sldId id="261"/>
            <p14:sldId id="272"/>
          </p14:sldIdLst>
        </p14:section>
        <p14:section name="Grafiska element" id="{379EFE44-59D9-4102-8599-626BE28609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319" userDrawn="1">
          <p15:clr>
            <a:srgbClr val="A4A3A4"/>
          </p15:clr>
        </p15:guide>
        <p15:guide id="2" orient="horz" pos="618" userDrawn="1">
          <p15:clr>
            <a:srgbClr val="A4A3A4"/>
          </p15:clr>
        </p15:guide>
        <p15:guide id="3" orient="horz" pos="1706" userDrawn="1">
          <p15:clr>
            <a:srgbClr val="A4A3A4"/>
          </p15:clr>
        </p15:guide>
        <p15:guide id="4" orient="horz" pos="73" userDrawn="1">
          <p15:clr>
            <a:srgbClr val="A4A3A4"/>
          </p15:clr>
        </p15:guide>
        <p15:guide id="5" orient="horz" pos="1207" userDrawn="1">
          <p15:clr>
            <a:srgbClr val="A4A3A4"/>
          </p15:clr>
        </p15:guide>
        <p15:guide id="6" pos="1300" userDrawn="1">
          <p15:clr>
            <a:srgbClr val="A4A3A4"/>
          </p15:clr>
        </p15:guide>
        <p15:guide id="7" pos="7469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402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6103">
          <p15:clr>
            <a:srgbClr val="A4A3A4"/>
          </p15:clr>
        </p15:guide>
        <p15:guide id="2" pos="399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Författare" initials="F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8F9E"/>
    <a:srgbClr val="006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75935" autoAdjust="0"/>
  </p:normalViewPr>
  <p:slideViewPr>
    <p:cSldViewPr showGuides="1">
      <p:cViewPr varScale="1">
        <p:scale>
          <a:sx n="66" d="100"/>
          <a:sy n="66" d="100"/>
        </p:scale>
        <p:origin x="1094" y="58"/>
      </p:cViewPr>
      <p:guideLst>
        <p:guide orient="horz" pos="3319"/>
        <p:guide orient="horz" pos="618"/>
        <p:guide orient="horz" pos="1706"/>
        <p:guide orient="horz" pos="73"/>
        <p:guide orient="horz" pos="1207"/>
        <p:guide pos="1300"/>
        <p:guide pos="7469"/>
        <p:guide pos="3840"/>
        <p:guide pos="402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9" d="100"/>
          <a:sy n="79" d="100"/>
        </p:scale>
        <p:origin x="-3984" y="-96"/>
      </p:cViewPr>
      <p:guideLst>
        <p:guide orient="horz" pos="6103"/>
        <p:guide pos="399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0D-47EB-A727-9B6CA8599406}"/>
              </c:ext>
            </c:extLst>
          </c:dPt>
          <c:dPt>
            <c:idx val="1"/>
            <c:bubble3D val="0"/>
            <c:spPr>
              <a:solidFill>
                <a:srgbClr val="FFFFFF">
                  <a:alpha val="50196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0D-47EB-A727-9B6CA85994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0D-47EB-A727-9B6CA85994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0D-47EB-A727-9B6CA8599406}"/>
              </c:ext>
            </c:extLst>
          </c:dPt>
          <c:cat>
            <c:strRef>
              <c:f>Blad1!$A$2:$A$5</c:f>
              <c:strCache>
                <c:ptCount val="2"/>
                <c:pt idx="0">
                  <c:v>Privatpersoner</c:v>
                </c:pt>
                <c:pt idx="1">
                  <c:v>Företag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49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0D-47EB-A727-9B6CA85994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Innan du blev myndig, pratade ni om privatekonomi hemma? Till exempel om veckopeng, köp och sparande.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7042-427C-9D2F-F45DB4688F5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042-427C-9D2F-F45DB4688F5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7042-427C-9D2F-F45DB4688F5D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7042-427C-9D2F-F45DB4688F5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smtId="4294967295">
                    <a:solidFill>
                      <a:schemeClr val="bg1"/>
                    </a:solidFill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 inte alls</c:v>
                </c:pt>
                <c:pt idx="1">
                  <c:v>ja, men ganska lite</c:v>
                </c:pt>
                <c:pt idx="2">
                  <c:v>Ja ganska mycket</c:v>
                </c:pt>
                <c:pt idx="3">
                  <c:v>Vill inte svara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0.3968253968253968</c:v>
                </c:pt>
                <c:pt idx="1">
                  <c:v>0.36507936507936506</c:v>
                </c:pt>
                <c:pt idx="2">
                  <c:v>0.23809523809523808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042-427C-9D2F-F45DB4688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="1" smtId="4294967295">
                <a:solidFill>
                  <a:schemeClr val="bg1"/>
                </a:solidFill>
              </a:defRPr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>
                <a:solidFill>
                  <a:schemeClr val="bg1"/>
                </a:solidFill>
              </a:defRPr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sv-SE"/>
    </a:p>
  </c:tx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1C-45AB-ABFD-B2D5F51DCCE8}"/>
              </c:ext>
            </c:extLst>
          </c:dPt>
          <c:dPt>
            <c:idx val="1"/>
            <c:bubble3D val="0"/>
            <c:spPr>
              <a:solidFill>
                <a:schemeClr val="accent2">
                  <a:alpha val="50196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1C-45AB-ABFD-B2D5F51DCC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1C-45AB-ABFD-B2D5F51DCC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1C-45AB-ABFD-B2D5F51DCCE8}"/>
              </c:ext>
            </c:extLst>
          </c:dPt>
          <c:cat>
            <c:strRef>
              <c:f>Blad1!$A$2:$A$5</c:f>
              <c:strCache>
                <c:ptCount val="3"/>
                <c:pt idx="0">
                  <c:v>Vänner</c:v>
                </c:pt>
                <c:pt idx="1">
                  <c:v>Ingen</c:v>
                </c:pt>
                <c:pt idx="2">
                  <c:v>Familj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9</c:v>
                </c:pt>
                <c:pt idx="1">
                  <c:v>27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01C-45AB-ABFD-B2D5F51DC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D5-4A2E-883B-4D87B7515BDB}"/>
              </c:ext>
            </c:extLst>
          </c:dPt>
          <c:dPt>
            <c:idx val="1"/>
            <c:bubble3D val="0"/>
            <c:spPr>
              <a:solidFill>
                <a:schemeClr val="accent2">
                  <a:alpha val="50196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D5-4A2E-883B-4D87B7515B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8D5-4A2E-883B-4D87B7515BD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D5-4A2E-883B-4D87B7515BDB}"/>
              </c:ext>
            </c:extLst>
          </c:dPt>
          <c:cat>
            <c:strRef>
              <c:f>Blad1!$A$2:$A$5</c:f>
              <c:strCache>
                <c:ptCount val="3"/>
                <c:pt idx="0">
                  <c:v>Nej</c:v>
                </c:pt>
                <c:pt idx="1">
                  <c:v>Ja</c:v>
                </c:pt>
                <c:pt idx="2">
                  <c:v>Vet ej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56</c:v>
                </c:pt>
                <c:pt idx="1">
                  <c:v>36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D5-4A2E-883B-4D87B7515B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Har dina föräldrar hjälpt dig att betala en skuld eller räkning?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F8C-483A-BA60-F7B80409A8F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F8C-483A-BA60-F7B80409A8F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F8C-483A-BA60-F7B80409A8F2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CF8C-483A-BA60-F7B80409A8F2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smtId="4294967295">
                    <a:solidFill>
                      <a:schemeClr val="bg1"/>
                    </a:solidFill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Nej</c:v>
                </c:pt>
                <c:pt idx="1">
                  <c:v>Ja ibland</c:v>
                </c:pt>
                <c:pt idx="2">
                  <c:v>Ja många gånger</c:v>
                </c:pt>
                <c:pt idx="3">
                  <c:v>Vill inte svara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0.34920634920634919</c:v>
                </c:pt>
                <c:pt idx="1">
                  <c:v>0.38095238095238093</c:v>
                </c:pt>
                <c:pt idx="2">
                  <c:v>0.26984126984126983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8C-483A-BA60-F7B80409A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="1" smtId="4294967295">
                <a:solidFill>
                  <a:schemeClr val="bg1"/>
                </a:solidFill>
              </a:defRPr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>
                <a:solidFill>
                  <a:schemeClr val="bg1"/>
                </a:solidFill>
              </a:defRPr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A1-4F07-9AEB-A220CD922CA6}"/>
              </c:ext>
            </c:extLst>
          </c:dPt>
          <c:dPt>
            <c:idx val="1"/>
            <c:bubble3D val="0"/>
            <c:spPr>
              <a:solidFill>
                <a:srgbClr val="FFFFFF">
                  <a:alpha val="50196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A1-4F07-9AEB-A220CD922CA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A1-4F07-9AEB-A220CD922CA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A1-4F07-9AEB-A220CD922CA6}"/>
              </c:ext>
            </c:extLst>
          </c:dPt>
          <c:cat>
            <c:strRef>
              <c:f>Blad1!$A$2:$A$5</c:f>
              <c:strCache>
                <c:ptCount val="2"/>
                <c:pt idx="0">
                  <c:v>Privatpersoner</c:v>
                </c:pt>
                <c:pt idx="1">
                  <c:v>Företag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51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A1-4F07-9AEB-A220CD922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88-4855-94F1-FAB32380C83D}"/>
              </c:ext>
            </c:extLst>
          </c:dPt>
          <c:dPt>
            <c:idx val="1"/>
            <c:bubble3D val="0"/>
            <c:spPr>
              <a:solidFill>
                <a:srgbClr val="FFFFFF">
                  <a:alpha val="50196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88-4855-94F1-FAB32380C83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88-4855-94F1-FAB32380C83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788-4855-94F1-FAB32380C83D}"/>
              </c:ext>
            </c:extLst>
          </c:dPt>
          <c:cat>
            <c:strRef>
              <c:f>Blad1!$A$2:$A$5</c:f>
              <c:strCache>
                <c:ptCount val="2"/>
                <c:pt idx="0">
                  <c:v>Privatpersoner</c:v>
                </c:pt>
                <c:pt idx="1">
                  <c:v>Företag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33</c:v>
                </c:pt>
                <c:pt idx="1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88-4855-94F1-FAB32380C8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9D-4F39-A383-90FEA1A9DAAF}"/>
              </c:ext>
            </c:extLst>
          </c:dPt>
          <c:dPt>
            <c:idx val="1"/>
            <c:bubble3D val="0"/>
            <c:spPr>
              <a:solidFill>
                <a:srgbClr val="FFFFFF">
                  <a:alpha val="50196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9D-4F39-A383-90FEA1A9DA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9D-4F39-A383-90FEA1A9DA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9D-4F39-A383-90FEA1A9DAAF}"/>
              </c:ext>
            </c:extLst>
          </c:dPt>
          <c:cat>
            <c:strRef>
              <c:f>Blad1!$A$2:$A$5</c:f>
              <c:strCache>
                <c:ptCount val="2"/>
                <c:pt idx="0">
                  <c:v>Privatpersoner</c:v>
                </c:pt>
                <c:pt idx="1">
                  <c:v>Företag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67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A9D-4F39-A383-90FEA1A9D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88-473E-B0D7-BE803BF8D2A1}"/>
              </c:ext>
            </c:extLst>
          </c:dPt>
          <c:dPt>
            <c:idx val="1"/>
            <c:bubble3D val="0"/>
            <c:spPr>
              <a:solidFill>
                <a:schemeClr val="accent2">
                  <a:alpha val="50196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88-473E-B0D7-BE803BF8D2A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88-473E-B0D7-BE803BF8D2A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88-473E-B0D7-BE803BF8D2A1}"/>
              </c:ext>
            </c:extLst>
          </c:dPt>
          <c:cat>
            <c:strRef>
              <c:f>Blad1!$A$2:$A$5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88-473E-B0D7-BE803BF8D2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Kände du till möjligheten att få kostnadsfri kommunal budget- och skuldrådgivning inför din ansökan?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B025-4260-B99D-FA755C14AF1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B025-4260-B99D-FA755C14AF1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B025-4260-B99D-FA755C14AF1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B025-4260-B99D-FA755C14AF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Ja det gjorde jag och jag gick dit</c:v>
                </c:pt>
                <c:pt idx="1">
                  <c:v>Nej det gjorde jag inte</c:v>
                </c:pt>
                <c:pt idx="2">
                  <c:v>Ja kände till det men gick inte dit</c:v>
                </c:pt>
                <c:pt idx="3">
                  <c:v>Nej det gjorde jag inte men hade jag vetat hade jag gått dit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0.33333333333333331</c:v>
                </c:pt>
                <c:pt idx="1">
                  <c:v>0.38095238095238093</c:v>
                </c:pt>
                <c:pt idx="2">
                  <c:v>0.25396825396825395</c:v>
                </c:pt>
                <c:pt idx="3">
                  <c:v>3.1746031746031744E-2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25-4260-B99D-FA755C14AF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 algn="just">
              <a:defRPr sz="1000" b="1" smtId="4294967295">
                <a:solidFill>
                  <a:schemeClr val="bg1"/>
                </a:solidFill>
              </a:defRPr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>
                <a:solidFill>
                  <a:schemeClr val="bg1"/>
                </a:solidFill>
              </a:defRPr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5F-434E-BE05-D512F247DBD5}"/>
              </c:ext>
            </c:extLst>
          </c:dPt>
          <c:dPt>
            <c:idx val="1"/>
            <c:bubble3D val="0"/>
            <c:spPr>
              <a:solidFill>
                <a:schemeClr val="accent2">
                  <a:alpha val="50196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5F-434E-BE05-D512F247DB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5F-434E-BE05-D512F247DBD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A5F-434E-BE05-D512F247DBD5}"/>
              </c:ext>
            </c:extLst>
          </c:dPt>
          <c:cat>
            <c:strRef>
              <c:f>Blad1!$A$2:$A$5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24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A5F-434E-BE05-D512F247D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Om Nej vilken eller vilka aktörer vände du dig till inledningsvis för att få hjälp med din skuldsättning?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BDF8-47DE-82E8-0EF3FDA82F8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DF8-47DE-82E8-0EF3FDA82F8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DF8-47DE-82E8-0EF3FDA82F8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DF8-47DE-82E8-0EF3FDA82F8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DF8-47DE-82E8-0EF3FDA82F8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smtId="4294967295">
                    <a:solidFill>
                      <a:schemeClr val="bg1"/>
                    </a:solidFill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Budget- och skuldrådgivningen</c:v>
                </c:pt>
                <c:pt idx="1">
                  <c:v>Bank eller kreditinstitut</c:v>
                </c:pt>
                <c:pt idx="2">
                  <c:v>Familj och vänner</c:v>
                </c:pt>
                <c:pt idx="3">
                  <c:v>Inkassobolag</c:v>
                </c:pt>
                <c:pt idx="4">
                  <c:v>Annat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0.10416666666666667</c:v>
                </c:pt>
                <c:pt idx="1">
                  <c:v>0.22916666666666666</c:v>
                </c:pt>
                <c:pt idx="2">
                  <c:v>0.41666666666666669</c:v>
                </c:pt>
                <c:pt idx="3">
                  <c:v>0.1875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DF8-47DE-82E8-0EF3FDA82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b="1" smtId="4294967295">
                <a:solidFill>
                  <a:schemeClr val="bg1"/>
                </a:solidFill>
              </a:defRPr>
            </a:pPr>
            <a:endParaRPr lang="sv-SE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>
                <a:solidFill>
                  <a:schemeClr val="bg1"/>
                </a:solidFill>
              </a:defRPr>
            </a:pPr>
            <a:endParaRPr lang="sv-SE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sv-SE"/>
    </a:p>
  </c:tx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70398126329099375"/>
          <c:y val="0.22710939601661068"/>
          <c:w val="0.26739352231204672"/>
          <c:h val="0.50505340409323862"/>
        </c:manualLayout>
      </c:layout>
      <c:overlay val="0"/>
    </c:legend>
    <c:plotVisOnly val="1"/>
    <c:dispBlanksAs val="zero"/>
    <c:showDLblsOverMax val="1"/>
  </c:chart>
  <c:spPr>
    <a:ln>
      <a:noFill/>
    </a:ln>
  </c:spPr>
  <c:txPr>
    <a:bodyPr/>
    <a:lstStyle/>
    <a:p>
      <a:pPr>
        <a:defRPr sz="1800" smtId="4294967295"/>
      </a:pPr>
      <a:endParaRPr lang="sv-SE"/>
    </a:p>
  </c:txPr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0.83701</cdr:x>
      <cdr:y>0.33145</cdr:y>
    </cdr:from>
    <cdr:to>
      <cdr:x>1</cdr:x>
      <cdr:y>0.58645</cdr:y>
    </cdr:to>
    <cdr:sp macro="" textlink="">
      <cdr:nvSpPr>
        <cdr:cNvPr id="2" name="textruta 5"/>
        <cdr:cNvSpPr txBox="1"/>
      </cdr:nvSpPr>
      <cdr:spPr>
        <a:xfrm xmlns:a="http://schemas.openxmlformats.org/drawingml/2006/main">
          <a:off x="4091491" y="1080119"/>
          <a:ext cx="796714" cy="8309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400" b="1" dirty="0" smtClean="0">
              <a:solidFill>
                <a:schemeClr val="bg1"/>
              </a:solidFill>
            </a:rPr>
            <a:t>Ja</a:t>
          </a:r>
        </a:p>
        <a:p xmlns:a="http://schemas.openxmlformats.org/drawingml/2006/main">
          <a:r>
            <a:rPr lang="sv-SE" sz="2400" b="1" dirty="0" smtClean="0">
              <a:solidFill>
                <a:schemeClr val="bg1"/>
              </a:solidFill>
            </a:rPr>
            <a:t>43%</a:t>
          </a:r>
          <a:endParaRPr lang="sv-SE" sz="24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0.83701</cdr:x>
      <cdr:y>0.33145</cdr:y>
    </cdr:from>
    <cdr:to>
      <cdr:x>1</cdr:x>
      <cdr:y>0.58645</cdr:y>
    </cdr:to>
    <cdr:sp macro="" textlink="">
      <cdr:nvSpPr>
        <cdr:cNvPr id="2" name="textruta 5"/>
        <cdr:cNvSpPr txBox="1"/>
      </cdr:nvSpPr>
      <cdr:spPr>
        <a:xfrm xmlns:a="http://schemas.openxmlformats.org/drawingml/2006/main">
          <a:off x="4091491" y="1080119"/>
          <a:ext cx="796714" cy="8309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400" b="1" dirty="0" smtClean="0">
              <a:solidFill>
                <a:schemeClr val="bg1"/>
              </a:solidFill>
            </a:rPr>
            <a:t>Ja</a:t>
          </a:r>
        </a:p>
        <a:p xmlns:a="http://schemas.openxmlformats.org/drawingml/2006/main">
          <a:r>
            <a:rPr lang="sv-SE" sz="2400" b="1" dirty="0" smtClean="0">
              <a:solidFill>
                <a:schemeClr val="bg1"/>
              </a:solidFill>
            </a:rPr>
            <a:t>24%</a:t>
          </a:r>
          <a:endParaRPr lang="sv-SE" sz="2400" b="1" dirty="0">
            <a:solidFill>
              <a:schemeClr val="bg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0.74233</cdr:x>
      <cdr:y>0.70509</cdr:y>
    </cdr:from>
    <cdr:to>
      <cdr:x>0.99268</cdr:x>
      <cdr:y>0.70509</cdr:y>
    </cdr:to>
    <cdr:cxnSp macro="">
      <cdr:nvCxnSpPr>
        <cdr:cNvPr id="2" name="Rak koppling 1"/>
        <cdr:cNvCxnSpPr/>
      </cdr:nvCxnSpPr>
      <cdr:spPr>
        <a:xfrm xmlns:a="http://schemas.openxmlformats.org/drawingml/2006/main">
          <a:off x="3628665" y="2297761"/>
          <a:ext cx="122373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A23D2-9261-402F-86B4-4E35BF34AAEC}" type="datetimeFigureOut">
              <a:rPr lang="sv-SE" smtClean="0"/>
              <a:t>2021-05-31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590525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2429" y="9377316"/>
            <a:ext cx="588956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l"/>
            <a:fld id="{0F412F81-3FE0-4C9D-BD52-CDFD9488FEAF}" type="slidenum">
              <a:rPr lang="sv-SE" smtClean="0"/>
              <a:pPr algn="l"/>
              <a:t>‹#›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957" y="9472835"/>
            <a:ext cx="1867878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577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DC222-7179-46A6-B3AB-97F7CB4B05A7}" type="datetimeFigureOut">
              <a:rPr lang="sv-SE" smtClean="0"/>
              <a:t>2021-05-31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6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A4C8C-C752-4B94-B88D-6DF198E1BB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8721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2182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600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585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1920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aseline="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 smtClean="0">
              <a:solidFill>
                <a:schemeClr val="bg1"/>
              </a:solidFill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427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034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4962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3108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endParaRPr lang="sv-SE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098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9448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A4C8C-C752-4B94-B88D-6DF198E1BB0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073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ör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415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748">
          <p15:clr>
            <a:srgbClr val="FBAE40"/>
          </p15:clr>
        </p15:guide>
        <p15:guide id="2" pos="5518">
          <p15:clr>
            <a:srgbClr val="FBAE40"/>
          </p15:clr>
        </p15:guide>
        <p15:guide id="3" pos="5428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065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10" name="Rubrik 3"/>
          <p:cNvSpPr>
            <a:spLocks noGrp="1"/>
          </p:cNvSpPr>
          <p:nvPr>
            <p:ph type="title"/>
          </p:nvPr>
        </p:nvSpPr>
        <p:spPr>
          <a:xfrm>
            <a:off x="6456040" y="273603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6480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9491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542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893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tar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  <p:sp>
        <p:nvSpPr>
          <p:cNvPr id="6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9712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59009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1715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681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10" name="Rubrik 3"/>
          <p:cNvSpPr>
            <a:spLocks noGrp="1"/>
          </p:cNvSpPr>
          <p:nvPr>
            <p:ph type="title"/>
          </p:nvPr>
        </p:nvSpPr>
        <p:spPr>
          <a:xfrm>
            <a:off x="6456040" y="273603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5845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82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59009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66570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493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370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tart 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012" y="6310364"/>
            <a:ext cx="2149871" cy="331030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  <p:sp>
        <p:nvSpPr>
          <p:cNvPr id="7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20998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59008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0239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065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10" name="Rubrik 3"/>
          <p:cNvSpPr>
            <a:spLocks noGrp="1"/>
          </p:cNvSpPr>
          <p:nvPr>
            <p:ph type="title"/>
          </p:nvPr>
        </p:nvSpPr>
        <p:spPr>
          <a:xfrm>
            <a:off x="6456040" y="273603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1645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8153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537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658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tart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012" y="6310364"/>
            <a:ext cx="2149871" cy="331030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  <p:sp>
        <p:nvSpPr>
          <p:cNvPr id="7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097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7885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59008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 dirty="0"/>
              <a:t>Klicka här för att ändra </a:t>
            </a:r>
            <a:r>
              <a:rPr lang="sv-SE" dirty="0" smtClean="0"/>
              <a:t>format</a:t>
            </a:r>
            <a:endParaRPr lang="sv-SE" dirty="0"/>
          </a:p>
        </p:txBody>
      </p:sp>
      <p:sp>
        <p:nvSpPr>
          <p:cNvPr id="4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08640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43222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10" name="Rubrik 3"/>
          <p:cNvSpPr>
            <a:spLocks noGrp="1"/>
          </p:cNvSpPr>
          <p:nvPr>
            <p:ph type="title"/>
          </p:nvPr>
        </p:nvSpPr>
        <p:spPr>
          <a:xfrm>
            <a:off x="6456040" y="273603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06059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79663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3341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0229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tart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  <p:sp>
        <p:nvSpPr>
          <p:cNvPr id="6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69312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90644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77964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10" name="Rubrik 3"/>
          <p:cNvSpPr>
            <a:spLocks noGrp="1"/>
          </p:cNvSpPr>
          <p:nvPr>
            <p:ph type="title"/>
          </p:nvPr>
        </p:nvSpPr>
        <p:spPr>
          <a:xfrm>
            <a:off x="6456040" y="260648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12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546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del sam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6456040" y="273603"/>
            <a:ext cx="511256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1628800"/>
            <a:ext cx="5112568" cy="449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6096000" cy="685742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933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44054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5885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1179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12192000" cy="68574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0"/>
          <p:cNvSpPr>
            <a:spLocks noGrp="1"/>
          </p:cNvSpPr>
          <p:nvPr>
            <p:ph type="body" sz="quarter" idx="16" hasCustomPrompt="1"/>
          </p:nvPr>
        </p:nvSpPr>
        <p:spPr>
          <a:xfrm>
            <a:off x="1" y="5373688"/>
            <a:ext cx="12191999" cy="148431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9408368" y="6308849"/>
            <a:ext cx="2159000" cy="33655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12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7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8366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12192000" cy="68574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1" y="1"/>
            <a:ext cx="12191999" cy="1864598"/>
          </a:xfrm>
          <a:gradFill>
            <a:gsLst>
              <a:gs pos="100000">
                <a:schemeClr val="tx1">
                  <a:alpha val="0"/>
                </a:schemeClr>
              </a:gs>
              <a:gs pos="57000">
                <a:schemeClr val="tx1">
                  <a:alpha val="56000"/>
                </a:schemeClr>
              </a:gs>
            </a:gsLst>
            <a:lin ang="5400000" scaled="1"/>
          </a:gradFill>
        </p:spPr>
        <p:txBody>
          <a:bodyPr lIns="0" rIns="0"/>
          <a:lstStyle>
            <a:lvl1pPr marL="0" indent="0" algn="ctr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6" hasCustomPrompt="1"/>
          </p:nvPr>
        </p:nvSpPr>
        <p:spPr>
          <a:xfrm>
            <a:off x="1" y="5373688"/>
            <a:ext cx="12191999" cy="148431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9408368" y="6308849"/>
            <a:ext cx="2159000" cy="33655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6902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5"/>
          <p:cNvSpPr>
            <a:spLocks noGrp="1"/>
          </p:cNvSpPr>
          <p:nvPr>
            <p:ph type="pic" sz="quarter" idx="10"/>
          </p:nvPr>
        </p:nvSpPr>
        <p:spPr>
          <a:xfrm>
            <a:off x="0" y="572"/>
            <a:ext cx="12192000" cy="68574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10"/>
          <p:cNvSpPr>
            <a:spLocks noGrp="1"/>
          </p:cNvSpPr>
          <p:nvPr>
            <p:ph type="body" sz="quarter" idx="16" hasCustomPrompt="1"/>
          </p:nvPr>
        </p:nvSpPr>
        <p:spPr>
          <a:xfrm>
            <a:off x="1" y="5373688"/>
            <a:ext cx="12191999" cy="148431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6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9408368" y="6308849"/>
            <a:ext cx="2159000" cy="33655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2283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45116" y="2829650"/>
            <a:ext cx="7701768" cy="119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6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platta och Innehåll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27720" y="548680"/>
            <a:ext cx="5040560" cy="557492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456040" y="548680"/>
            <a:ext cx="5112568" cy="5574920"/>
          </a:xfrm>
        </p:spPr>
        <p:txBody>
          <a:bodyPr anchor="ctr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268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887000" cy="44948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94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rubrik och två innehållsdelar färg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3"/>
          </p:nvPr>
        </p:nvSpPr>
        <p:spPr>
          <a:xfrm>
            <a:off x="6312024" y="1628800"/>
            <a:ext cx="5220000" cy="449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10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tart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08368" y="6307938"/>
            <a:ext cx="2166987" cy="337130"/>
          </a:xfrm>
          <a:prstGeom prst="rect">
            <a:avLst/>
          </a:prstGeom>
        </p:spPr>
      </p:pic>
      <p:sp>
        <p:nvSpPr>
          <p:cNvPr id="1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95401" y="3780000"/>
            <a:ext cx="10879953" cy="11268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6" name="Rubrik 1"/>
          <p:cNvSpPr>
            <a:spLocks noGrp="1"/>
          </p:cNvSpPr>
          <p:nvPr>
            <p:ph type="ctrTitle"/>
          </p:nvPr>
        </p:nvSpPr>
        <p:spPr>
          <a:xfrm>
            <a:off x="695401" y="2636912"/>
            <a:ext cx="10879954" cy="1008112"/>
          </a:xfrm>
        </p:spPr>
        <p:txBody>
          <a:bodyPr anchor="b" anchorCtr="0">
            <a:no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234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59008" cy="93620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2"/>
          <p:cNvSpPr>
            <a:spLocks noGrp="1"/>
          </p:cNvSpPr>
          <p:nvPr>
            <p:ph idx="1"/>
          </p:nvPr>
        </p:nvSpPr>
        <p:spPr>
          <a:xfrm>
            <a:off x="609600" y="1628800"/>
            <a:ext cx="10959008" cy="4494800"/>
          </a:xfrm>
        </p:spPr>
        <p:txBody>
          <a:bodyPr/>
          <a:lstStyle/>
          <a:p>
            <a:pPr lvl="0"/>
            <a:r>
              <a:rPr lang="sv-SE" dirty="0" smtClean="0"/>
              <a:t>Redigera format för bakgrundstext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235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image" Target="../media/image1.emf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3" cy="4566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</a:t>
            </a:r>
            <a:r>
              <a:rPr lang="sv-SE" dirty="0"/>
              <a:t>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9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9" r:id="rId4"/>
    <p:sldLayoutId id="2147483762" r:id="rId5"/>
    <p:sldLayoutId id="2147483752" r:id="rId6"/>
    <p:sldLayoutId id="2147483753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3050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6938" indent="-17938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76325" indent="-17938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1" r:id="rId2"/>
    <p:sldLayoutId id="2147483682" r:id="rId3"/>
    <p:sldLayoutId id="2147483683" r:id="rId4"/>
    <p:sldLayoutId id="2147483763" r:id="rId5"/>
    <p:sldLayoutId id="2147483754" r:id="rId6"/>
    <p:sldLayoutId id="2147483755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1463" indent="-271463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19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1857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2175" indent="-1730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77913" indent="-1857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</a:t>
            </a:r>
            <a:r>
              <a:rPr lang="sv-SE" dirty="0" smtClean="0"/>
              <a:t>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14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6" r:id="rId2"/>
    <p:sldLayoutId id="2147483697" r:id="rId3"/>
    <p:sldLayoutId id="2147483698" r:id="rId4"/>
    <p:sldLayoutId id="2147483764" r:id="rId5"/>
    <p:sldLayoutId id="2147483756" r:id="rId6"/>
    <p:sldLayoutId id="2147483757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71463" indent="-271463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19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1857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2175" indent="-1730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77913" indent="-1857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</a:t>
            </a:r>
            <a:r>
              <a:rPr lang="sv-SE" dirty="0" smtClean="0"/>
              <a:t>format</a:t>
            </a:r>
            <a:endParaRPr lang="sv-SE" dirty="0"/>
          </a:p>
        </p:txBody>
      </p:sp>
      <p:sp>
        <p:nvSpPr>
          <p:cNvPr id="12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8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706" r:id="rId2"/>
    <p:sldLayoutId id="2147483707" r:id="rId3"/>
    <p:sldLayoutId id="2147483708" r:id="rId4"/>
    <p:sldLayoutId id="2147483765" r:id="rId5"/>
    <p:sldLayoutId id="2147483750" r:id="rId6"/>
    <p:sldLayoutId id="214748375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71463" indent="-271463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5963" indent="-1730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01700" indent="-1857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738" indent="-1730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</a:t>
            </a:r>
            <a:r>
              <a:rPr lang="sv-SE" dirty="0" smtClean="0"/>
              <a:t>format</a:t>
            </a:r>
            <a:endParaRPr lang="sv-SE" dirty="0"/>
          </a:p>
        </p:txBody>
      </p:sp>
      <p:sp>
        <p:nvSpPr>
          <p:cNvPr id="12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340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718" r:id="rId2"/>
    <p:sldLayoutId id="2147483719" r:id="rId3"/>
    <p:sldLayoutId id="2147483720" r:id="rId4"/>
    <p:sldLayoutId id="2147483766" r:id="rId5"/>
    <p:sldLayoutId id="2147483758" r:id="rId6"/>
    <p:sldLayoutId id="2147483759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6987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7800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3763" indent="-176213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088" indent="-18732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rubrik 1"/>
          <p:cNvSpPr>
            <a:spLocks noGrp="1"/>
          </p:cNvSpPr>
          <p:nvPr>
            <p:ph type="title"/>
          </p:nvPr>
        </p:nvSpPr>
        <p:spPr>
          <a:xfrm>
            <a:off x="609599" y="273603"/>
            <a:ext cx="10942283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</a:t>
            </a:r>
            <a:r>
              <a:rPr lang="sv-SE" dirty="0" smtClean="0"/>
              <a:t>format</a:t>
            </a:r>
            <a:endParaRPr lang="sv-SE" dirty="0"/>
          </a:p>
        </p:txBody>
      </p:sp>
      <p:sp>
        <p:nvSpPr>
          <p:cNvPr id="12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73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728" r:id="rId2"/>
    <p:sldLayoutId id="2147483729" r:id="rId3"/>
    <p:sldLayoutId id="2147483730" r:id="rId4"/>
    <p:sldLayoutId id="2147483767" r:id="rId5"/>
    <p:sldLayoutId id="2147483760" r:id="rId6"/>
    <p:sldLayoutId id="214748376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6987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7800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3763" indent="-176213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088" indent="-18732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42282" cy="936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98900" y="6331143"/>
            <a:ext cx="1152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60836" y="6331143"/>
            <a:ext cx="6268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9600" y="6331143"/>
            <a:ext cx="480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1107D60-156D-4456-A4CF-F3851E5458F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42282" cy="449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402013" y="6318164"/>
            <a:ext cx="2149869" cy="3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6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34" r:id="rId3"/>
    <p:sldLayoutId id="2147483735" r:id="rId4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sv-SE" sz="40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500"/>
        </a:spcBef>
        <a:spcAft>
          <a:spcPts val="50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1813" indent="-266700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462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90588" indent="-174625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76325" indent="-173038" algn="l" defTabSz="9144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Font typeface="Arial" panose="020B0604020202020204" pitchFamily="34" charset="0"/>
        <a:buChar char="»"/>
        <a:defRPr lang="sv-S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>
          <p15:clr>
            <a:srgbClr val="F26B43"/>
          </p15:clr>
        </p15:guide>
        <p15:guide id="2" pos="5428">
          <p15:clr>
            <a:srgbClr val="F26B43"/>
          </p15:clr>
        </p15:guide>
        <p15:guide id="3" pos="5518">
          <p15:clr>
            <a:srgbClr val="F26B43"/>
          </p15:clr>
        </p15:guide>
        <p15:guide id="4" orient="horz" pos="38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Kunskaper, förutsättningar och orsaker till skuldsättning</a:t>
            </a:r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Unga vuxna och skuldsanering</a:t>
            </a:r>
            <a:endParaRPr lang="sv-SE" dirty="0"/>
          </a:p>
        </p:txBody>
      </p:sp>
      <p:grpSp>
        <p:nvGrpSpPr>
          <p:cNvPr id="6" name="Grupp 5"/>
          <p:cNvGrpSpPr/>
          <p:nvPr/>
        </p:nvGrpSpPr>
        <p:grpSpPr>
          <a:xfrm>
            <a:off x="5869253" y="1268760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7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9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0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1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2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3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4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5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8" name="Ellips 7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1149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grpSp>
        <p:nvGrpSpPr>
          <p:cNvPr id="2" name="Grupp 1"/>
          <p:cNvGrpSpPr/>
          <p:nvPr/>
        </p:nvGrpSpPr>
        <p:grpSpPr>
          <a:xfrm>
            <a:off x="1957028" y="2060848"/>
            <a:ext cx="8496944" cy="2939350"/>
            <a:chOff x="1991544" y="1463326"/>
            <a:chExt cx="8496944" cy="2939350"/>
          </a:xfrm>
        </p:grpSpPr>
        <p:sp>
          <p:nvSpPr>
            <p:cNvPr id="24" name="textruta 23"/>
            <p:cNvSpPr txBox="1"/>
            <p:nvPr/>
          </p:nvSpPr>
          <p:spPr>
            <a:xfrm>
              <a:off x="2452565" y="2318230"/>
              <a:ext cx="755032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8800" b="1" dirty="0" smtClean="0">
                  <a:solidFill>
                    <a:schemeClr val="bg1"/>
                  </a:solidFill>
                </a:rPr>
                <a:t>75%  20%  5%</a:t>
              </a:r>
              <a:endParaRPr lang="sv-SE" sz="8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6" name="Rak koppling 25"/>
            <p:cNvCxnSpPr/>
            <p:nvPr/>
          </p:nvCxnSpPr>
          <p:spPr>
            <a:xfrm>
              <a:off x="1991544" y="2211860"/>
              <a:ext cx="821942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ruta 28"/>
            <p:cNvSpPr txBox="1"/>
            <p:nvPr/>
          </p:nvSpPr>
          <p:spPr>
            <a:xfrm>
              <a:off x="3071664" y="3971309"/>
              <a:ext cx="1008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Nej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textruta 29"/>
            <p:cNvSpPr txBox="1"/>
            <p:nvPr/>
          </p:nvSpPr>
          <p:spPr>
            <a:xfrm>
              <a:off x="5087888" y="4002566"/>
              <a:ext cx="2546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Ja, men ganska lite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textruta 30"/>
            <p:cNvSpPr txBox="1"/>
            <p:nvPr/>
          </p:nvSpPr>
          <p:spPr>
            <a:xfrm>
              <a:off x="8027066" y="3971309"/>
              <a:ext cx="24614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Ja, ganska mycket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Title"/>
            <p:cNvSpPr txBox="1">
              <a:spLocks/>
            </p:cNvSpPr>
            <p:nvPr/>
          </p:nvSpPr>
          <p:spPr>
            <a:xfrm>
              <a:off x="1991544" y="1463326"/>
              <a:ext cx="8208000" cy="547088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Autofit/>
            </a:bodyPr>
            <a:lstStyle>
              <a:lvl1pPr algn="ctr" defTabSz="9144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lang="el-GR" sz="2200" b="1" kern="1200" cap="none" spc="-10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+mj-ea"/>
                  <a:cs typeface="Arial" pitchFamily="34" charset="0"/>
                </a:defRPr>
              </a:lvl1pPr>
            </a:lstStyle>
            <a:p>
              <a:r>
                <a:rPr lang="sv-SE" sz="2800" dirty="0" smtClean="0">
                  <a:solidFill>
                    <a:schemeClr val="bg1"/>
                  </a:solidFill>
                </a:rPr>
                <a:t>Lärde du dig något om privatekonomi i skolan?</a:t>
              </a:r>
              <a:endParaRPr lang="sv-SE" sz="28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Rak koppling 32"/>
            <p:cNvCxnSpPr/>
            <p:nvPr/>
          </p:nvCxnSpPr>
          <p:spPr>
            <a:xfrm>
              <a:off x="1991544" y="3868044"/>
              <a:ext cx="821942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 22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25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28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4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5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6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7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8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9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0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1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2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3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27" name="Ellips 26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5" name="Rubrik 1"/>
          <p:cNvSpPr txBox="1">
            <a:spLocks/>
          </p:cNvSpPr>
          <p:nvPr/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Bakgrund och omgivning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7474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3" name="Rubrik 1"/>
          <p:cNvSpPr txBox="1">
            <a:spLocks/>
          </p:cNvSpPr>
          <p:nvPr/>
        </p:nvSpPr>
        <p:spPr>
          <a:xfrm>
            <a:off x="609600" y="273603"/>
            <a:ext cx="10887000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sv-SE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762000" y="764704"/>
            <a:ext cx="10887000" cy="8640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sv-SE" sz="4000" dirty="0" smtClean="0"/>
              <a:t>Preliminära slutsatser</a:t>
            </a:r>
          </a:p>
        </p:txBody>
      </p:sp>
      <p:grpSp>
        <p:nvGrpSpPr>
          <p:cNvPr id="6" name="Grupp 5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7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9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0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1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2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3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4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5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8" name="Ellips 7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extruta 1"/>
          <p:cNvSpPr txBox="1"/>
          <p:nvPr/>
        </p:nvSpPr>
        <p:spPr>
          <a:xfrm>
            <a:off x="762000" y="1967913"/>
            <a:ext cx="986509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Denna generationens föräldrar hjälper till med pengar men har inte förmedlat kunskaper om privatekonomi och risker.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Undervisning om privatekonomi i skolan förefaller vara ofta bristande.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Budget- och skuldrådgivningen har inte lyckats nå ut till unga vuxna i sitt förebyggande arbete, i sin tillgänglighet eller i att göra sig kända.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Marknaden erbjuder enkla krediter till unga vuxna med låga och osäkra inkomster. Dessa tar lån för att dryga ut hushållskassan, köpa kapitalvaror och spela.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bg1"/>
                </a:solidFill>
              </a:rPr>
              <a:t>Dagens unga vuxna har relativt goda förutsättningar men kommunikationen mellan dem och deras omgivning saknas.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220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3" name="Rubrik 1"/>
          <p:cNvSpPr txBox="1">
            <a:spLocks/>
          </p:cNvSpPr>
          <p:nvPr/>
        </p:nvSpPr>
        <p:spPr>
          <a:xfrm>
            <a:off x="762000" y="426003"/>
            <a:ext cx="10887000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Undersökningen</a:t>
            </a:r>
            <a:endParaRPr lang="sv-SE" sz="4000" dirty="0"/>
          </a:p>
        </p:txBody>
      </p:sp>
      <p:sp>
        <p:nvSpPr>
          <p:cNvPr id="5" name="textruta 4"/>
          <p:cNvSpPr txBox="1"/>
          <p:nvPr/>
        </p:nvSpPr>
        <p:spPr>
          <a:xfrm>
            <a:off x="762000" y="1552511"/>
            <a:ext cx="691276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2000" b="1" dirty="0" smtClean="0">
              <a:solidFill>
                <a:schemeClr val="bg1"/>
              </a:solidFill>
            </a:endParaRPr>
          </a:p>
          <a:p>
            <a:r>
              <a:rPr lang="sv-SE" sz="2000" b="1" dirty="0" smtClean="0">
                <a:solidFill>
                  <a:schemeClr val="bg1"/>
                </a:solidFill>
              </a:rPr>
              <a:t>Allt </a:t>
            </a:r>
            <a:r>
              <a:rPr lang="sv-SE" sz="2000" b="1" dirty="0">
                <a:solidFill>
                  <a:schemeClr val="bg1"/>
                </a:solidFill>
              </a:rPr>
              <a:t>fler unga vuxna ansöker om skuldsanering </a:t>
            </a:r>
            <a:r>
              <a:rPr lang="sv-SE" sz="2000" b="1" dirty="0" smtClean="0">
                <a:solidFill>
                  <a:schemeClr val="bg1"/>
                </a:solidFill>
              </a:rPr>
              <a:t>men </a:t>
            </a:r>
            <a:r>
              <a:rPr lang="sv-SE" sz="2000" b="1" dirty="0">
                <a:solidFill>
                  <a:schemeClr val="bg1"/>
                </a:solidFill>
              </a:rPr>
              <a:t>få uppfyller kraven. Detta är en allvarlig signal om unga vuxnas oro över sin privatekonomi</a:t>
            </a:r>
            <a:r>
              <a:rPr lang="sv-SE" sz="2000" b="1" dirty="0" smtClean="0">
                <a:solidFill>
                  <a:schemeClr val="bg1"/>
                </a:solidFill>
              </a:rPr>
              <a:t>.</a:t>
            </a:r>
          </a:p>
          <a:p>
            <a:endParaRPr lang="sv-SE" sz="2000" dirty="0" smtClean="0">
              <a:solidFill>
                <a:schemeClr val="bg1"/>
              </a:solidFill>
            </a:endParaRPr>
          </a:p>
          <a:p>
            <a:r>
              <a:rPr lang="sv-SE" sz="2000" dirty="0" smtClean="0">
                <a:solidFill>
                  <a:schemeClr val="bg1"/>
                </a:solidFill>
              </a:rPr>
              <a:t>Enkäten </a:t>
            </a:r>
            <a:r>
              <a:rPr lang="sv-SE" sz="2000" dirty="0">
                <a:solidFill>
                  <a:schemeClr val="bg1"/>
                </a:solidFill>
              </a:rPr>
              <a:t>utgår från tre generella frågeställningar om:</a:t>
            </a:r>
          </a:p>
          <a:p>
            <a:endParaRPr lang="sv-SE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målgruppens kännedom om möjligheterna till hjälp med skuldsättning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målgruppens beteende och handlingsförmåga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målgruppens </a:t>
            </a:r>
            <a:r>
              <a:rPr lang="sv-SE" sz="2000" dirty="0" smtClean="0">
                <a:solidFill>
                  <a:schemeClr val="bg1"/>
                </a:solidFill>
              </a:rPr>
              <a:t>bakgrund, omgivning och orsaker till skuldsättning</a:t>
            </a:r>
            <a:endParaRPr lang="sv-SE" sz="2000" dirty="0">
              <a:solidFill>
                <a:schemeClr val="bg1"/>
              </a:solidFill>
            </a:endParaRPr>
          </a:p>
          <a:p>
            <a:endParaRPr lang="sv-SE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</p:txBody>
      </p:sp>
      <p:grpSp>
        <p:nvGrpSpPr>
          <p:cNvPr id="6" name="Grupp 5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7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9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0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1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2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3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4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5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8" name="Ellips 7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0" name="textruta 19"/>
          <p:cNvSpPr txBox="1"/>
          <p:nvPr/>
        </p:nvSpPr>
        <p:spPr>
          <a:xfrm>
            <a:off x="8039651" y="2199030"/>
            <a:ext cx="3642061" cy="298543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b="1" dirty="0" smtClean="0">
                <a:solidFill>
                  <a:schemeClr val="bg1"/>
                </a:solidFill>
              </a:rPr>
              <a:t>Urval och metod</a:t>
            </a:r>
          </a:p>
          <a:p>
            <a:endParaRPr lang="sv-SE" sz="14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bg1"/>
                </a:solidFill>
              </a:rPr>
              <a:t>Personer </a:t>
            </a:r>
            <a:r>
              <a:rPr lang="sv-SE" sz="1600" dirty="0">
                <a:solidFill>
                  <a:schemeClr val="bg1"/>
                </a:solidFill>
              </a:rPr>
              <a:t>i åldersgruppen </a:t>
            </a:r>
            <a:r>
              <a:rPr lang="sv-SE" sz="1600" dirty="0" smtClean="0">
                <a:solidFill>
                  <a:schemeClr val="bg1"/>
                </a:solidFill>
              </a:rPr>
              <a:t>18–29 </a:t>
            </a:r>
            <a:r>
              <a:rPr lang="sv-SE" sz="1600" dirty="0">
                <a:solidFill>
                  <a:schemeClr val="bg1"/>
                </a:solidFill>
              </a:rPr>
              <a:t>år som ansökte om skuldsanering</a:t>
            </a:r>
            <a:r>
              <a:rPr lang="sv-SE" sz="1600" dirty="0" smtClean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bg1"/>
                </a:solidFill>
              </a:rPr>
              <a:t>Telefonintervjuer </a:t>
            </a:r>
            <a:r>
              <a:rPr lang="sv-SE" sz="1600" dirty="0">
                <a:solidFill>
                  <a:schemeClr val="bg1"/>
                </a:solidFill>
              </a:rPr>
              <a:t>i samband med ansökan om </a:t>
            </a:r>
            <a:r>
              <a:rPr lang="sv-SE" sz="1600" dirty="0" smtClean="0">
                <a:solidFill>
                  <a:schemeClr val="bg1"/>
                </a:solidFill>
              </a:rPr>
              <a:t>skuldsanering.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chemeClr val="bg1"/>
                </a:solidFill>
              </a:rPr>
              <a:t>Slumpmässigt </a:t>
            </a:r>
            <a:r>
              <a:rPr lang="sv-SE" sz="1600" dirty="0" smtClean="0">
                <a:solidFill>
                  <a:schemeClr val="bg1"/>
                </a:solidFill>
              </a:rPr>
              <a:t>urval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>
                <a:solidFill>
                  <a:schemeClr val="bg1"/>
                </a:solidFill>
              </a:rPr>
              <a:t>Resultat baserat på svar från 63 respondenter.</a:t>
            </a:r>
            <a:endParaRPr lang="sv-S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1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3" name="Rubrik 1"/>
          <p:cNvSpPr txBox="1">
            <a:spLocks/>
          </p:cNvSpPr>
          <p:nvPr/>
        </p:nvSpPr>
        <p:spPr>
          <a:xfrm>
            <a:off x="762000" y="426003"/>
            <a:ext cx="10866585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Unga vuxna som ansöker</a:t>
            </a:r>
            <a:endParaRPr lang="sv-SE" sz="4000" dirty="0"/>
          </a:p>
        </p:txBody>
      </p:sp>
      <p:sp>
        <p:nvSpPr>
          <p:cNvPr id="5" name="textruta 4"/>
          <p:cNvSpPr txBox="1"/>
          <p:nvPr/>
        </p:nvSpPr>
        <p:spPr>
          <a:xfrm>
            <a:off x="797868" y="1676876"/>
            <a:ext cx="99371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chemeClr val="bg1"/>
                </a:solidFill>
              </a:rPr>
              <a:t>Snabbfakta:</a:t>
            </a:r>
          </a:p>
          <a:p>
            <a:endParaRPr lang="sv-SE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Två tredjedelar har gymnasial eller högre utbildning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Drygt hälften arbetar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Knappt </a:t>
            </a:r>
            <a:r>
              <a:rPr lang="sv-SE" sz="2400" dirty="0">
                <a:solidFill>
                  <a:schemeClr val="bg1"/>
                </a:solidFill>
              </a:rPr>
              <a:t>h</a:t>
            </a:r>
            <a:r>
              <a:rPr lang="sv-SE" sz="2400" dirty="0" smtClean="0">
                <a:solidFill>
                  <a:schemeClr val="bg1"/>
                </a:solidFill>
              </a:rPr>
              <a:t>älften har löneutmätning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Vanligaste skuldsättningen är mindre än 100 000 kronor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Näst vanligaste skuldsättningen är 500 000 – 600 000 kronor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Huvudsakligen skulder från konsumtion och 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Skulder från konsumtion består till största delen av levnadsomkostnader och överkonsumtion  </a:t>
            </a:r>
            <a:endParaRPr lang="sv-SE" sz="2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</p:txBody>
      </p:sp>
      <p:grpSp>
        <p:nvGrpSpPr>
          <p:cNvPr id="6" name="Grupp 5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7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9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0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1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2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3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4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5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8" name="Ellips 7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3329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702154283"/>
              </p:ext>
            </p:extLst>
          </p:nvPr>
        </p:nvGraphicFramePr>
        <p:xfrm>
          <a:off x="2096150" y="2180867"/>
          <a:ext cx="4247704" cy="2851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049354564"/>
              </p:ext>
            </p:extLst>
          </p:nvPr>
        </p:nvGraphicFramePr>
        <p:xfrm>
          <a:off x="6401763" y="2166300"/>
          <a:ext cx="3673057" cy="2879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" name="Rak koppling 2"/>
          <p:cNvCxnSpPr/>
          <p:nvPr/>
        </p:nvCxnSpPr>
        <p:spPr>
          <a:xfrm>
            <a:off x="4220390" y="4959570"/>
            <a:ext cx="0" cy="1008112"/>
          </a:xfrm>
          <a:prstGeom prst="line">
            <a:avLst/>
          </a:prstGeom>
          <a:ln w="419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koppling 21"/>
          <p:cNvCxnSpPr/>
          <p:nvPr/>
        </p:nvCxnSpPr>
        <p:spPr>
          <a:xfrm flipH="1">
            <a:off x="3648496" y="5463626"/>
            <a:ext cx="1152128" cy="0"/>
          </a:xfrm>
          <a:prstGeom prst="line">
            <a:avLst/>
          </a:prstGeom>
          <a:ln w="419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ruta 34"/>
          <p:cNvSpPr txBox="1"/>
          <p:nvPr/>
        </p:nvSpPr>
        <p:spPr>
          <a:xfrm>
            <a:off x="3435172" y="3145121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5400" b="1" dirty="0" smtClean="0">
                <a:solidFill>
                  <a:schemeClr val="bg1"/>
                </a:solidFill>
              </a:rPr>
              <a:t>51%</a:t>
            </a:r>
            <a:endParaRPr lang="sv-SE" sz="5400" b="1" dirty="0">
              <a:solidFill>
                <a:schemeClr val="bg1"/>
              </a:solidFill>
            </a:endParaRPr>
          </a:p>
        </p:txBody>
      </p:sp>
      <p:sp>
        <p:nvSpPr>
          <p:cNvPr id="36" name="textruta 35"/>
          <p:cNvSpPr txBox="1"/>
          <p:nvPr/>
        </p:nvSpPr>
        <p:spPr>
          <a:xfrm>
            <a:off x="7536160" y="3134115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5400" b="1" dirty="0" smtClean="0">
                <a:solidFill>
                  <a:schemeClr val="bg1"/>
                </a:solidFill>
              </a:rPr>
              <a:t>49%</a:t>
            </a:r>
            <a:endParaRPr lang="sv-SE" sz="5400" b="1" dirty="0">
              <a:solidFill>
                <a:schemeClr val="bg1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2000" y="1453206"/>
            <a:ext cx="7940080" cy="413116"/>
          </a:xfrm>
        </p:spPr>
        <p:txBody>
          <a:bodyPr/>
          <a:lstStyle/>
          <a:p>
            <a:r>
              <a:rPr lang="sv-SE" sz="2400" dirty="0" smtClean="0"/>
              <a:t>Fördelning kvinnor och män</a:t>
            </a:r>
            <a:endParaRPr lang="sv-SE" sz="2400" dirty="0"/>
          </a:p>
        </p:txBody>
      </p:sp>
      <p:sp>
        <p:nvSpPr>
          <p:cNvPr id="12" name="textruta 11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918608225"/>
              </p:ext>
            </p:extLst>
          </p:nvPr>
        </p:nvGraphicFramePr>
        <p:xfrm>
          <a:off x="9235342" y="4606008"/>
          <a:ext cx="2160239" cy="1784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ruta 14"/>
          <p:cNvSpPr txBox="1"/>
          <p:nvPr/>
        </p:nvSpPr>
        <p:spPr>
          <a:xfrm>
            <a:off x="1484271" y="528239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b="1" dirty="0" smtClean="0">
                <a:solidFill>
                  <a:schemeClr val="bg1"/>
                </a:solidFill>
              </a:rPr>
              <a:t>33%</a:t>
            </a:r>
            <a:endParaRPr lang="sv-SE" sz="2000" b="1" dirty="0">
              <a:solidFill>
                <a:schemeClr val="bg1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9994241" y="528239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b="1" dirty="0" smtClean="0">
                <a:solidFill>
                  <a:schemeClr val="bg1"/>
                </a:solidFill>
              </a:rPr>
              <a:t>67%</a:t>
            </a:r>
            <a:endParaRPr lang="sv-SE" sz="2000" b="1" dirty="0">
              <a:solidFill>
                <a:schemeClr val="bg1"/>
              </a:solidFill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237853" y="3884734"/>
            <a:ext cx="16816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>
                <a:solidFill>
                  <a:schemeClr val="bg1"/>
                </a:solidFill>
              </a:rPr>
              <a:t>Andel kvinnor av alla skuldsatta hos Kronofogden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10408259" y="3884734"/>
            <a:ext cx="15861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>
                <a:solidFill>
                  <a:schemeClr val="bg1"/>
                </a:solidFill>
              </a:rPr>
              <a:t>Andel män av alla skuldsatta hos Kronofogden</a:t>
            </a:r>
            <a:endParaRPr lang="sv-SE" sz="1400" dirty="0">
              <a:solidFill>
                <a:schemeClr val="bg1"/>
              </a:solidFill>
            </a:endParaRPr>
          </a:p>
        </p:txBody>
      </p:sp>
      <p:grpSp>
        <p:nvGrpSpPr>
          <p:cNvPr id="73" name="Grupp 72"/>
          <p:cNvGrpSpPr/>
          <p:nvPr/>
        </p:nvGrpSpPr>
        <p:grpSpPr>
          <a:xfrm>
            <a:off x="680004" y="4583562"/>
            <a:ext cx="2376263" cy="1996986"/>
            <a:chOff x="680004" y="4583562"/>
            <a:chExt cx="2376263" cy="1996986"/>
          </a:xfrm>
        </p:grpSpPr>
        <p:graphicFrame>
          <p:nvGraphicFramePr>
            <p:cNvPr id="13" name="Diagram 12"/>
            <p:cNvGraphicFramePr/>
            <p:nvPr>
              <p:extLst>
                <p:ext uri="{D42A27DB-BD31-4B8C-83A1-F6EECF244321}">
                  <p14:modId xmlns:p14="http://schemas.microsoft.com/office/powerpoint/2010/main" val="1457129942"/>
                </p:ext>
              </p:extLst>
            </p:nvPr>
          </p:nvGraphicFramePr>
          <p:xfrm>
            <a:off x="680004" y="4583562"/>
            <a:ext cx="2376263" cy="17977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61" name="Kors 60"/>
            <p:cNvSpPr/>
            <p:nvPr/>
          </p:nvSpPr>
          <p:spPr>
            <a:xfrm>
              <a:off x="1724119" y="6258145"/>
              <a:ext cx="288032" cy="322403"/>
            </a:xfrm>
            <a:prstGeom prst="plus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3" name="Grupp 62"/>
          <p:cNvGrpSpPr/>
          <p:nvPr/>
        </p:nvGrpSpPr>
        <p:grpSpPr>
          <a:xfrm>
            <a:off x="9192344" y="1876894"/>
            <a:ext cx="765175" cy="738142"/>
            <a:chOff x="9564514" y="1243405"/>
            <a:chExt cx="765175" cy="738142"/>
          </a:xfrm>
        </p:grpSpPr>
        <p:sp>
          <p:nvSpPr>
            <p:cNvPr id="64" name="Line 5"/>
            <p:cNvSpPr>
              <a:spLocks noChangeShapeType="1"/>
            </p:cNvSpPr>
            <p:nvPr/>
          </p:nvSpPr>
          <p:spPr bwMode="auto">
            <a:xfrm flipV="1">
              <a:off x="9564514" y="1284635"/>
              <a:ext cx="681038" cy="696912"/>
            </a:xfrm>
            <a:prstGeom prst="line">
              <a:avLst/>
            </a:prstGeom>
            <a:noFill/>
            <a:ln w="422275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5" name="Freeform 6"/>
            <p:cNvSpPr>
              <a:spLocks/>
            </p:cNvSpPr>
            <p:nvPr/>
          </p:nvSpPr>
          <p:spPr bwMode="auto">
            <a:xfrm>
              <a:off x="9564514" y="1243405"/>
              <a:ext cx="765175" cy="712787"/>
            </a:xfrm>
            <a:custGeom>
              <a:avLst/>
              <a:gdLst>
                <a:gd name="T0" fmla="*/ 0 w 482"/>
                <a:gd name="T1" fmla="*/ 0 h 449"/>
                <a:gd name="T2" fmla="*/ 482 w 482"/>
                <a:gd name="T3" fmla="*/ 0 h 449"/>
                <a:gd name="T4" fmla="*/ 482 w 482"/>
                <a:gd name="T5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2" h="449">
                  <a:moveTo>
                    <a:pt x="0" y="0"/>
                  </a:moveTo>
                  <a:lnTo>
                    <a:pt x="482" y="0"/>
                  </a:lnTo>
                  <a:lnTo>
                    <a:pt x="482" y="449"/>
                  </a:lnTo>
                </a:path>
              </a:pathLst>
            </a:custGeom>
            <a:noFill/>
            <a:ln w="422275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66" name="Högerpil 65"/>
          <p:cNvSpPr/>
          <p:nvPr/>
        </p:nvSpPr>
        <p:spPr>
          <a:xfrm rot="19302312">
            <a:off x="10770178" y="4700379"/>
            <a:ext cx="424477" cy="40011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5" name="Grupp 74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76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78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79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0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1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2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3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4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5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6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7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88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77" name="Ellips 76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89" name="Rubrik 1"/>
          <p:cNvSpPr txBox="1">
            <a:spLocks/>
          </p:cNvSpPr>
          <p:nvPr/>
        </p:nvSpPr>
        <p:spPr>
          <a:xfrm>
            <a:off x="762000" y="426003"/>
            <a:ext cx="10866585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Unga vuxna som ansöker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14700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grpSp>
        <p:nvGrpSpPr>
          <p:cNvPr id="2" name="Grupp 1"/>
          <p:cNvGrpSpPr/>
          <p:nvPr/>
        </p:nvGrpSpPr>
        <p:grpSpPr>
          <a:xfrm>
            <a:off x="1991544" y="1988840"/>
            <a:ext cx="8496944" cy="3247126"/>
            <a:chOff x="1991544" y="1463326"/>
            <a:chExt cx="8496944" cy="3247126"/>
          </a:xfrm>
        </p:grpSpPr>
        <p:sp>
          <p:nvSpPr>
            <p:cNvPr id="24" name="textruta 23"/>
            <p:cNvSpPr txBox="1"/>
            <p:nvPr/>
          </p:nvSpPr>
          <p:spPr>
            <a:xfrm>
              <a:off x="2206656" y="2439788"/>
              <a:ext cx="79928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7200" b="1" dirty="0" smtClean="0">
                  <a:solidFill>
                    <a:schemeClr val="bg1"/>
                  </a:solidFill>
                </a:rPr>
                <a:t>9,5%  6,3%  84,2%</a:t>
              </a:r>
              <a:endParaRPr lang="sv-SE" sz="72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6" name="Rak koppling 25"/>
            <p:cNvCxnSpPr/>
            <p:nvPr/>
          </p:nvCxnSpPr>
          <p:spPr>
            <a:xfrm>
              <a:off x="1991544" y="2211860"/>
              <a:ext cx="821942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ruta 28"/>
            <p:cNvSpPr txBox="1"/>
            <p:nvPr/>
          </p:nvSpPr>
          <p:spPr>
            <a:xfrm>
              <a:off x="2207568" y="3971309"/>
              <a:ext cx="23042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Tidigare avslag: insolvens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textruta 29"/>
            <p:cNvSpPr txBox="1"/>
            <p:nvPr/>
          </p:nvSpPr>
          <p:spPr>
            <a:xfrm>
              <a:off x="5087888" y="4002566"/>
              <a:ext cx="2546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Tidigare avslag: skälighet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textruta 30"/>
            <p:cNvSpPr txBox="1"/>
            <p:nvPr/>
          </p:nvSpPr>
          <p:spPr>
            <a:xfrm>
              <a:off x="8027066" y="3971309"/>
              <a:ext cx="24614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b="1" dirty="0" smtClean="0">
                  <a:solidFill>
                    <a:schemeClr val="bg1"/>
                  </a:solidFill>
                </a:rPr>
                <a:t>Ansökande för första gången</a:t>
              </a:r>
              <a:endParaRPr lang="sv-SE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Title"/>
            <p:cNvSpPr txBox="1">
              <a:spLocks/>
            </p:cNvSpPr>
            <p:nvPr/>
          </p:nvSpPr>
          <p:spPr>
            <a:xfrm>
              <a:off x="1991544" y="1463326"/>
              <a:ext cx="8208000" cy="547088"/>
            </a:xfrm>
            <a:prstGeom prst="rect">
              <a:avLst/>
            </a:prstGeom>
          </p:spPr>
          <p:txBody>
            <a:bodyPr vert="horz" lIns="91440" tIns="45720" rIns="91440" bIns="45720" rtlCol="0" anchor="b" anchorCtr="0">
              <a:noAutofit/>
            </a:bodyPr>
            <a:lstStyle>
              <a:lvl1pPr algn="ctr" defTabSz="9144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lang="el-GR" sz="2200" b="1" kern="1200" cap="none" spc="-10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+mj-ea"/>
                  <a:cs typeface="Arial" pitchFamily="34" charset="0"/>
                </a:defRPr>
              </a:lvl1pPr>
            </a:lstStyle>
            <a:p>
              <a:r>
                <a:rPr lang="sv-SE" sz="2800" dirty="0" smtClean="0">
                  <a:solidFill>
                    <a:schemeClr val="bg1"/>
                  </a:solidFill>
                </a:rPr>
                <a:t>Tidigare avslag eller första ansökan</a:t>
              </a:r>
              <a:endParaRPr lang="sv-SE" sz="28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Rak koppling 32"/>
            <p:cNvCxnSpPr/>
            <p:nvPr/>
          </p:nvCxnSpPr>
          <p:spPr>
            <a:xfrm>
              <a:off x="1991544" y="3868044"/>
              <a:ext cx="821942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 11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13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15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0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1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2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3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5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14" name="Ellips 13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8" name="Rubrik 1"/>
          <p:cNvSpPr txBox="1">
            <a:spLocks/>
          </p:cNvSpPr>
          <p:nvPr/>
        </p:nvSpPr>
        <p:spPr>
          <a:xfrm>
            <a:off x="762000" y="426003"/>
            <a:ext cx="10866585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Unga vuxna som ansöker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212228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dirty="0"/>
              <a:t>Kännedom om kraven </a:t>
            </a:r>
            <a:r>
              <a:rPr lang="sv-SE" sz="1800" dirty="0" smtClean="0"/>
              <a:t>för skuldsanering innan </a:t>
            </a:r>
            <a:r>
              <a:rPr lang="sv-SE" sz="1800" dirty="0"/>
              <a:t>ansökan</a:t>
            </a:r>
          </a:p>
          <a:p>
            <a:endParaRPr lang="sv-S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48804296"/>
              </p:ext>
            </p:extLst>
          </p:nvPr>
        </p:nvGraphicFramePr>
        <p:xfrm>
          <a:off x="775497" y="2503128"/>
          <a:ext cx="4888205" cy="3258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775497" y="3645024"/>
            <a:ext cx="1011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chemeClr val="bg1"/>
                </a:solidFill>
              </a:rPr>
              <a:t>Nej</a:t>
            </a:r>
          </a:p>
          <a:p>
            <a:r>
              <a:rPr lang="sv-SE" sz="2400" b="1" dirty="0" smtClean="0">
                <a:solidFill>
                  <a:schemeClr val="bg1"/>
                </a:solidFill>
              </a:rPr>
              <a:t>57%</a:t>
            </a:r>
            <a:endParaRPr lang="sv-SE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Cont1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391820263"/>
              </p:ext>
            </p:extLst>
          </p:nvPr>
        </p:nvGraphicFramePr>
        <p:xfrm>
          <a:off x="5663703" y="2260309"/>
          <a:ext cx="6048922" cy="360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ruta 7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6332480" y="1628800"/>
            <a:ext cx="5197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Kännedom om kommunal budget- och skuldrådgivning innan ansökan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</p:spPr>
        <p:txBody>
          <a:bodyPr/>
          <a:lstStyle/>
          <a:p>
            <a:r>
              <a:rPr lang="sv-SE" dirty="0" smtClean="0"/>
              <a:t>Kännedom</a:t>
            </a:r>
            <a:endParaRPr lang="sv-SE" dirty="0"/>
          </a:p>
        </p:txBody>
      </p:sp>
      <p:grpSp>
        <p:nvGrpSpPr>
          <p:cNvPr id="12" name="Grupp 11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13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15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0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1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2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3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4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5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14" name="Ellips 13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47053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dirty="0" smtClean="0"/>
              <a:t>Skuldsanering som första alternativ för hjälp med skuldsättning</a:t>
            </a:r>
            <a:endParaRPr lang="sv-SE" sz="1800" dirty="0"/>
          </a:p>
          <a:p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6515000" y="1628800"/>
            <a:ext cx="5197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Aktörer som unga vuxna vänder sig till inledningsvis om inte till skuldsaneringen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>
          <a:xfrm>
            <a:off x="609600" y="273603"/>
            <a:ext cx="10922424" cy="936203"/>
          </a:xfrm>
        </p:spPr>
        <p:txBody>
          <a:bodyPr/>
          <a:lstStyle/>
          <a:p>
            <a:r>
              <a:rPr lang="sv-SE" dirty="0"/>
              <a:t>B</a:t>
            </a:r>
            <a:r>
              <a:rPr lang="sv-SE" dirty="0" smtClean="0"/>
              <a:t>eteende</a:t>
            </a:r>
            <a:endParaRPr lang="sv-SE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086090643"/>
              </p:ext>
            </p:extLst>
          </p:nvPr>
        </p:nvGraphicFramePr>
        <p:xfrm>
          <a:off x="775497" y="2503128"/>
          <a:ext cx="4888205" cy="3258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ruta 11"/>
          <p:cNvSpPr txBox="1"/>
          <p:nvPr/>
        </p:nvSpPr>
        <p:spPr>
          <a:xfrm>
            <a:off x="775497" y="3645024"/>
            <a:ext cx="1011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chemeClr val="bg1"/>
                </a:solidFill>
              </a:rPr>
              <a:t>Nej</a:t>
            </a:r>
          </a:p>
          <a:p>
            <a:r>
              <a:rPr lang="sv-SE" sz="2400" b="1" dirty="0" smtClean="0">
                <a:solidFill>
                  <a:schemeClr val="bg1"/>
                </a:solidFill>
              </a:rPr>
              <a:t>76%</a:t>
            </a:r>
            <a:endParaRPr lang="sv-SE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Cont1"/>
          <p:cNvGraphicFramePr/>
          <p:nvPr>
            <p:extLst>
              <p:ext uri="{D42A27DB-BD31-4B8C-83A1-F6EECF244321}">
                <p14:modId xmlns:p14="http://schemas.microsoft.com/office/powerpoint/2010/main" val="1152596228"/>
              </p:ext>
            </p:extLst>
          </p:nvPr>
        </p:nvGraphicFramePr>
        <p:xfrm>
          <a:off x="5663702" y="2420887"/>
          <a:ext cx="6039584" cy="3341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5" name="Grupp 14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16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18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0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1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2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3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4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5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6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8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17" name="Ellips 16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152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1"/>
          <p:cNvGraphicFramePr>
            <a:graphicFrameLocks noGrp="1"/>
          </p:cNvGraphicFramePr>
          <p:nvPr>
            <p:ph idx="1"/>
          </p:nvPr>
        </p:nvGraphicFramePr>
        <p:xfrm>
          <a:off x="609600" y="2492896"/>
          <a:ext cx="5219700" cy="3630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/>
          </a:p>
        </p:txBody>
      </p:sp>
      <p:grpSp>
        <p:nvGrpSpPr>
          <p:cNvPr id="7" name="Grupp 6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8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10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1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2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3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4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5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6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7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8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19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0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9" name="Ellips 8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aphicFrame>
        <p:nvGraphicFramePr>
          <p:cNvPr id="21" name="Cont1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4008699842"/>
              </p:ext>
            </p:extLst>
          </p:nvPr>
        </p:nvGraphicFramePr>
        <p:xfrm>
          <a:off x="6311900" y="2492896"/>
          <a:ext cx="5400724" cy="3630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ruta 21"/>
          <p:cNvSpPr txBox="1"/>
          <p:nvPr/>
        </p:nvSpPr>
        <p:spPr>
          <a:xfrm>
            <a:off x="609600" y="1484784"/>
            <a:ext cx="5219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Har någon i den närmaste omgivningen som personen kan prata med om privatekonomi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6258315" y="1484784"/>
            <a:ext cx="5219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Om man pratade om privatekonomi hemma när personen var omyndig</a:t>
            </a:r>
            <a:endParaRPr lang="sv-SE" dirty="0">
              <a:solidFill>
                <a:schemeClr val="bg1"/>
              </a:solidFill>
            </a:endParaRPr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2541116852"/>
              </p:ext>
            </p:extLst>
          </p:nvPr>
        </p:nvGraphicFramePr>
        <p:xfrm>
          <a:off x="775347" y="2678540"/>
          <a:ext cx="4888205" cy="3258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9" name="Rak koppling 28"/>
          <p:cNvCxnSpPr/>
          <p:nvPr/>
        </p:nvCxnSpPr>
        <p:spPr>
          <a:xfrm>
            <a:off x="911424" y="5363072"/>
            <a:ext cx="1656184" cy="101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/>
          <p:cNvCxnSpPr/>
          <p:nvPr/>
        </p:nvCxnSpPr>
        <p:spPr>
          <a:xfrm>
            <a:off x="3719736" y="2996952"/>
            <a:ext cx="1296144" cy="115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textruta 31"/>
          <p:cNvSpPr txBox="1"/>
          <p:nvPr/>
        </p:nvSpPr>
        <p:spPr>
          <a:xfrm>
            <a:off x="808943" y="505005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Familj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64%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3" name="textruta 32"/>
          <p:cNvSpPr txBox="1"/>
          <p:nvPr/>
        </p:nvSpPr>
        <p:spPr>
          <a:xfrm>
            <a:off x="4148557" y="2685326"/>
            <a:ext cx="957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 smtClean="0">
                <a:solidFill>
                  <a:schemeClr val="bg1"/>
                </a:solidFill>
              </a:rPr>
              <a:t>Vänner</a:t>
            </a:r>
          </a:p>
          <a:p>
            <a:pPr algn="r"/>
            <a:r>
              <a:rPr lang="sv-SE" dirty="0" smtClean="0">
                <a:solidFill>
                  <a:schemeClr val="bg1"/>
                </a:solidFill>
              </a:rPr>
              <a:t>9%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1" name="textruta 40"/>
          <p:cNvSpPr txBox="1"/>
          <p:nvPr/>
        </p:nvSpPr>
        <p:spPr>
          <a:xfrm>
            <a:off x="4641465" y="4653136"/>
            <a:ext cx="1054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 smtClean="0">
                <a:solidFill>
                  <a:schemeClr val="bg1"/>
                </a:solidFill>
              </a:rPr>
              <a:t>Ingen</a:t>
            </a:r>
          </a:p>
          <a:p>
            <a:pPr algn="r"/>
            <a:r>
              <a:rPr lang="sv-SE" dirty="0" smtClean="0">
                <a:solidFill>
                  <a:schemeClr val="bg1"/>
                </a:solidFill>
              </a:rPr>
              <a:t>27%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6" name="Rubrik 1"/>
          <p:cNvSpPr>
            <a:spLocks noGrp="1"/>
          </p:cNvSpPr>
          <p:nvPr>
            <p:ph type="title"/>
          </p:nvPr>
        </p:nvSpPr>
        <p:spPr>
          <a:xfrm>
            <a:off x="612754" y="327855"/>
            <a:ext cx="10922424" cy="936203"/>
          </a:xfrm>
        </p:spPr>
        <p:txBody>
          <a:bodyPr/>
          <a:lstStyle/>
          <a:p>
            <a:r>
              <a:rPr lang="sv-SE" dirty="0" smtClean="0"/>
              <a:t>Bakgrund och omgivning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581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Diagram 50"/>
          <p:cNvGraphicFramePr/>
          <p:nvPr>
            <p:extLst>
              <p:ext uri="{D42A27DB-BD31-4B8C-83A1-F6EECF244321}">
                <p14:modId xmlns:p14="http://schemas.microsoft.com/office/powerpoint/2010/main" val="4140557659"/>
              </p:ext>
            </p:extLst>
          </p:nvPr>
        </p:nvGraphicFramePr>
        <p:xfrm>
          <a:off x="868036" y="2684847"/>
          <a:ext cx="4888205" cy="3258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ruta 3"/>
          <p:cNvSpPr txBox="1"/>
          <p:nvPr/>
        </p:nvSpPr>
        <p:spPr>
          <a:xfrm>
            <a:off x="9336360" y="6021288"/>
            <a:ext cx="2376264" cy="72008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grpSp>
        <p:nvGrpSpPr>
          <p:cNvPr id="23" name="Grupp 22"/>
          <p:cNvGrpSpPr/>
          <p:nvPr/>
        </p:nvGrpSpPr>
        <p:grpSpPr>
          <a:xfrm>
            <a:off x="11180377" y="425591"/>
            <a:ext cx="532247" cy="660638"/>
            <a:chOff x="4297302" y="-187084"/>
            <a:chExt cx="4692814" cy="5824844"/>
          </a:xfrm>
          <a:solidFill>
            <a:schemeClr val="bg1"/>
          </a:solidFill>
        </p:grpSpPr>
        <p:grpSp>
          <p:nvGrpSpPr>
            <p:cNvPr id="25" name="Group 370"/>
            <p:cNvGrpSpPr>
              <a:grpSpLocks noChangeAspect="1"/>
            </p:cNvGrpSpPr>
            <p:nvPr/>
          </p:nvGrpSpPr>
          <p:grpSpPr bwMode="auto">
            <a:xfrm>
              <a:off x="4297302" y="-187084"/>
              <a:ext cx="4692814" cy="5824844"/>
              <a:chOff x="3588" y="371"/>
              <a:chExt cx="228" cy="283"/>
            </a:xfrm>
            <a:grpFill/>
          </p:grpSpPr>
          <p:sp>
            <p:nvSpPr>
              <p:cNvPr id="28" name="Freeform 371"/>
              <p:cNvSpPr>
                <a:spLocks/>
              </p:cNvSpPr>
              <p:nvPr/>
            </p:nvSpPr>
            <p:spPr bwMode="auto">
              <a:xfrm>
                <a:off x="3615" y="408"/>
                <a:ext cx="201" cy="141"/>
              </a:xfrm>
              <a:custGeom>
                <a:avLst/>
                <a:gdLst>
                  <a:gd name="T0" fmla="*/ 87 w 95"/>
                  <a:gd name="T1" fmla="*/ 67 h 67"/>
                  <a:gd name="T2" fmla="*/ 50 w 95"/>
                  <a:gd name="T3" fmla="*/ 67 h 67"/>
                  <a:gd name="T4" fmla="*/ 47 w 95"/>
                  <a:gd name="T5" fmla="*/ 64 h 67"/>
                  <a:gd name="T6" fmla="*/ 50 w 95"/>
                  <a:gd name="T7" fmla="*/ 61 h 67"/>
                  <a:gd name="T8" fmla="*/ 87 w 95"/>
                  <a:gd name="T9" fmla="*/ 61 h 67"/>
                  <a:gd name="T10" fmla="*/ 89 w 95"/>
                  <a:gd name="T11" fmla="*/ 60 h 67"/>
                  <a:gd name="T12" fmla="*/ 89 w 95"/>
                  <a:gd name="T13" fmla="*/ 7 h 67"/>
                  <a:gd name="T14" fmla="*/ 87 w 95"/>
                  <a:gd name="T15" fmla="*/ 6 h 67"/>
                  <a:gd name="T16" fmla="*/ 3 w 95"/>
                  <a:gd name="T17" fmla="*/ 6 h 67"/>
                  <a:gd name="T18" fmla="*/ 0 w 95"/>
                  <a:gd name="T19" fmla="*/ 3 h 67"/>
                  <a:gd name="T20" fmla="*/ 3 w 95"/>
                  <a:gd name="T21" fmla="*/ 0 h 67"/>
                  <a:gd name="T22" fmla="*/ 87 w 95"/>
                  <a:gd name="T23" fmla="*/ 0 h 67"/>
                  <a:gd name="T24" fmla="*/ 95 w 95"/>
                  <a:gd name="T25" fmla="*/ 7 h 67"/>
                  <a:gd name="T26" fmla="*/ 95 w 95"/>
                  <a:gd name="T27" fmla="*/ 60 h 67"/>
                  <a:gd name="T28" fmla="*/ 87 w 95"/>
                  <a:gd name="T29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5" h="67">
                    <a:moveTo>
                      <a:pt x="87" y="67"/>
                    </a:moveTo>
                    <a:cubicBezTo>
                      <a:pt x="50" y="67"/>
                      <a:pt x="50" y="67"/>
                      <a:pt x="50" y="67"/>
                    </a:cubicBezTo>
                    <a:cubicBezTo>
                      <a:pt x="48" y="67"/>
                      <a:pt x="47" y="66"/>
                      <a:pt x="47" y="64"/>
                    </a:cubicBezTo>
                    <a:cubicBezTo>
                      <a:pt x="47" y="62"/>
                      <a:pt x="48" y="61"/>
                      <a:pt x="50" y="61"/>
                    </a:cubicBezTo>
                    <a:cubicBezTo>
                      <a:pt x="87" y="61"/>
                      <a:pt x="87" y="61"/>
                      <a:pt x="87" y="61"/>
                    </a:cubicBezTo>
                    <a:cubicBezTo>
                      <a:pt x="88" y="61"/>
                      <a:pt x="89" y="60"/>
                      <a:pt x="89" y="60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6"/>
                      <a:pt x="88" y="6"/>
                      <a:pt x="87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4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7" y="0"/>
                      <a:pt x="87" y="0"/>
                      <a:pt x="87" y="0"/>
                    </a:cubicBezTo>
                    <a:cubicBezTo>
                      <a:pt x="92" y="0"/>
                      <a:pt x="95" y="3"/>
                      <a:pt x="95" y="7"/>
                    </a:cubicBezTo>
                    <a:cubicBezTo>
                      <a:pt x="95" y="60"/>
                      <a:pt x="95" y="60"/>
                      <a:pt x="95" y="60"/>
                    </a:cubicBezTo>
                    <a:cubicBezTo>
                      <a:pt x="95" y="64"/>
                      <a:pt x="92" y="67"/>
                      <a:pt x="87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4" name="Freeform 372"/>
              <p:cNvSpPr>
                <a:spLocks/>
              </p:cNvSpPr>
              <p:nvPr/>
            </p:nvSpPr>
            <p:spPr bwMode="auto">
              <a:xfrm>
                <a:off x="3588" y="429"/>
                <a:ext cx="84" cy="120"/>
              </a:xfrm>
              <a:custGeom>
                <a:avLst/>
                <a:gdLst>
                  <a:gd name="T0" fmla="*/ 37 w 40"/>
                  <a:gd name="T1" fmla="*/ 57 h 57"/>
                  <a:gd name="T2" fmla="*/ 8 w 40"/>
                  <a:gd name="T3" fmla="*/ 57 h 57"/>
                  <a:gd name="T4" fmla="*/ 0 w 40"/>
                  <a:gd name="T5" fmla="*/ 50 h 57"/>
                  <a:gd name="T6" fmla="*/ 0 w 40"/>
                  <a:gd name="T7" fmla="*/ 3 h 57"/>
                  <a:gd name="T8" fmla="*/ 3 w 40"/>
                  <a:gd name="T9" fmla="*/ 0 h 57"/>
                  <a:gd name="T10" fmla="*/ 6 w 40"/>
                  <a:gd name="T11" fmla="*/ 3 h 57"/>
                  <a:gd name="T12" fmla="*/ 6 w 40"/>
                  <a:gd name="T13" fmla="*/ 50 h 57"/>
                  <a:gd name="T14" fmla="*/ 8 w 40"/>
                  <a:gd name="T15" fmla="*/ 51 h 57"/>
                  <a:gd name="T16" fmla="*/ 37 w 40"/>
                  <a:gd name="T17" fmla="*/ 51 h 57"/>
                  <a:gd name="T18" fmla="*/ 40 w 40"/>
                  <a:gd name="T19" fmla="*/ 54 h 57"/>
                  <a:gd name="T20" fmla="*/ 37 w 40"/>
                  <a:gd name="T21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" h="57">
                    <a:moveTo>
                      <a:pt x="37" y="57"/>
                    </a:moveTo>
                    <a:cubicBezTo>
                      <a:pt x="8" y="57"/>
                      <a:pt x="8" y="57"/>
                      <a:pt x="8" y="57"/>
                    </a:cubicBezTo>
                    <a:cubicBezTo>
                      <a:pt x="4" y="57"/>
                      <a:pt x="0" y="54"/>
                      <a:pt x="0" y="5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5" y="0"/>
                      <a:pt x="6" y="1"/>
                      <a:pt x="6" y="3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6" y="50"/>
                      <a:pt x="7" y="51"/>
                      <a:pt x="8" y="51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38" y="51"/>
                      <a:pt x="40" y="52"/>
                      <a:pt x="40" y="54"/>
                    </a:cubicBezTo>
                    <a:cubicBezTo>
                      <a:pt x="40" y="56"/>
                      <a:pt x="38" y="57"/>
                      <a:pt x="37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5" name="Freeform 373"/>
              <p:cNvSpPr>
                <a:spLocks/>
              </p:cNvSpPr>
              <p:nvPr/>
            </p:nvSpPr>
            <p:spPr bwMode="auto">
              <a:xfrm>
                <a:off x="3588" y="484"/>
                <a:ext cx="48" cy="13"/>
              </a:xfrm>
              <a:custGeom>
                <a:avLst/>
                <a:gdLst>
                  <a:gd name="T0" fmla="*/ 20 w 23"/>
                  <a:gd name="T1" fmla="*/ 6 h 6"/>
                  <a:gd name="T2" fmla="*/ 3 w 23"/>
                  <a:gd name="T3" fmla="*/ 6 h 6"/>
                  <a:gd name="T4" fmla="*/ 0 w 23"/>
                  <a:gd name="T5" fmla="*/ 3 h 6"/>
                  <a:gd name="T6" fmla="*/ 3 w 23"/>
                  <a:gd name="T7" fmla="*/ 0 h 6"/>
                  <a:gd name="T8" fmla="*/ 20 w 23"/>
                  <a:gd name="T9" fmla="*/ 0 h 6"/>
                  <a:gd name="T10" fmla="*/ 23 w 23"/>
                  <a:gd name="T11" fmla="*/ 3 h 6"/>
                  <a:gd name="T12" fmla="*/ 20 w 23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6">
                    <a:moveTo>
                      <a:pt x="2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2" y="0"/>
                      <a:pt x="23" y="1"/>
                      <a:pt x="23" y="3"/>
                    </a:cubicBezTo>
                    <a:cubicBezTo>
                      <a:pt x="23" y="5"/>
                      <a:pt x="22" y="6"/>
                      <a:pt x="20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6" name="Freeform 374"/>
              <p:cNvSpPr>
                <a:spLocks/>
              </p:cNvSpPr>
              <p:nvPr/>
            </p:nvSpPr>
            <p:spPr bwMode="auto">
              <a:xfrm>
                <a:off x="3588" y="511"/>
                <a:ext cx="67" cy="13"/>
              </a:xfrm>
              <a:custGeom>
                <a:avLst/>
                <a:gdLst>
                  <a:gd name="T0" fmla="*/ 29 w 32"/>
                  <a:gd name="T1" fmla="*/ 6 h 6"/>
                  <a:gd name="T2" fmla="*/ 3 w 32"/>
                  <a:gd name="T3" fmla="*/ 6 h 6"/>
                  <a:gd name="T4" fmla="*/ 0 w 32"/>
                  <a:gd name="T5" fmla="*/ 3 h 6"/>
                  <a:gd name="T6" fmla="*/ 3 w 32"/>
                  <a:gd name="T7" fmla="*/ 0 h 6"/>
                  <a:gd name="T8" fmla="*/ 29 w 32"/>
                  <a:gd name="T9" fmla="*/ 0 h 6"/>
                  <a:gd name="T10" fmla="*/ 32 w 32"/>
                  <a:gd name="T11" fmla="*/ 3 h 6"/>
                  <a:gd name="T12" fmla="*/ 29 w 32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">
                    <a:moveTo>
                      <a:pt x="29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2" y="1"/>
                      <a:pt x="32" y="3"/>
                    </a:cubicBezTo>
                    <a:cubicBezTo>
                      <a:pt x="32" y="5"/>
                      <a:pt x="30" y="6"/>
                      <a:pt x="29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7" name="Freeform 375"/>
              <p:cNvSpPr>
                <a:spLocks/>
              </p:cNvSpPr>
              <p:nvPr/>
            </p:nvSpPr>
            <p:spPr bwMode="auto">
              <a:xfrm>
                <a:off x="3674" y="484"/>
                <a:ext cx="142" cy="13"/>
              </a:xfrm>
              <a:custGeom>
                <a:avLst/>
                <a:gdLst>
                  <a:gd name="T0" fmla="*/ 64 w 67"/>
                  <a:gd name="T1" fmla="*/ 6 h 6"/>
                  <a:gd name="T2" fmla="*/ 3 w 67"/>
                  <a:gd name="T3" fmla="*/ 6 h 6"/>
                  <a:gd name="T4" fmla="*/ 0 w 67"/>
                  <a:gd name="T5" fmla="*/ 3 h 6"/>
                  <a:gd name="T6" fmla="*/ 3 w 67"/>
                  <a:gd name="T7" fmla="*/ 0 h 6"/>
                  <a:gd name="T8" fmla="*/ 64 w 67"/>
                  <a:gd name="T9" fmla="*/ 0 h 6"/>
                  <a:gd name="T10" fmla="*/ 67 w 67"/>
                  <a:gd name="T11" fmla="*/ 3 h 6"/>
                  <a:gd name="T12" fmla="*/ 64 w 67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" h="6">
                    <a:moveTo>
                      <a:pt x="6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5" y="0"/>
                      <a:pt x="67" y="1"/>
                      <a:pt x="67" y="3"/>
                    </a:cubicBezTo>
                    <a:cubicBezTo>
                      <a:pt x="67" y="5"/>
                      <a:pt x="65" y="6"/>
                      <a:pt x="6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8" name="Freeform 376"/>
              <p:cNvSpPr>
                <a:spLocks/>
              </p:cNvSpPr>
              <p:nvPr/>
            </p:nvSpPr>
            <p:spPr bwMode="auto">
              <a:xfrm>
                <a:off x="3696" y="511"/>
                <a:ext cx="116" cy="13"/>
              </a:xfrm>
              <a:custGeom>
                <a:avLst/>
                <a:gdLst>
                  <a:gd name="T0" fmla="*/ 52 w 55"/>
                  <a:gd name="T1" fmla="*/ 6 h 6"/>
                  <a:gd name="T2" fmla="*/ 3 w 55"/>
                  <a:gd name="T3" fmla="*/ 6 h 6"/>
                  <a:gd name="T4" fmla="*/ 0 w 55"/>
                  <a:gd name="T5" fmla="*/ 3 h 6"/>
                  <a:gd name="T6" fmla="*/ 3 w 55"/>
                  <a:gd name="T7" fmla="*/ 0 h 6"/>
                  <a:gd name="T8" fmla="*/ 52 w 55"/>
                  <a:gd name="T9" fmla="*/ 0 h 6"/>
                  <a:gd name="T10" fmla="*/ 55 w 55"/>
                  <a:gd name="T11" fmla="*/ 3 h 6"/>
                  <a:gd name="T12" fmla="*/ 52 w 55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" h="6">
                    <a:moveTo>
                      <a:pt x="52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4" y="0"/>
                      <a:pt x="55" y="1"/>
                      <a:pt x="55" y="3"/>
                    </a:cubicBezTo>
                    <a:cubicBezTo>
                      <a:pt x="55" y="5"/>
                      <a:pt x="54" y="6"/>
                      <a:pt x="5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39" name="Freeform 377"/>
              <p:cNvSpPr>
                <a:spLocks noEditPoints="1"/>
              </p:cNvSpPr>
              <p:nvPr/>
            </p:nvSpPr>
            <p:spPr bwMode="auto">
              <a:xfrm>
                <a:off x="3588" y="371"/>
                <a:ext cx="215" cy="283"/>
              </a:xfrm>
              <a:custGeom>
                <a:avLst/>
                <a:gdLst>
                  <a:gd name="T0" fmla="*/ 80 w 102"/>
                  <a:gd name="T1" fmla="*/ 135 h 135"/>
                  <a:gd name="T2" fmla="*/ 61 w 102"/>
                  <a:gd name="T3" fmla="*/ 125 h 135"/>
                  <a:gd name="T4" fmla="*/ 61 w 102"/>
                  <a:gd name="T5" fmla="*/ 125 h 135"/>
                  <a:gd name="T6" fmla="*/ 1 w 102"/>
                  <a:gd name="T7" fmla="*/ 32 h 135"/>
                  <a:gd name="T8" fmla="*/ 0 w 102"/>
                  <a:gd name="T9" fmla="*/ 31 h 135"/>
                  <a:gd name="T10" fmla="*/ 0 w 102"/>
                  <a:gd name="T11" fmla="*/ 4 h 135"/>
                  <a:gd name="T12" fmla="*/ 2 w 102"/>
                  <a:gd name="T13" fmla="*/ 1 h 135"/>
                  <a:gd name="T14" fmla="*/ 6 w 102"/>
                  <a:gd name="T15" fmla="*/ 2 h 135"/>
                  <a:gd name="T16" fmla="*/ 74 w 102"/>
                  <a:gd name="T17" fmla="*/ 92 h 135"/>
                  <a:gd name="T18" fmla="*/ 80 w 102"/>
                  <a:gd name="T19" fmla="*/ 91 h 135"/>
                  <a:gd name="T20" fmla="*/ 102 w 102"/>
                  <a:gd name="T21" fmla="*/ 113 h 135"/>
                  <a:gd name="T22" fmla="*/ 80 w 102"/>
                  <a:gd name="T23" fmla="*/ 135 h 135"/>
                  <a:gd name="T24" fmla="*/ 66 w 102"/>
                  <a:gd name="T25" fmla="*/ 122 h 135"/>
                  <a:gd name="T26" fmla="*/ 66 w 102"/>
                  <a:gd name="T27" fmla="*/ 122 h 135"/>
                  <a:gd name="T28" fmla="*/ 80 w 102"/>
                  <a:gd name="T29" fmla="*/ 129 h 135"/>
                  <a:gd name="T30" fmla="*/ 96 w 102"/>
                  <a:gd name="T31" fmla="*/ 113 h 135"/>
                  <a:gd name="T32" fmla="*/ 80 w 102"/>
                  <a:gd name="T33" fmla="*/ 97 h 135"/>
                  <a:gd name="T34" fmla="*/ 74 w 102"/>
                  <a:gd name="T35" fmla="*/ 98 h 135"/>
                  <a:gd name="T36" fmla="*/ 70 w 102"/>
                  <a:gd name="T37" fmla="*/ 97 h 135"/>
                  <a:gd name="T38" fmla="*/ 6 w 102"/>
                  <a:gd name="T39" fmla="*/ 12 h 135"/>
                  <a:gd name="T40" fmla="*/ 6 w 102"/>
                  <a:gd name="T41" fmla="*/ 30 h 135"/>
                  <a:gd name="T42" fmla="*/ 66 w 102"/>
                  <a:gd name="T43" fmla="*/ 122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2" h="135">
                    <a:moveTo>
                      <a:pt x="80" y="135"/>
                    </a:moveTo>
                    <a:cubicBezTo>
                      <a:pt x="72" y="135"/>
                      <a:pt x="66" y="132"/>
                      <a:pt x="61" y="125"/>
                    </a:cubicBezTo>
                    <a:cubicBezTo>
                      <a:pt x="61" y="125"/>
                      <a:pt x="61" y="125"/>
                      <a:pt x="61" y="125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0" y="32"/>
                      <a:pt x="0" y="31"/>
                      <a:pt x="0" y="3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3" y="0"/>
                      <a:pt x="5" y="1"/>
                      <a:pt x="6" y="2"/>
                    </a:cubicBezTo>
                    <a:cubicBezTo>
                      <a:pt x="74" y="92"/>
                      <a:pt x="74" y="92"/>
                      <a:pt x="74" y="92"/>
                    </a:cubicBezTo>
                    <a:cubicBezTo>
                      <a:pt x="76" y="91"/>
                      <a:pt x="78" y="91"/>
                      <a:pt x="80" y="91"/>
                    </a:cubicBezTo>
                    <a:cubicBezTo>
                      <a:pt x="92" y="91"/>
                      <a:pt x="102" y="101"/>
                      <a:pt x="102" y="113"/>
                    </a:cubicBezTo>
                    <a:cubicBezTo>
                      <a:pt x="102" y="125"/>
                      <a:pt x="92" y="135"/>
                      <a:pt x="80" y="135"/>
                    </a:cubicBezTo>
                    <a:close/>
                    <a:moveTo>
                      <a:pt x="66" y="122"/>
                    </a:moveTo>
                    <a:cubicBezTo>
                      <a:pt x="66" y="122"/>
                      <a:pt x="66" y="122"/>
                      <a:pt x="66" y="122"/>
                    </a:cubicBezTo>
                    <a:cubicBezTo>
                      <a:pt x="69" y="126"/>
                      <a:pt x="74" y="129"/>
                      <a:pt x="80" y="129"/>
                    </a:cubicBezTo>
                    <a:cubicBezTo>
                      <a:pt x="89" y="129"/>
                      <a:pt x="96" y="122"/>
                      <a:pt x="96" y="113"/>
                    </a:cubicBezTo>
                    <a:cubicBezTo>
                      <a:pt x="96" y="104"/>
                      <a:pt x="89" y="97"/>
                      <a:pt x="80" y="97"/>
                    </a:cubicBezTo>
                    <a:cubicBezTo>
                      <a:pt x="78" y="97"/>
                      <a:pt x="76" y="97"/>
                      <a:pt x="74" y="98"/>
                    </a:cubicBezTo>
                    <a:cubicBezTo>
                      <a:pt x="73" y="99"/>
                      <a:pt x="71" y="98"/>
                      <a:pt x="70" y="97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30"/>
                      <a:pt x="6" y="30"/>
                      <a:pt x="6" y="30"/>
                    </a:cubicBezTo>
                    <a:lnTo>
                      <a:pt x="66" y="1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0" name="Freeform 378"/>
              <p:cNvSpPr>
                <a:spLocks noEditPoints="1"/>
              </p:cNvSpPr>
              <p:nvPr/>
            </p:nvSpPr>
            <p:spPr bwMode="auto">
              <a:xfrm>
                <a:off x="3731" y="585"/>
                <a:ext cx="49" cy="48"/>
              </a:xfrm>
              <a:custGeom>
                <a:avLst/>
                <a:gdLst>
                  <a:gd name="T0" fmla="*/ 12 w 23"/>
                  <a:gd name="T1" fmla="*/ 23 h 23"/>
                  <a:gd name="T2" fmla="*/ 0 w 23"/>
                  <a:gd name="T3" fmla="*/ 11 h 23"/>
                  <a:gd name="T4" fmla="*/ 12 w 23"/>
                  <a:gd name="T5" fmla="*/ 0 h 23"/>
                  <a:gd name="T6" fmla="*/ 23 w 23"/>
                  <a:gd name="T7" fmla="*/ 11 h 23"/>
                  <a:gd name="T8" fmla="*/ 12 w 23"/>
                  <a:gd name="T9" fmla="*/ 23 h 23"/>
                  <a:gd name="T10" fmla="*/ 12 w 23"/>
                  <a:gd name="T11" fmla="*/ 6 h 23"/>
                  <a:gd name="T12" fmla="*/ 6 w 23"/>
                  <a:gd name="T13" fmla="*/ 11 h 23"/>
                  <a:gd name="T14" fmla="*/ 12 w 23"/>
                  <a:gd name="T15" fmla="*/ 17 h 23"/>
                  <a:gd name="T16" fmla="*/ 17 w 23"/>
                  <a:gd name="T17" fmla="*/ 11 h 23"/>
                  <a:gd name="T18" fmla="*/ 12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2" y="23"/>
                    </a:moveTo>
                    <a:cubicBezTo>
                      <a:pt x="6" y="23"/>
                      <a:pt x="0" y="18"/>
                      <a:pt x="0" y="11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3" y="5"/>
                      <a:pt x="23" y="11"/>
                    </a:cubicBezTo>
                    <a:cubicBezTo>
                      <a:pt x="23" y="18"/>
                      <a:pt x="18" y="23"/>
                      <a:pt x="12" y="23"/>
                    </a:cubicBezTo>
                    <a:close/>
                    <a:moveTo>
                      <a:pt x="12" y="6"/>
                    </a:moveTo>
                    <a:cubicBezTo>
                      <a:pt x="9" y="6"/>
                      <a:pt x="6" y="8"/>
                      <a:pt x="6" y="11"/>
                    </a:cubicBezTo>
                    <a:cubicBezTo>
                      <a:pt x="6" y="14"/>
                      <a:pt x="9" y="17"/>
                      <a:pt x="12" y="17"/>
                    </a:cubicBezTo>
                    <a:cubicBezTo>
                      <a:pt x="15" y="17"/>
                      <a:pt x="17" y="14"/>
                      <a:pt x="17" y="11"/>
                    </a:cubicBezTo>
                    <a:cubicBezTo>
                      <a:pt x="17" y="8"/>
                      <a:pt x="15" y="6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1" name="Freeform 379"/>
              <p:cNvSpPr>
                <a:spLocks/>
              </p:cNvSpPr>
              <p:nvPr/>
            </p:nvSpPr>
            <p:spPr bwMode="auto">
              <a:xfrm>
                <a:off x="3592" y="545"/>
                <a:ext cx="112" cy="109"/>
              </a:xfrm>
              <a:custGeom>
                <a:avLst/>
                <a:gdLst>
                  <a:gd name="T0" fmla="*/ 22 w 53"/>
                  <a:gd name="T1" fmla="*/ 52 h 52"/>
                  <a:gd name="T2" fmla="*/ 0 w 53"/>
                  <a:gd name="T3" fmla="*/ 30 h 52"/>
                  <a:gd name="T4" fmla="*/ 22 w 53"/>
                  <a:gd name="T5" fmla="*/ 8 h 52"/>
                  <a:gd name="T6" fmla="*/ 28 w 53"/>
                  <a:gd name="T7" fmla="*/ 9 h 52"/>
                  <a:gd name="T8" fmla="*/ 35 w 53"/>
                  <a:gd name="T9" fmla="*/ 1 h 52"/>
                  <a:gd name="T10" fmla="*/ 40 w 53"/>
                  <a:gd name="T11" fmla="*/ 1 h 52"/>
                  <a:gd name="T12" fmla="*/ 40 w 53"/>
                  <a:gd name="T13" fmla="*/ 6 h 52"/>
                  <a:gd name="T14" fmla="*/ 31 w 53"/>
                  <a:gd name="T15" fmla="*/ 14 h 52"/>
                  <a:gd name="T16" fmla="*/ 28 w 53"/>
                  <a:gd name="T17" fmla="*/ 15 h 52"/>
                  <a:gd name="T18" fmla="*/ 6 w 53"/>
                  <a:gd name="T19" fmla="*/ 30 h 52"/>
                  <a:gd name="T20" fmla="*/ 22 w 53"/>
                  <a:gd name="T21" fmla="*/ 46 h 52"/>
                  <a:gd name="T22" fmla="*/ 36 w 53"/>
                  <a:gd name="T23" fmla="*/ 39 h 52"/>
                  <a:gd name="T24" fmla="*/ 36 w 53"/>
                  <a:gd name="T25" fmla="*/ 39 h 52"/>
                  <a:gd name="T26" fmla="*/ 48 w 53"/>
                  <a:gd name="T27" fmla="*/ 21 h 52"/>
                  <a:gd name="T28" fmla="*/ 52 w 53"/>
                  <a:gd name="T29" fmla="*/ 20 h 52"/>
                  <a:gd name="T30" fmla="*/ 53 w 53"/>
                  <a:gd name="T31" fmla="*/ 24 h 52"/>
                  <a:gd name="T32" fmla="*/ 41 w 53"/>
                  <a:gd name="T33" fmla="*/ 42 h 52"/>
                  <a:gd name="T34" fmla="*/ 41 w 53"/>
                  <a:gd name="T35" fmla="*/ 43 h 52"/>
                  <a:gd name="T36" fmla="*/ 22 w 53"/>
                  <a:gd name="T3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3" h="52">
                    <a:moveTo>
                      <a:pt x="22" y="52"/>
                    </a:moveTo>
                    <a:cubicBezTo>
                      <a:pt x="10" y="52"/>
                      <a:pt x="0" y="42"/>
                      <a:pt x="0" y="30"/>
                    </a:cubicBezTo>
                    <a:cubicBezTo>
                      <a:pt x="0" y="18"/>
                      <a:pt x="10" y="8"/>
                      <a:pt x="22" y="8"/>
                    </a:cubicBezTo>
                    <a:cubicBezTo>
                      <a:pt x="24" y="8"/>
                      <a:pt x="26" y="8"/>
                      <a:pt x="28" y="9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37" y="0"/>
                      <a:pt x="39" y="0"/>
                      <a:pt x="40" y="1"/>
                    </a:cubicBezTo>
                    <a:cubicBezTo>
                      <a:pt x="41" y="2"/>
                      <a:pt x="41" y="4"/>
                      <a:pt x="40" y="6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30" y="15"/>
                      <a:pt x="29" y="16"/>
                      <a:pt x="28" y="15"/>
                    </a:cubicBezTo>
                    <a:cubicBezTo>
                      <a:pt x="17" y="11"/>
                      <a:pt x="6" y="19"/>
                      <a:pt x="6" y="30"/>
                    </a:cubicBezTo>
                    <a:cubicBezTo>
                      <a:pt x="6" y="39"/>
                      <a:pt x="13" y="46"/>
                      <a:pt x="22" y="46"/>
                    </a:cubicBezTo>
                    <a:cubicBezTo>
                      <a:pt x="28" y="46"/>
                      <a:pt x="33" y="43"/>
                      <a:pt x="36" y="39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48" y="21"/>
                      <a:pt x="48" y="21"/>
                      <a:pt x="48" y="21"/>
                    </a:cubicBezTo>
                    <a:cubicBezTo>
                      <a:pt x="48" y="19"/>
                      <a:pt x="50" y="19"/>
                      <a:pt x="52" y="20"/>
                    </a:cubicBezTo>
                    <a:cubicBezTo>
                      <a:pt x="53" y="21"/>
                      <a:pt x="53" y="23"/>
                      <a:pt x="53" y="24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1" y="42"/>
                      <a:pt x="41" y="43"/>
                    </a:cubicBezTo>
                    <a:cubicBezTo>
                      <a:pt x="36" y="49"/>
                      <a:pt x="30" y="52"/>
                      <a:pt x="22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2" name="Freeform 380"/>
              <p:cNvSpPr>
                <a:spLocks/>
              </p:cNvSpPr>
              <p:nvPr/>
            </p:nvSpPr>
            <p:spPr bwMode="auto">
              <a:xfrm>
                <a:off x="3774" y="371"/>
                <a:ext cx="42" cy="56"/>
              </a:xfrm>
              <a:custGeom>
                <a:avLst/>
                <a:gdLst>
                  <a:gd name="T0" fmla="*/ 17 w 20"/>
                  <a:gd name="T1" fmla="*/ 27 h 27"/>
                  <a:gd name="T2" fmla="*/ 17 w 20"/>
                  <a:gd name="T3" fmla="*/ 27 h 27"/>
                  <a:gd name="T4" fmla="*/ 14 w 20"/>
                  <a:gd name="T5" fmla="*/ 24 h 27"/>
                  <a:gd name="T6" fmla="*/ 14 w 20"/>
                  <a:gd name="T7" fmla="*/ 13 h 27"/>
                  <a:gd name="T8" fmla="*/ 6 w 20"/>
                  <a:gd name="T9" fmla="*/ 22 h 27"/>
                  <a:gd name="T10" fmla="*/ 2 w 20"/>
                  <a:gd name="T11" fmla="*/ 23 h 27"/>
                  <a:gd name="T12" fmla="*/ 1 w 20"/>
                  <a:gd name="T13" fmla="*/ 19 h 27"/>
                  <a:gd name="T14" fmla="*/ 14 w 20"/>
                  <a:gd name="T15" fmla="*/ 2 h 27"/>
                  <a:gd name="T16" fmla="*/ 18 w 20"/>
                  <a:gd name="T17" fmla="*/ 1 h 27"/>
                  <a:gd name="T18" fmla="*/ 20 w 20"/>
                  <a:gd name="T19" fmla="*/ 4 h 27"/>
                  <a:gd name="T20" fmla="*/ 20 w 20"/>
                  <a:gd name="T21" fmla="*/ 24 h 27"/>
                  <a:gd name="T22" fmla="*/ 17 w 20"/>
                  <a:gd name="T23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27">
                    <a:moveTo>
                      <a:pt x="17" y="27"/>
                    </a:moveTo>
                    <a:cubicBezTo>
                      <a:pt x="17" y="27"/>
                      <a:pt x="17" y="27"/>
                      <a:pt x="17" y="27"/>
                    </a:cubicBezTo>
                    <a:cubicBezTo>
                      <a:pt x="15" y="27"/>
                      <a:pt x="14" y="26"/>
                      <a:pt x="14" y="2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5" y="24"/>
                      <a:pt x="3" y="24"/>
                      <a:pt x="2" y="23"/>
                    </a:cubicBezTo>
                    <a:cubicBezTo>
                      <a:pt x="1" y="22"/>
                      <a:pt x="0" y="20"/>
                      <a:pt x="1" y="19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1"/>
                      <a:pt x="17" y="0"/>
                      <a:pt x="18" y="1"/>
                    </a:cubicBezTo>
                    <a:cubicBezTo>
                      <a:pt x="19" y="1"/>
                      <a:pt x="20" y="2"/>
                      <a:pt x="20" y="4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0" y="26"/>
                      <a:pt x="18" y="27"/>
                      <a:pt x="17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43" name="Freeform 381"/>
              <p:cNvSpPr>
                <a:spLocks noEditPoints="1"/>
              </p:cNvSpPr>
              <p:nvPr/>
            </p:nvSpPr>
            <p:spPr bwMode="auto">
              <a:xfrm>
                <a:off x="3615" y="585"/>
                <a:ext cx="49" cy="48"/>
              </a:xfrm>
              <a:custGeom>
                <a:avLst/>
                <a:gdLst>
                  <a:gd name="T0" fmla="*/ 11 w 23"/>
                  <a:gd name="T1" fmla="*/ 23 h 23"/>
                  <a:gd name="T2" fmla="*/ 0 w 23"/>
                  <a:gd name="T3" fmla="*/ 11 h 23"/>
                  <a:gd name="T4" fmla="*/ 11 w 23"/>
                  <a:gd name="T5" fmla="*/ 0 h 23"/>
                  <a:gd name="T6" fmla="*/ 23 w 23"/>
                  <a:gd name="T7" fmla="*/ 11 h 23"/>
                  <a:gd name="T8" fmla="*/ 11 w 23"/>
                  <a:gd name="T9" fmla="*/ 23 h 23"/>
                  <a:gd name="T10" fmla="*/ 11 w 23"/>
                  <a:gd name="T11" fmla="*/ 6 h 23"/>
                  <a:gd name="T12" fmla="*/ 6 w 23"/>
                  <a:gd name="T13" fmla="*/ 11 h 23"/>
                  <a:gd name="T14" fmla="*/ 11 w 23"/>
                  <a:gd name="T15" fmla="*/ 17 h 23"/>
                  <a:gd name="T16" fmla="*/ 17 w 23"/>
                  <a:gd name="T17" fmla="*/ 11 h 23"/>
                  <a:gd name="T18" fmla="*/ 11 w 23"/>
                  <a:gd name="T19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11" y="23"/>
                    </a:moveTo>
                    <a:cubicBezTo>
                      <a:pt x="5" y="23"/>
                      <a:pt x="0" y="18"/>
                      <a:pt x="0" y="11"/>
                    </a:cubicBezTo>
                    <a:cubicBezTo>
                      <a:pt x="0" y="5"/>
                      <a:pt x="5" y="0"/>
                      <a:pt x="11" y="0"/>
                    </a:cubicBezTo>
                    <a:cubicBezTo>
                      <a:pt x="17" y="0"/>
                      <a:pt x="23" y="5"/>
                      <a:pt x="23" y="11"/>
                    </a:cubicBezTo>
                    <a:cubicBezTo>
                      <a:pt x="23" y="18"/>
                      <a:pt x="17" y="23"/>
                      <a:pt x="11" y="23"/>
                    </a:cubicBezTo>
                    <a:close/>
                    <a:moveTo>
                      <a:pt x="11" y="6"/>
                    </a:moveTo>
                    <a:cubicBezTo>
                      <a:pt x="8" y="6"/>
                      <a:pt x="6" y="8"/>
                      <a:pt x="6" y="11"/>
                    </a:cubicBezTo>
                    <a:cubicBezTo>
                      <a:pt x="6" y="14"/>
                      <a:pt x="8" y="17"/>
                      <a:pt x="11" y="17"/>
                    </a:cubicBezTo>
                    <a:cubicBezTo>
                      <a:pt x="14" y="17"/>
                      <a:pt x="17" y="14"/>
                      <a:pt x="17" y="11"/>
                    </a:cubicBezTo>
                    <a:cubicBezTo>
                      <a:pt x="17" y="8"/>
                      <a:pt x="14" y="6"/>
                      <a:pt x="1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  <p:sp>
          <p:nvSpPr>
            <p:cNvPr id="27" name="Ellips 26"/>
            <p:cNvSpPr/>
            <p:nvPr/>
          </p:nvSpPr>
          <p:spPr>
            <a:xfrm>
              <a:off x="6467755" y="3429794"/>
              <a:ext cx="322231" cy="3222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48" name="Rak koppling 47"/>
          <p:cNvCxnSpPr/>
          <p:nvPr/>
        </p:nvCxnSpPr>
        <p:spPr>
          <a:xfrm>
            <a:off x="3719736" y="2996952"/>
            <a:ext cx="1296144" cy="115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textruta 48"/>
          <p:cNvSpPr txBox="1"/>
          <p:nvPr/>
        </p:nvSpPr>
        <p:spPr>
          <a:xfrm>
            <a:off x="839416" y="503990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Ja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36%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50" name="textruta 49"/>
          <p:cNvSpPr txBox="1"/>
          <p:nvPr/>
        </p:nvSpPr>
        <p:spPr>
          <a:xfrm>
            <a:off x="4148557" y="2685326"/>
            <a:ext cx="957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dirty="0" smtClean="0">
                <a:solidFill>
                  <a:schemeClr val="bg1"/>
                </a:solidFill>
              </a:rPr>
              <a:t>Nej</a:t>
            </a:r>
          </a:p>
          <a:p>
            <a:pPr algn="r"/>
            <a:r>
              <a:rPr lang="sv-SE" dirty="0">
                <a:solidFill>
                  <a:schemeClr val="bg1"/>
                </a:solidFill>
              </a:rPr>
              <a:t>5</a:t>
            </a:r>
            <a:r>
              <a:rPr lang="sv-SE" dirty="0" smtClean="0">
                <a:solidFill>
                  <a:schemeClr val="bg1"/>
                </a:solidFill>
              </a:rPr>
              <a:t>6%</a:t>
            </a:r>
            <a:endParaRPr lang="sv-SE" dirty="0">
              <a:solidFill>
                <a:schemeClr val="bg1"/>
              </a:solidFill>
            </a:endParaRPr>
          </a:p>
        </p:txBody>
      </p:sp>
      <p:cxnSp>
        <p:nvCxnSpPr>
          <p:cNvPr id="53" name="Rak koppling 52"/>
          <p:cNvCxnSpPr/>
          <p:nvPr/>
        </p:nvCxnSpPr>
        <p:spPr>
          <a:xfrm>
            <a:off x="911424" y="5363072"/>
            <a:ext cx="1656184" cy="101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ak koppling 53"/>
          <p:cNvCxnSpPr/>
          <p:nvPr/>
        </p:nvCxnSpPr>
        <p:spPr>
          <a:xfrm flipV="1">
            <a:off x="1199456" y="2996952"/>
            <a:ext cx="1799800" cy="115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extruta 5"/>
          <p:cNvSpPr txBox="1"/>
          <p:nvPr/>
        </p:nvSpPr>
        <p:spPr>
          <a:xfrm>
            <a:off x="1108944" y="2684847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Vet ej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8%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839416" y="1811354"/>
            <a:ext cx="5083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Skuldsatta föräldrar vid uppväxt</a:t>
            </a:r>
            <a:endParaRPr lang="sv-SE" dirty="0">
              <a:solidFill>
                <a:schemeClr val="bg1"/>
              </a:solidFill>
            </a:endParaRPr>
          </a:p>
        </p:txBody>
      </p:sp>
      <p:graphicFrame>
        <p:nvGraphicFramePr>
          <p:cNvPr id="55" name="Cont1"/>
          <p:cNvGraphicFramePr/>
          <p:nvPr>
            <p:extLst>
              <p:ext uri="{D42A27DB-BD31-4B8C-83A1-F6EECF244321}">
                <p14:modId xmlns:p14="http://schemas.microsoft.com/office/powerpoint/2010/main" val="550907421"/>
              </p:ext>
            </p:extLst>
          </p:nvPr>
        </p:nvGraphicFramePr>
        <p:xfrm>
          <a:off x="6453771" y="2410497"/>
          <a:ext cx="5258853" cy="379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6" name="textruta 55"/>
          <p:cNvSpPr txBox="1"/>
          <p:nvPr/>
        </p:nvSpPr>
        <p:spPr>
          <a:xfrm>
            <a:off x="6640333" y="1811354"/>
            <a:ext cx="4696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solidFill>
                  <a:schemeClr val="bg1"/>
                </a:solidFill>
              </a:rPr>
              <a:t>Om föräldrar hjälpt till att betala skulder eller räkningar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59" name="Rubrik 1"/>
          <p:cNvSpPr txBox="1">
            <a:spLocks/>
          </p:cNvSpPr>
          <p:nvPr/>
        </p:nvSpPr>
        <p:spPr>
          <a:xfrm>
            <a:off x="609600" y="273603"/>
            <a:ext cx="10922424" cy="9362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sv-SE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000" dirty="0" smtClean="0"/>
              <a:t>Bakgrund och omgivning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8605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onofogden grön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D981A3C9-0510-46B1-9BEF-2B9BD66819B1}"/>
    </a:ext>
  </a:extLst>
</a:theme>
</file>

<file path=ppt/theme/theme2.xml><?xml version="1.0" encoding="utf-8"?>
<a:theme xmlns:a="http://schemas.openxmlformats.org/drawingml/2006/main" name="Kronofogden grå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61B18595-7BE0-44C1-BC3D-6A2DF7C05775}"/>
    </a:ext>
  </a:extLst>
</a:theme>
</file>

<file path=ppt/theme/theme3.xml><?xml version="1.0" encoding="utf-8"?>
<a:theme xmlns:a="http://schemas.openxmlformats.org/drawingml/2006/main" name="Kronofogden blå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FDC12288-C3AB-4943-9A95-399A26656859}"/>
    </a:ext>
  </a:extLst>
</a:theme>
</file>

<file path=ppt/theme/theme4.xml><?xml version="1.0" encoding="utf-8"?>
<a:theme xmlns:a="http://schemas.openxmlformats.org/drawingml/2006/main" name="Kronofogden gul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8EAAA0F4-D8D6-4287-ADBD-393979C93AB0}"/>
    </a:ext>
  </a:extLst>
</a:theme>
</file>

<file path=ppt/theme/theme5.xml><?xml version="1.0" encoding="utf-8"?>
<a:theme xmlns:a="http://schemas.openxmlformats.org/drawingml/2006/main" name="Kronofogden lila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7B02D37E-31F0-4F0A-A81F-B3135E9E81DE}"/>
    </a:ext>
  </a:extLst>
</a:theme>
</file>

<file path=ppt/theme/theme6.xml><?xml version="1.0" encoding="utf-8"?>
<a:theme xmlns:a="http://schemas.openxmlformats.org/drawingml/2006/main" name="Kronofogden röd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DCF13E79-0391-48FF-BBF8-54662B3CEEC4}"/>
    </a:ext>
  </a:extLst>
</a:theme>
</file>

<file path=ppt/theme/theme7.xml><?xml version="1.0" encoding="utf-8"?>
<a:theme xmlns:a="http://schemas.openxmlformats.org/drawingml/2006/main" name="Övrigt">
  <a:themeElements>
    <a:clrScheme name="Kronofogden PP">
      <a:dk1>
        <a:sysClr val="windowText" lastClr="000000"/>
      </a:dk1>
      <a:lt1>
        <a:sysClr val="window" lastClr="FFFFFF"/>
      </a:lt1>
      <a:dk2>
        <a:srgbClr val="999900"/>
      </a:dk2>
      <a:lt2>
        <a:srgbClr val="EEECE1"/>
      </a:lt2>
      <a:accent1>
        <a:srgbClr val="999900"/>
      </a:accent1>
      <a:accent2>
        <a:srgbClr val="B9003C"/>
      </a:accent2>
      <a:accent3>
        <a:srgbClr val="006769"/>
      </a:accent3>
      <a:accent4>
        <a:srgbClr val="DD9128"/>
      </a:accent4>
      <a:accent5>
        <a:srgbClr val="641E3C"/>
      </a:accent5>
      <a:accent6>
        <a:srgbClr val="6B6B5B"/>
      </a:accent6>
      <a:hlink>
        <a:srgbClr val="B9003C"/>
      </a:hlink>
      <a:folHlink>
        <a:srgbClr val="6B6B5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onofogden mall - BETA - 6.pptx" id="{A7C02FF8-BC1B-4AF0-AA1B-A6A1DF469F63}" vid="{19B9838A-D89B-4A6C-9EFC-2A286FFB58B4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455</Words>
  <Application>Microsoft Office PowerPoint</Application>
  <PresentationFormat>Bredbild</PresentationFormat>
  <Paragraphs>109</Paragraphs>
  <Slides>11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7</vt:i4>
      </vt:variant>
      <vt:variant>
        <vt:lpstr>Bildrubriker</vt:lpstr>
      </vt:variant>
      <vt:variant>
        <vt:i4>11</vt:i4>
      </vt:variant>
    </vt:vector>
  </HeadingPairs>
  <TitlesOfParts>
    <vt:vector size="20" baseType="lpstr">
      <vt:lpstr>Arial</vt:lpstr>
      <vt:lpstr>Calibri</vt:lpstr>
      <vt:lpstr>Kronofogden grön</vt:lpstr>
      <vt:lpstr>Kronofogden grå</vt:lpstr>
      <vt:lpstr>Kronofogden blå</vt:lpstr>
      <vt:lpstr>Kronofogden gul</vt:lpstr>
      <vt:lpstr>Kronofogden lila</vt:lpstr>
      <vt:lpstr>Kronofogden röd</vt:lpstr>
      <vt:lpstr>Övrigt</vt:lpstr>
      <vt:lpstr>Unga vuxna och skuldsanering</vt:lpstr>
      <vt:lpstr>PowerPoint-presentation</vt:lpstr>
      <vt:lpstr>PowerPoint-presentation</vt:lpstr>
      <vt:lpstr>Fördelning kvinnor och män</vt:lpstr>
      <vt:lpstr>PowerPoint-presentation</vt:lpstr>
      <vt:lpstr>Kännedom</vt:lpstr>
      <vt:lpstr>Beteende</vt:lpstr>
      <vt:lpstr>Bakgrund och omgivning</vt:lpstr>
      <vt:lpstr>PowerPoint-presentation</vt:lpstr>
      <vt:lpstr>PowerPoint-presentation</vt:lpstr>
      <vt:lpstr>PowerPoint-presentation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2021-05-05T09:49:03Z</dcterms:created>
  <dcterms:modified xsi:type="dcterms:W3CDTF">2021-05-31T14:14:43Z</dcterms:modified>
</cp:coreProperties>
</file>