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9" r:id="rId5"/>
    <p:sldId id="262" r:id="rId6"/>
    <p:sldId id="263" r:id="rId7"/>
    <p:sldId id="266" r:id="rId8"/>
    <p:sldId id="264" r:id="rId9"/>
    <p:sldId id="265" r:id="rId10"/>
  </p:sldIdLst>
  <p:sldSz cx="12192000" cy="6858000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7B"/>
    <a:srgbClr val="000000"/>
    <a:srgbClr val="E42518"/>
    <a:srgbClr val="F39900"/>
    <a:srgbClr val="DDC700"/>
    <a:srgbClr val="0073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4" autoAdjust="0"/>
  </p:normalViewPr>
  <p:slideViewPr>
    <p:cSldViewPr>
      <p:cViewPr varScale="1">
        <p:scale>
          <a:sx n="87" d="100"/>
          <a:sy n="87" d="100"/>
        </p:scale>
        <p:origin x="47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 altLang="en-US"/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8728D1-80FD-4453-8846-FCE777734778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893276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 altLang="en-US"/>
          </a:p>
        </p:txBody>
      </p:sp>
      <p:sp>
        <p:nvSpPr>
          <p:cNvPr id="114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Nivå fyra</a:t>
            </a:r>
          </a:p>
          <a:p>
            <a:pPr lvl="4"/>
            <a:r>
              <a:rPr lang="sv-SE" altLang="en-US"/>
              <a:t>Nivå fem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en-US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559A9F-9E67-48D7-90AC-5B694C23FAC0}" type="slidenum">
              <a:rPr lang="sv-SE" altLang="en-US"/>
              <a:pPr/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678930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0379B5-D717-4000-9EAB-9718D16F7D8E}" type="slidenum">
              <a:rPr lang="sv-SE" altLang="en-US"/>
              <a:pPr/>
              <a:t>1</a:t>
            </a:fld>
            <a:endParaRPr lang="sv-SE" alt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altLang="en-US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053D066-06E1-4B94-975F-551FAE711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2"/>
            <a:ext cx="12192000" cy="6850395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191934" y="1341439"/>
            <a:ext cx="8470900" cy="1470025"/>
          </a:xfrm>
        </p:spPr>
        <p:txBody>
          <a:bodyPr anchor="b"/>
          <a:lstStyle>
            <a:lvl1pPr algn="l">
              <a:lnSpc>
                <a:spcPts val="3800"/>
              </a:lnSpc>
              <a:defRPr sz="3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altLang="en-US" noProof="0" dirty="0"/>
              <a:t>Rubrik 34 pt Arial </a:t>
            </a:r>
            <a:r>
              <a:rPr lang="sv-SE" altLang="en-US" noProof="0" dirty="0" err="1"/>
              <a:t>bold</a:t>
            </a:r>
            <a:endParaRPr lang="sv-SE" alt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191934" y="2894014"/>
            <a:ext cx="8473017" cy="967035"/>
          </a:xfrm>
        </p:spPr>
        <p:txBody>
          <a:bodyPr/>
          <a:lstStyle>
            <a:lvl1pPr marL="0" indent="0">
              <a:lnSpc>
                <a:spcPts val="3600"/>
              </a:lnSpc>
              <a:spcBef>
                <a:spcPct val="0"/>
              </a:spcBef>
              <a:buFont typeface="ZapfDingbats" pitchFamily="82" charset="2"/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altLang="en-US" noProof="0" dirty="0"/>
              <a:t>Underrubrik 30 pt Arial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2" y="3933057"/>
            <a:ext cx="8489949" cy="287387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och skriv namn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3175002" y="4220444"/>
            <a:ext cx="8489949" cy="28892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och skriv mejladress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2" y="4508476"/>
            <a:ext cx="8489949" cy="288925"/>
          </a:xfrm>
          <a:ln>
            <a:noFill/>
          </a:ln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och skriv 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C2CDEFC-7761-4023-9DA7-3839C5B0BD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908676"/>
            <a:ext cx="719086" cy="6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9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08000" indent="-234950">
              <a:defRPr/>
            </a:lvl2pPr>
            <a:lvl3pPr marL="723900" indent="-190500">
              <a:defRPr/>
            </a:lvl3pPr>
            <a:lvl4pPr marL="904875" indent="-190500">
              <a:defRPr/>
            </a:lvl4pPr>
            <a:lvl5pPr marL="1076325" indent="-171450">
              <a:defRPr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038F6E7-1853-4AD5-B5B8-9A821D46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9B27-3CB4-4002-BA2A-B2535C629180}" type="datetime1">
              <a:rPr lang="sv-SE" smtClean="0"/>
              <a:t>2021-05-11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E024601-EE3D-4D03-9267-5DC3F78ED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34C1B5C-D7FF-4F71-9219-CE8AF61C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9B770-990A-452B-87DA-E78987C77505}" type="slidenum">
              <a:rPr lang="sv-SE" altLang="en-US" smtClean="0"/>
              <a:pPr/>
              <a:t>‹#›</a:t>
            </a:fld>
            <a:endParaRPr lang="sv-SE" altLang="en-US"/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FBA9A6C0-CF69-4EDF-9B63-F0B929F3B0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78719"/>
            <a:ext cx="4645951" cy="1746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73050" indent="0">
              <a:buNone/>
              <a:defRPr sz="18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Ange enhet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8E50E3CD-3450-4136-87ED-51D4CC915A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392" y="6277403"/>
            <a:ext cx="10188000" cy="410892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/>
            </a:lvl1pPr>
            <a:lvl2pPr marL="273050" indent="0">
              <a:buNone/>
              <a:defRPr sz="18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Anmärkning och källa</a:t>
            </a:r>
          </a:p>
        </p:txBody>
      </p:sp>
    </p:spTree>
    <p:extLst>
      <p:ext uri="{BB962C8B-B14F-4D97-AF65-F5344CB8AC3E}">
        <p14:creationId xmlns:p14="http://schemas.microsoft.com/office/powerpoint/2010/main" val="16941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3" y="1483200"/>
            <a:ext cx="4991333" cy="45735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714375" indent="-190500">
              <a:defRPr sz="1600"/>
            </a:lvl3pPr>
            <a:lvl4pPr marL="904875" indent="-171450">
              <a:defRPr sz="1400"/>
            </a:lvl4pPr>
            <a:lvl5pPr marL="1066800" indent="-161925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323" y="1483200"/>
            <a:ext cx="4991333" cy="457358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 marL="714375" indent="-190500">
              <a:defRPr sz="1600"/>
            </a:lvl3pPr>
            <a:lvl4pPr marL="904875" indent="-190500">
              <a:defRPr sz="1400"/>
            </a:lvl4pPr>
            <a:lvl5pPr marL="1076325" indent="-180975"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350210-FEC9-485C-A444-4ED74CB537C3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6" name="Platshållare för datum 5">
            <a:extLst>
              <a:ext uri="{FF2B5EF4-FFF2-40B4-BE49-F238E27FC236}">
                <a16:creationId xmlns:a16="http://schemas.microsoft.com/office/drawing/2014/main" id="{3776C913-6CA1-4797-9D1A-71C9421DF6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752535A-B78F-4174-9D53-343731E8C5E1}" type="datetime1">
              <a:rPr lang="sv-SE" smtClean="0"/>
              <a:t>2021-05-11</a:t>
            </a:fld>
            <a:endParaRPr lang="sv-SE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1FCA3FDE-5C4D-4F2E-8CAE-6F1BB2D5F2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33213E9A-AE80-45CA-A9AD-71666A5A74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1517" y="1178719"/>
            <a:ext cx="4991333" cy="1746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73050" indent="0">
              <a:buNone/>
              <a:defRPr sz="18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Ange enhet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C1D95D9A-9FAD-4657-8B7E-FFC69697D8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84323" y="1178719"/>
            <a:ext cx="4991333" cy="17469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273050" indent="0">
              <a:buNone/>
              <a:defRPr sz="18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Ange enhet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84875282-0C61-4A2C-B15F-DBEC261A4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6277403"/>
            <a:ext cx="10188000" cy="410892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/>
            </a:lvl1pPr>
            <a:lvl2pPr marL="273050" indent="0">
              <a:buNone/>
              <a:defRPr sz="18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Anmärkning och källa</a:t>
            </a:r>
          </a:p>
        </p:txBody>
      </p:sp>
    </p:spTree>
    <p:extLst>
      <p:ext uri="{BB962C8B-B14F-4D97-AF65-F5344CB8AC3E}">
        <p14:creationId xmlns:p14="http://schemas.microsoft.com/office/powerpoint/2010/main" val="75421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Övergå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560" y="2918619"/>
            <a:ext cx="9806880" cy="1020762"/>
          </a:xfrm>
        </p:spPr>
        <p:txBody>
          <a:bodyPr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C8D7E2-89FF-4F08-A70A-EC9CF4956209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5C43BF-4B89-4E46-8291-AE9F64D904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9C76087-D87D-4D07-AE95-BDE31F2979A7}" type="datetime1">
              <a:rPr lang="sv-SE" smtClean="0"/>
              <a:t>2021-05-11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826948-A9BE-44BE-90FE-7E60991EE2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8919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ch helsidesfoto">
    <p:bg>
      <p:bgPr>
        <a:solidFill>
          <a:srgbClr val="0070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92E3EAA9-91FF-4F61-A29D-F6B6ABEB43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C8D7E2-89FF-4F08-A70A-EC9CF4956209}" type="slidenum">
              <a:rPr lang="sv-SE" altLang="en-US" smtClean="0"/>
              <a:pPr/>
              <a:t>‹#›</a:t>
            </a:fld>
            <a:endParaRPr lang="sv-SE" alt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45C43BF-4B89-4E46-8291-AE9F64D904E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6B5481-5594-4F6F-838E-2A2BA0F6FEE7}" type="datetime1">
              <a:rPr lang="sv-SE" smtClean="0"/>
              <a:t>2021-05-11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826948-A9BE-44BE-90FE-7E60991EE24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46206947-15A8-4E8B-80B4-28B5978B24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208568" y="5987229"/>
            <a:ext cx="720000" cy="6912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897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08D96F-FF0B-4638-B924-93B0C0DE39C0}" type="slidenum">
              <a:rPr lang="sv-SE" altLang="en-US"/>
              <a:pPr/>
              <a:t>‹#›</a:t>
            </a:fld>
            <a:endParaRPr lang="sv-SE" alt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303D3AF-98EA-4D01-8DB0-6A1819B7332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E9AC43-173A-4DEA-A268-6638D977808F}" type="datetime1">
              <a:rPr lang="sv-SE" smtClean="0"/>
              <a:t>2021-05-11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F995F74-FCE3-4C4C-B99D-AB56C316F47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C2DB3E6D-E706-4E78-B659-AB1A3DDB49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392" y="6277403"/>
            <a:ext cx="10188000" cy="410892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/>
            </a:lvl1pPr>
            <a:lvl2pPr marL="273050" indent="0">
              <a:buNone/>
              <a:defRPr sz="180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Anmärkning och källa</a:t>
            </a:r>
          </a:p>
        </p:txBody>
      </p:sp>
    </p:spTree>
    <p:extLst>
      <p:ext uri="{BB962C8B-B14F-4D97-AF65-F5344CB8AC3E}">
        <p14:creationId xmlns:p14="http://schemas.microsoft.com/office/powerpoint/2010/main" val="196145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objekt, sak&#10;&#10;Beskrivning genererad med hög exakthet">
            <a:extLst>
              <a:ext uri="{FF2B5EF4-FFF2-40B4-BE49-F238E27FC236}">
                <a16:creationId xmlns:a16="http://schemas.microsoft.com/office/drawing/2014/main" id="{3ADC5158-51A1-4F62-B440-6DFE886AE8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87" y="1748484"/>
            <a:ext cx="3494026" cy="334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FI-Fo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recept&#10;&#10;Beskrivning genererad med mycket hög exakthet">
            <a:extLst>
              <a:ext uri="{FF2B5EF4-FFF2-40B4-BE49-F238E27FC236}">
                <a16:creationId xmlns:a16="http://schemas.microsoft.com/office/drawing/2014/main" id="{0CBDE0C6-C595-4212-AF69-3F821F375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132" cy="684027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191934" y="1341439"/>
            <a:ext cx="8470900" cy="1470025"/>
          </a:xfrm>
        </p:spPr>
        <p:txBody>
          <a:bodyPr anchor="b"/>
          <a:lstStyle>
            <a:lvl1pPr algn="l">
              <a:lnSpc>
                <a:spcPts val="3800"/>
              </a:lnSpc>
              <a:defRPr sz="3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altLang="en-US" noProof="0" dirty="0"/>
              <a:t>Rubrik 34 pt Arial </a:t>
            </a:r>
            <a:r>
              <a:rPr lang="sv-SE" altLang="en-US" noProof="0" dirty="0" err="1"/>
              <a:t>bold</a:t>
            </a:r>
            <a:endParaRPr lang="sv-SE" alt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191934" y="2894014"/>
            <a:ext cx="8473017" cy="967035"/>
          </a:xfrm>
        </p:spPr>
        <p:txBody>
          <a:bodyPr/>
          <a:lstStyle>
            <a:lvl1pPr marL="0" indent="0">
              <a:lnSpc>
                <a:spcPts val="3600"/>
              </a:lnSpc>
              <a:spcBef>
                <a:spcPct val="0"/>
              </a:spcBef>
              <a:buFont typeface="ZapfDingbats" pitchFamily="82" charset="2"/>
              <a:buNone/>
              <a:defRPr sz="3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altLang="en-US" noProof="0" dirty="0"/>
              <a:t>Underrubrik 30 pt Arial</a:t>
            </a:r>
          </a:p>
        </p:txBody>
      </p:sp>
      <p:sp>
        <p:nvSpPr>
          <p:cNvPr id="5" name="Platshållare för text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002" y="3933057"/>
            <a:ext cx="8489949" cy="287387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och skriv namn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3175002" y="4220444"/>
            <a:ext cx="8489949" cy="28892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och skriv mejladress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3175002" y="4508476"/>
            <a:ext cx="8489949" cy="288925"/>
          </a:xfrm>
          <a:ln>
            <a:noFill/>
          </a:ln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Klicka här och skriv 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C2CDEFC-7761-4023-9DA7-3839C5B0BD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908676"/>
            <a:ext cx="719086" cy="68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bild FI-Fo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EAB1813-D294-4021-AF14-AFFE13B87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" y="0"/>
            <a:ext cx="12191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8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32656"/>
            <a:ext cx="10166056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484784"/>
            <a:ext cx="10152264" cy="457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/>
              <a:t>Klicka här för att ändra format på bakgrundstexten</a:t>
            </a:r>
          </a:p>
          <a:p>
            <a:pPr lvl="1"/>
            <a:r>
              <a:rPr lang="sv-SE" altLang="en-US"/>
              <a:t>Nivå två</a:t>
            </a:r>
          </a:p>
          <a:p>
            <a:pPr lvl="2"/>
            <a:r>
              <a:rPr lang="sv-SE" altLang="en-US"/>
              <a:t>Nivå tre</a:t>
            </a:r>
          </a:p>
          <a:p>
            <a:pPr lvl="3"/>
            <a:r>
              <a:rPr lang="sv-SE" altLang="en-US"/>
              <a:t>Nivå fyra</a:t>
            </a:r>
          </a:p>
          <a:p>
            <a:pPr lvl="4"/>
            <a:r>
              <a:rPr lang="sv-SE" altLang="en-US"/>
              <a:t>Nivå fem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42175" y="332656"/>
            <a:ext cx="685800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3C09B770-990A-452B-87DA-E78987C77505}" type="slidenum">
              <a:rPr lang="sv-SE" altLang="en-US"/>
              <a:pPr/>
              <a:t>‹#›</a:t>
            </a:fld>
            <a:endParaRPr lang="sv-SE" altLang="en-US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038719-4B7C-41C1-9E58-AA9907A8551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5989454"/>
            <a:ext cx="719407" cy="688975"/>
          </a:xfrm>
          <a:prstGeom prst="rect">
            <a:avLst/>
          </a:prstGeom>
        </p:spPr>
      </p:pic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85B792B8-433C-494F-9BB6-D5385F58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392" y="6688295"/>
            <a:ext cx="1080000" cy="1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sv-SE" sz="800" smtClean="0"/>
            </a:lvl1pPr>
          </a:lstStyle>
          <a:p>
            <a:fld id="{B3C9FECD-C457-4B3C-9EEF-6F0400DCD626}" type="datetime1">
              <a:rPr lang="sv-SE" smtClean="0"/>
              <a:t>2021-05-11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8531BF29-D167-4120-B179-D4FFC3899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3736" y="6688295"/>
            <a:ext cx="8977656" cy="1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lang="sv-SE" sz="800"/>
            </a:lvl1pPr>
          </a:lstStyle>
          <a:p>
            <a:endParaRPr lang="sv-SE" dirty="0"/>
          </a:p>
        </p:txBody>
      </p:sp>
      <p:cxnSp>
        <p:nvCxnSpPr>
          <p:cNvPr id="10" name="Rak 2">
            <a:extLst>
              <a:ext uri="{FF2B5EF4-FFF2-40B4-BE49-F238E27FC236}">
                <a16:creationId xmlns:a16="http://schemas.microsoft.com/office/drawing/2014/main" id="{847E2D96-BAB8-4159-86AB-CF2CC24F7A7F}"/>
              </a:ext>
            </a:extLst>
          </p:cNvPr>
          <p:cNvCxnSpPr/>
          <p:nvPr userDrawn="1"/>
        </p:nvCxnSpPr>
        <p:spPr bwMode="auto">
          <a:xfrm>
            <a:off x="623392" y="6165304"/>
            <a:ext cx="1018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38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53" r:id="rId3"/>
    <p:sldLayoutId id="2147483655" r:id="rId4"/>
    <p:sldLayoutId id="2147483674" r:id="rId5"/>
    <p:sldLayoutId id="2147483656" r:id="rId6"/>
    <p:sldLayoutId id="2147483672" r:id="rId7"/>
    <p:sldLayoutId id="2147483675" r:id="rId8"/>
    <p:sldLayoutId id="2147483676" r:id="rId9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Arial" charset="0"/>
        </a:defRPr>
      </a:lvl9pPr>
    </p:titleStyle>
    <p:bodyStyle>
      <a:lvl1pPr marL="242888" indent="-242888" algn="l" rtl="0" eaLnBrk="1" fontAlgn="base" hangingPunct="1">
        <a:lnSpc>
          <a:spcPts val="2600"/>
        </a:lnSpc>
        <a:spcBef>
          <a:spcPct val="70000"/>
        </a:spcBef>
        <a:spcAft>
          <a:spcPct val="0"/>
        </a:spcAft>
        <a:buClr>
          <a:srgbClr val="007381"/>
        </a:buClr>
        <a:buFont typeface="ZapfDingbats" pitchFamily="82" charset="2"/>
        <a:buBlip>
          <a:blip r:embed="rId12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508000" indent="-234950" algn="l" rtl="0" eaLnBrk="1" fontAlgn="base" hangingPunct="1">
        <a:lnSpc>
          <a:spcPts val="2800"/>
        </a:lnSpc>
        <a:spcBef>
          <a:spcPct val="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2pPr>
      <a:lvl3pPr marL="68738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rgbClr val="000000"/>
          </a:solidFill>
          <a:latin typeface="+mn-lt"/>
        </a:defRPr>
      </a:lvl3pPr>
      <a:lvl4pPr marL="86677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000000"/>
          </a:solidFill>
          <a:latin typeface="+mn-lt"/>
        </a:defRPr>
      </a:lvl4pPr>
      <a:lvl5pPr marL="10461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rgbClr val="000000"/>
          </a:solidFill>
          <a:latin typeface="+mn-lt"/>
        </a:defRPr>
      </a:lvl5pPr>
      <a:lvl6pPr marL="15033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rgbClr val="000000"/>
          </a:solidFill>
          <a:latin typeface="+mn-lt"/>
        </a:defRPr>
      </a:lvl6pPr>
      <a:lvl7pPr marL="19605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rgbClr val="000000"/>
          </a:solidFill>
          <a:latin typeface="+mn-lt"/>
        </a:defRPr>
      </a:lvl7pPr>
      <a:lvl8pPr marL="24177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rgbClr val="000000"/>
          </a:solidFill>
          <a:latin typeface="+mn-lt"/>
        </a:defRPr>
      </a:lvl8pPr>
      <a:lvl9pPr marL="28749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Unga och betalningsproblem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Micke Andersson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Unga får oftare tidiga betalningsproblem</a:t>
            </a:r>
            <a:endParaRPr lang="sv-SE" sz="40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Källa: FI		</a:t>
            </a:r>
            <a:r>
              <a:rPr lang="sv-SE" dirty="0" err="1" smtClean="0"/>
              <a:t>Anm</a:t>
            </a:r>
            <a:r>
              <a:rPr lang="sv-SE" dirty="0" smtClean="0"/>
              <a:t>: tidiga betalningsproblem är upprepade påminnelser eller inkassokrav kort efter ett nytt lån</a:t>
            </a:r>
            <a:endParaRPr lang="sv-SE" dirty="0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4610" y="1484313"/>
            <a:ext cx="7690617" cy="4573587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 bwMode="auto">
          <a:xfrm>
            <a:off x="11064552" y="5877272"/>
            <a:ext cx="1008112" cy="86409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… oavsett inkomst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Procent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Källa FI. </a:t>
            </a:r>
            <a:r>
              <a:rPr lang="sv-SE" dirty="0"/>
              <a:t>	</a:t>
            </a:r>
            <a:r>
              <a:rPr lang="sv-SE" dirty="0" smtClean="0"/>
              <a:t>		Anmärkning: X-axeln visar månadsinkomst efter skatt i tusentals kronor</a:t>
            </a:r>
            <a:r>
              <a:rPr lang="sv-SE" dirty="0"/>
              <a:t>. </a:t>
            </a:r>
            <a:r>
              <a:rPr lang="sv-SE" dirty="0" smtClean="0"/>
              <a:t>Tidiga 					betalningsproblem </a:t>
            </a:r>
            <a:r>
              <a:rPr lang="sv-SE" dirty="0"/>
              <a:t>är upprepade </a:t>
            </a:r>
            <a:r>
              <a:rPr lang="sv-SE" dirty="0" err="1"/>
              <a:t>påmnnelser</a:t>
            </a:r>
            <a:r>
              <a:rPr lang="sv-SE" dirty="0"/>
              <a:t> eller inkassokrav kort efter ett nytt lån</a:t>
            </a:r>
          </a:p>
          <a:p>
            <a:r>
              <a:rPr lang="sv-SE" dirty="0" smtClean="0"/>
              <a:t>	</a:t>
            </a:r>
            <a:endParaRPr lang="sv-SE" dirty="0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2269" y="1484313"/>
            <a:ext cx="6135299" cy="4573587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 bwMode="auto">
          <a:xfrm>
            <a:off x="11064552" y="5877272"/>
            <a:ext cx="1008112" cy="86409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>Unga har mindre skulder, men inte färre</a:t>
            </a:r>
            <a:br>
              <a:rPr lang="sv-SE" sz="4000" dirty="0" smtClean="0"/>
            </a:br>
            <a:endParaRPr lang="sv-SE" sz="4000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6833" y="1484313"/>
            <a:ext cx="6026171" cy="4573587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Tusentals kronor och procent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Källa: Konsumentverket (BUS)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 bwMode="auto">
          <a:xfrm>
            <a:off x="11064552" y="5877272"/>
            <a:ext cx="1008112" cy="86409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Trots det söker få unga hjälp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9088" y="1484313"/>
            <a:ext cx="6021661" cy="4573587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Andelar i procent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Källa: Konsumentverket (BUS och SCB). 		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 bwMode="auto">
          <a:xfrm>
            <a:off x="11064552" y="5877272"/>
            <a:ext cx="1008112" cy="86409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6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Skuld hos Kronofogden mindre vanligt bland unga</a:t>
            </a:r>
            <a:endParaRPr lang="sv-SE" sz="32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Andelar i procent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Källa: FI, Kronofogden och SCB.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7377" y="1484313"/>
            <a:ext cx="6025084" cy="4573587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 bwMode="auto">
          <a:xfrm>
            <a:off x="11064552" y="5877272"/>
            <a:ext cx="1008112" cy="86409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54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sinspektionen">
  <a:themeElements>
    <a:clrScheme name="FI">
      <a:dk1>
        <a:sysClr val="windowText" lastClr="000000"/>
      </a:dk1>
      <a:lt1>
        <a:sysClr val="window" lastClr="FFFFFF"/>
      </a:lt1>
      <a:dk2>
        <a:srgbClr val="006A7D"/>
      </a:dk2>
      <a:lt2>
        <a:srgbClr val="E7E6E6"/>
      </a:lt2>
      <a:accent1>
        <a:srgbClr val="F0B600"/>
      </a:accent1>
      <a:accent2>
        <a:srgbClr val="A50044"/>
      </a:accent2>
      <a:accent3>
        <a:srgbClr val="EC732B"/>
      </a:accent3>
      <a:accent4>
        <a:srgbClr val="98BF0C"/>
      </a:accent4>
      <a:accent5>
        <a:srgbClr val="AADADB"/>
      </a:accent5>
      <a:accent6>
        <a:srgbClr val="A05599"/>
      </a:accent6>
      <a:hlink>
        <a:srgbClr val="0563C1"/>
      </a:hlink>
      <a:folHlink>
        <a:srgbClr val="954F72"/>
      </a:folHlink>
    </a:clrScheme>
    <a:fontScheme name="FI_mall_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Finansinspektionen 16-9.potx" id="{8029F749-42C4-4B6F-A0A3-1F402555981E}" vid="{0BE3D60F-703F-41A4-88C0-65E1A2DECEC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D61AB8A77A0E47A66CCD7406471ACE" ma:contentTypeVersion="7" ma:contentTypeDescription="Skapa ett nytt dokument." ma:contentTypeScope="" ma:versionID="79746b3c867f7a395d3513a2b4b10996">
  <xsd:schema xmlns:xsd="http://www.w3.org/2001/XMLSchema" xmlns:xs="http://www.w3.org/2001/XMLSchema" xmlns:p="http://schemas.microsoft.com/office/2006/metadata/properties" xmlns:ns2="a2c8835c-d3d0-4b69-b07f-f6fe9a9179bf" targetNamespace="http://schemas.microsoft.com/office/2006/metadata/properties" ma:root="true" ma:fieldsID="86ea7b5c9f841d6847e3da44943f3e5a" ns2:_="">
    <xsd:import namespace="a2c8835c-d3d0-4b69-b07f-f6fe9a9179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c8835c-d3d0-4b69-b07f-f6fe9a9179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4DF3A3-5099-4733-B71E-8C67562390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c8835c-d3d0-4b69-b07f-f6fe9a9179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0C6BF5-6C14-4681-87D9-7193886A1B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D5A034-8460-4871-9232-A3FD4A4EC6B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a2c8835c-d3d0-4b69-b07f-f6fe9a9179bf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Finansinspektionen 16-9</Template>
  <TotalTime>93</TotalTime>
  <Words>126</Words>
  <Application>Microsoft Office PowerPoint</Application>
  <PresentationFormat>Bredbild</PresentationFormat>
  <Paragraphs>19</Paragraphs>
  <Slides>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ZapfDingbats</vt:lpstr>
      <vt:lpstr>Finansinspektionen</vt:lpstr>
      <vt:lpstr>Unga och betalningsproblem</vt:lpstr>
      <vt:lpstr>Unga får oftare tidiga betalningsproblem</vt:lpstr>
      <vt:lpstr>… oavsett inkomst</vt:lpstr>
      <vt:lpstr>Unga har mindre skulder, men inte färre </vt:lpstr>
      <vt:lpstr>Trots det söker få unga hjälp</vt:lpstr>
      <vt:lpstr>Skuld hos Kronofogden mindre vanligt bland unga</vt:lpstr>
    </vt:vector>
  </TitlesOfParts>
  <Company>Finansinspektionen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Unga och betalningsproblem</dc:title>
  <dc:creator>Michael Andersson</dc:creator>
  <dc:description>FI9001, v1.0, 2015-06-05</dc:description>
  <cp:lastModifiedBy>Vanda Brandt</cp:lastModifiedBy>
  <cp:revision>9</cp:revision>
  <dcterms:created xsi:type="dcterms:W3CDTF">2021-03-18T07:56:27Z</dcterms:created>
  <dcterms:modified xsi:type="dcterms:W3CDTF">2021-05-11T12:48:56Z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0x01010009D61AB8A77A0E47A66CCD7406471ACE</vt:lpwstr>
  </property>
</Properties>
</file>