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5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66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00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7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7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33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69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83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9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1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07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1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CB12-BDA0-435F-9336-79EF24A43080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3F19-2833-4E36-8A18-C4D9402F5F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18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5D3E9D24-BA58-4F47-BDA9-55F4E97D28B5}"/>
              </a:ext>
            </a:extLst>
          </p:cNvPr>
          <p:cNvSpPr txBox="1"/>
          <p:nvPr/>
        </p:nvSpPr>
        <p:spPr>
          <a:xfrm>
            <a:off x="938571" y="1432493"/>
            <a:ext cx="7739916" cy="2100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85738" lvl="0" indent="-18573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Nätverket bildades 2010</a:t>
            </a:r>
          </a:p>
          <a:p>
            <a:pPr marL="185738" lvl="0" indent="-18573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Medlemmarna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samarbetar inom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privatekonomisk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utbildning</a:t>
            </a:r>
          </a:p>
          <a:p>
            <a:pPr marL="185738" lvl="0" indent="-18573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Över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90 olika myndigheter,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organisationer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och företag är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medlemmar</a:t>
            </a:r>
            <a:endParaRPr lang="sv-SE" sz="2000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  <a:p>
            <a:pPr marL="185738" lvl="0" indent="-18573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Finansinspektionen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samordnar –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kansliet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finns på FI</a:t>
            </a:r>
          </a:p>
          <a:p>
            <a:pPr marL="185738" lvl="0" indent="-185738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Nytt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namn – Nationella nätverket för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finansiell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folkbildning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938572" y="789026"/>
            <a:ext cx="4259964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Det </a:t>
            </a:r>
            <a:r>
              <a:rPr kumimoji="0" lang="sv-S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hä</a:t>
            </a:r>
            <a:r>
              <a:rPr lang="sv-SE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r är vi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1369291"/>
            <a:ext cx="101207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" y="4276128"/>
            <a:ext cx="4925025" cy="1157381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30" y="4086401"/>
            <a:ext cx="814917" cy="12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6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5D3E9D24-BA58-4F47-BDA9-55F4E97D28B5}"/>
              </a:ext>
            </a:extLst>
          </p:cNvPr>
          <p:cNvSpPr txBox="1"/>
          <p:nvPr/>
        </p:nvSpPr>
        <p:spPr>
          <a:xfrm>
            <a:off x="938570" y="1432493"/>
            <a:ext cx="9843729" cy="3885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>
              <a:lnSpc>
                <a:spcPts val="3000"/>
              </a:lnSpc>
            </a:pPr>
            <a:r>
              <a:rPr lang="sv-SE" sz="2000" dirty="0">
                <a:ea typeface="Arial" charset="0"/>
                <a:cs typeface="Arial" charset="0"/>
              </a:rPr>
              <a:t>•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Vi har utbildat nästan 7 000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vidareinformatörer vid 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200 olika utbildningstillfällen.</a:t>
            </a:r>
            <a:endParaRPr lang="sv-SE" sz="2000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  <a:p>
            <a:pPr>
              <a:lnSpc>
                <a:spcPts val="3000"/>
              </a:lnSpc>
            </a:pPr>
            <a:r>
              <a:rPr lang="sv-SE" sz="2000" dirty="0">
                <a:ea typeface="Arial" charset="0"/>
                <a:cs typeface="Arial" charset="0"/>
              </a:rPr>
              <a:t>•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Exempel på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målgrupper: 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Seniorer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Fackligt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förtroendevalda och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medlemmar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Blivande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personalvetare och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ekonomer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Budget-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och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skuldrådgivare</a:t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Diakoner med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flera som i sin yrkesroll träffar </a:t>
            </a:r>
            <a:b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  ekonomiskt utsatta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/>
            </a:r>
            <a:b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</a:b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  - Hem- och konsumentkunskapslärare</a:t>
            </a:r>
            <a:endParaRPr lang="sv-SE" sz="2000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938572" y="789026"/>
            <a:ext cx="4259964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Vad har vi gjort</a:t>
            </a:r>
            <a:r>
              <a:rPr kumimoji="0" lang="sv-S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hittills?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1369291"/>
            <a:ext cx="101207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373254F4-4AA1-4648-A21E-F44AF6E14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670">
            <a:off x="9072951" y="1877018"/>
            <a:ext cx="1896243" cy="216610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8083A0A9-694B-46C1-8159-90DD3B94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30019">
            <a:off x="6828170" y="2344811"/>
            <a:ext cx="2301516" cy="1872939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7" y="6038496"/>
            <a:ext cx="2519462" cy="5920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D9D2593-7A90-4C48-A6F1-D068751CC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88160">
            <a:off x="8526732" y="4032114"/>
            <a:ext cx="2642719" cy="18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>
            <a:extLst>
              <a:ext uri="{FF2B5EF4-FFF2-40B4-BE49-F238E27FC236}">
                <a16:creationId xmlns:a16="http://schemas.microsoft.com/office/drawing/2014/main" id="{5D3E9D24-BA58-4F47-BDA9-55F4E97D28B5}"/>
              </a:ext>
            </a:extLst>
          </p:cNvPr>
          <p:cNvSpPr txBox="1"/>
          <p:nvPr/>
        </p:nvSpPr>
        <p:spPr>
          <a:xfrm>
            <a:off x="938570" y="1432493"/>
            <a:ext cx="6051777" cy="423438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>
              <a:lnSpc>
                <a:spcPts val="3000"/>
              </a:lnSpc>
            </a:pPr>
            <a:r>
              <a:rPr lang="sv-SE" sz="2000" dirty="0" smtClean="0">
                <a:ea typeface="Arial" charset="0"/>
                <a:cs typeface="Arial" charset="0"/>
              </a:rPr>
              <a:t>• </a:t>
            </a:r>
            <a:r>
              <a:rPr lang="sv-SE" sz="2000" dirty="0" smtClean="0">
                <a:latin typeface="+mj-lt"/>
                <a:ea typeface="Arial" charset="0"/>
                <a:cs typeface="Arial" charset="0"/>
              </a:rPr>
              <a:t>B</a:t>
            </a:r>
            <a:r>
              <a:rPr lang="sv-SE" sz="20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roschyrer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för nedladdning</a:t>
            </a:r>
          </a:p>
          <a:p>
            <a:pPr lvl="0">
              <a:lnSpc>
                <a:spcPts val="3000"/>
              </a:lnSpc>
            </a:pPr>
            <a:r>
              <a:rPr lang="sv-SE" sz="2000" dirty="0">
                <a:ea typeface="Arial" charset="0"/>
                <a:cs typeface="Arial" charset="0"/>
              </a:rPr>
              <a:t>•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E-utbildning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”Trygga din ekonomi”</a:t>
            </a:r>
          </a:p>
          <a:p>
            <a:pPr lvl="0">
              <a:lnSpc>
                <a:spcPts val="3000"/>
              </a:lnSpc>
            </a:pPr>
            <a:r>
              <a:rPr lang="sv-SE" sz="2000" dirty="0">
                <a:ea typeface="Arial" charset="0"/>
                <a:cs typeface="Arial" charset="0"/>
              </a:rPr>
              <a:t>•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Nyhetsbrev nätverk 3-4 ggr/år</a:t>
            </a:r>
            <a:endParaRPr lang="sv-SE" sz="2000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  <a:p>
            <a:pPr lvl="0">
              <a:lnSpc>
                <a:spcPts val="3000"/>
              </a:lnSpc>
            </a:pPr>
            <a:r>
              <a:rPr lang="sv-SE" sz="2000" dirty="0">
                <a:ea typeface="Arial" charset="0"/>
                <a:cs typeface="Arial" charset="0"/>
              </a:rPr>
              <a:t>• </a:t>
            </a:r>
            <a:r>
              <a:rPr lang="sv-SE" sz="2000" dirty="0" err="1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Podden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 ”Privatekonomi </a:t>
            </a:r>
            <a:r>
              <a:rPr lang="sv-SE" sz="2000" dirty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med </a:t>
            </a:r>
            <a:r>
              <a:rPr lang="sv-SE" sz="2000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Finansinspektionen”</a:t>
            </a:r>
          </a:p>
          <a:p>
            <a:pPr lvl="0">
              <a:lnSpc>
                <a:spcPts val="3000"/>
              </a:lnSpc>
            </a:pPr>
            <a:endParaRPr lang="sv-SE" sz="2000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  <a:p>
            <a:pPr lvl="0">
              <a:lnSpc>
                <a:spcPts val="3000"/>
              </a:lnSpc>
            </a:pPr>
            <a:r>
              <a:rPr lang="sv-SE" sz="2000" b="1" dirty="0" smtClean="0">
                <a:solidFill>
                  <a:prstClr val="black"/>
                </a:solidFill>
                <a:latin typeface="Calibri Light" panose="020F0302020204030204"/>
                <a:ea typeface="Arial" charset="0"/>
                <a:cs typeface="Arial" charset="0"/>
              </a:rPr>
              <a:t>www.gilladinekonomi.se</a:t>
            </a:r>
            <a:endParaRPr lang="sv-SE" sz="2000" b="1" dirty="0">
              <a:solidFill>
                <a:prstClr val="black"/>
              </a:solidFill>
              <a:latin typeface="Calibri Light" panose="020F0302020204030204"/>
              <a:ea typeface="Arial" charset="0"/>
              <a:cs typeface="Arial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938571" y="789026"/>
            <a:ext cx="6581165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Gratis material</a:t>
            </a:r>
            <a:r>
              <a:rPr kumimoji="0" lang="sv-S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att ta del av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1369291"/>
            <a:ext cx="101207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7" y="6038496"/>
            <a:ext cx="2519462" cy="592073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7330500" y="1657055"/>
            <a:ext cx="4123564" cy="4677477"/>
            <a:chOff x="6716889" y="483516"/>
            <a:chExt cx="5329558" cy="6045470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766" y="483516"/>
              <a:ext cx="3683660" cy="3381485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554" y="2225738"/>
              <a:ext cx="1161873" cy="1639263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532" y="4048745"/>
              <a:ext cx="1987915" cy="1987915"/>
            </a:xfrm>
            <a:prstGeom prst="rect">
              <a:avLst/>
            </a:prstGeom>
          </p:spPr>
        </p:pic>
        <p:grpSp>
          <p:nvGrpSpPr>
            <p:cNvPr id="18" name="Grupp 17"/>
            <p:cNvGrpSpPr/>
            <p:nvPr/>
          </p:nvGrpSpPr>
          <p:grpSpPr>
            <a:xfrm>
              <a:off x="6716889" y="4143530"/>
              <a:ext cx="3623733" cy="2385456"/>
              <a:chOff x="5491424" y="1950720"/>
              <a:chExt cx="7042556" cy="4320363"/>
            </a:xfrm>
          </p:grpSpPr>
          <p:pic>
            <p:nvPicPr>
              <p:cNvPr id="19" name="Platshållare för bild 4" descr="laptop-start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12" r="-761"/>
              <a:stretch/>
            </p:blipFill>
            <p:spPr bwMode="auto">
              <a:xfrm>
                <a:off x="5491424" y="1950720"/>
                <a:ext cx="7042556" cy="4320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Bildobjekt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8803" y="2197165"/>
                <a:ext cx="5254521" cy="3322311"/>
              </a:xfrm>
              <a:prstGeom prst="rect">
                <a:avLst/>
              </a:prstGeom>
            </p:spPr>
          </p:pic>
        </p:grpSp>
      </p:grpSp>
      <p:pic>
        <p:nvPicPr>
          <p:cNvPr id="3" name="Bildobjekt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628" y="4273364"/>
            <a:ext cx="1262063" cy="201220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646" y="4273364"/>
            <a:ext cx="1195014" cy="195920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4225312"/>
            <a:ext cx="1155739" cy="20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DAF9F159-328C-2147-B1AE-FB70454EE855}"/>
              </a:ext>
            </a:extLst>
          </p:cNvPr>
          <p:cNvSpPr txBox="1"/>
          <p:nvPr/>
        </p:nvSpPr>
        <p:spPr>
          <a:xfrm>
            <a:off x="938572" y="789026"/>
            <a:ext cx="6208186" cy="64346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Nya idéer för att nå</a:t>
            </a:r>
            <a:r>
              <a:rPr kumimoji="0" lang="sv-SE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nya grupper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988C871-A301-A746-9713-243F83E27F8E}"/>
              </a:ext>
            </a:extLst>
          </p:cNvPr>
          <p:cNvCxnSpPr>
            <a:cxnSpLocks/>
          </p:cNvCxnSpPr>
          <p:nvPr/>
        </p:nvCxnSpPr>
        <p:spPr>
          <a:xfrm flipH="1">
            <a:off x="1029854" y="1369291"/>
            <a:ext cx="1012074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7" y="6038496"/>
            <a:ext cx="2519462" cy="59207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9501EBE-5872-4F52-B944-699F0FCD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277" y="1451294"/>
            <a:ext cx="7491900" cy="43675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Bredbild</PresentationFormat>
  <Paragraphs>17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Finansinspektionen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Vanda Brandt</dc:creator>
  <cp:lastModifiedBy>Vanda Brandt</cp:lastModifiedBy>
  <cp:revision>1</cp:revision>
  <dcterms:created xsi:type="dcterms:W3CDTF">2022-05-06T08:23:25Z</dcterms:created>
  <dcterms:modified xsi:type="dcterms:W3CDTF">2022-05-06T08:23:35Z</dcterms:modified>
</cp:coreProperties>
</file>