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12" r:id="rId3"/>
    <p:sldId id="314" r:id="rId4"/>
    <p:sldId id="315" r:id="rId5"/>
    <p:sldId id="308" r:id="rId6"/>
    <p:sldId id="309" r:id="rId7"/>
    <p:sldId id="306" r:id="rId8"/>
    <p:sldId id="311" r:id="rId9"/>
    <p:sldId id="307" r:id="rId10"/>
    <p:sldId id="310" r:id="rId11"/>
    <p:sldId id="29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3"/>
    <a:srgbClr val="DADADA"/>
    <a:srgbClr val="A4D8E2"/>
    <a:srgbClr val="000000"/>
    <a:srgbClr val="004D5F"/>
    <a:srgbClr val="86BC25"/>
    <a:srgbClr val="212121"/>
    <a:srgbClr val="D9E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2" autoAdjust="0"/>
    <p:restoredTop sz="87872" autoAdjust="0"/>
  </p:normalViewPr>
  <p:slideViewPr>
    <p:cSldViewPr snapToGrid="0" snapToObjects="1">
      <p:cViewPr varScale="1">
        <p:scale>
          <a:sx n="101" d="100"/>
          <a:sy n="101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-5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2E352-1837-4013-86D1-BEB1BB11ADFC}" type="datetime1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AD90-E376-40C2-B898-A85AB2BE73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909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518A-AED8-4CC3-A0AF-61D6CFE15EB0}" type="datetime1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B740-438C-4577-984C-30A21EF6B8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09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514C-2E3A-4389-AAD7-255465D176B3}" type="slidenum">
              <a:rPr lang="sv-SE" sz="1000" smtClean="0"/>
              <a:t>1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3468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39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637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B740-438C-4577-984C-30A21EF6B8FC}" type="slidenum">
              <a:rPr lang="sv-SE" sz="1000" smtClean="0"/>
              <a:t>11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55075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0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8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0514C-2E3A-4389-AAD7-255465D176B3}" type="slidenum">
              <a:rPr lang="sv-SE" sz="1000" smtClean="0"/>
              <a:t>4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0139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3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3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0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19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C9F1C-EC2D-4D4E-87B8-8430E0FF066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8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ED906B62-198B-9641-8961-8144BC75EDC3}"/>
              </a:ext>
            </a:extLst>
          </p:cNvPr>
          <p:cNvCxnSpPr>
            <a:cxnSpLocks/>
          </p:cNvCxnSpPr>
          <p:nvPr/>
        </p:nvCxnSpPr>
        <p:spPr>
          <a:xfrm>
            <a:off x="1289095" y="3554549"/>
            <a:ext cx="9503596" cy="21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CE77F94C-F902-E84F-AB76-BFC130C71B75}"/>
              </a:ext>
            </a:extLst>
          </p:cNvPr>
          <p:cNvSpPr txBox="1"/>
          <p:nvPr/>
        </p:nvSpPr>
        <p:spPr>
          <a:xfrm>
            <a:off x="1196821" y="3727662"/>
            <a:ext cx="6081526" cy="720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Niklas Uppenberg, Finansinspektionen</a:t>
            </a:r>
            <a:endParaRPr lang="sv-SE" sz="2400" dirty="0">
              <a:solidFill>
                <a:schemeClr val="bg1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6FA7482-247E-FC4E-AAE4-6FA041C6703C}"/>
              </a:ext>
            </a:extLst>
          </p:cNvPr>
          <p:cNvSpPr txBox="1"/>
          <p:nvPr/>
        </p:nvSpPr>
        <p:spPr>
          <a:xfrm>
            <a:off x="1188406" y="1836564"/>
            <a:ext cx="9235654" cy="937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48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Retoriska knep för ökat finansiellt självförtroende</a:t>
            </a:r>
            <a:endParaRPr lang="sv-SE" sz="4800" dirty="0">
              <a:solidFill>
                <a:schemeClr val="bg1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14"/>
          <a:stretch/>
        </p:blipFill>
        <p:spPr>
          <a:xfrm>
            <a:off x="0" y="1"/>
            <a:ext cx="12327776" cy="694943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97147" y="230606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6. Bryt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mot förväntningarna!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870992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25"/>
            <a:ext cx="6159731" cy="6874025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7079867" y="1832849"/>
            <a:ext cx="4433007" cy="52838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sv-SE" sz="2800" b="1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Sammanfattning</a:t>
            </a:r>
            <a:endParaRPr lang="sv-SE" sz="2800" b="1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855841" y="2361231"/>
            <a:ext cx="4874605" cy="337082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tabLst>
                <a:tab pos="214313" algn="l"/>
              </a:tabLst>
            </a:pP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1. Kommunicera i rätt ordning</a:t>
            </a:r>
          </a:p>
          <a:p>
            <a:pPr>
              <a:tabLst>
                <a:tab pos="214313" algn="l"/>
              </a:tabLst>
            </a:pP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2. Använd metaforer och berättelser</a:t>
            </a:r>
          </a:p>
          <a:p>
            <a:pPr>
              <a:tabLst>
                <a:tab pos="214313" algn="l"/>
              </a:tabLst>
            </a:pP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3. </a:t>
            </a:r>
            <a:r>
              <a:rPr lang="sv-SE" sz="2000" dirty="0" err="1" smtClean="0">
                <a:latin typeface="+mj-lt"/>
                <a:ea typeface="Arial" charset="0"/>
                <a:cs typeface="Arial" charset="0"/>
              </a:rPr>
              <a:t>Weniger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 aber </a:t>
            </a:r>
            <a:r>
              <a:rPr lang="sv-SE" sz="2000" dirty="0" err="1" smtClean="0">
                <a:latin typeface="+mj-lt"/>
                <a:ea typeface="Arial" charset="0"/>
                <a:cs typeface="Arial" charset="0"/>
              </a:rPr>
              <a:t>besser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 – </a:t>
            </a:r>
            <a:r>
              <a:rPr lang="sv-SE" sz="2000" dirty="0">
                <a:latin typeface="+mj-lt"/>
              </a:rPr>
              <a:t>M</a:t>
            </a:r>
            <a:r>
              <a:rPr lang="sv-SE" sz="2000" dirty="0" smtClean="0">
                <a:latin typeface="+mj-lt"/>
              </a:rPr>
              <a:t>indre </a:t>
            </a:r>
            <a:r>
              <a:rPr lang="sv-SE" sz="2000" dirty="0">
                <a:latin typeface="+mj-lt"/>
              </a:rPr>
              <a:t>men bättre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.</a:t>
            </a:r>
          </a:p>
          <a:p>
            <a:pPr>
              <a:tabLst>
                <a:tab pos="214313" algn="l"/>
              </a:tabLst>
            </a:pP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4. Inkludera och bekräfta!</a:t>
            </a:r>
            <a:endParaRPr lang="sv-SE" sz="2000" dirty="0">
              <a:latin typeface="+mj-lt"/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r>
              <a:rPr lang="sv-SE" sz="2000" dirty="0">
                <a:latin typeface="+mj-lt"/>
                <a:ea typeface="Arial" charset="0"/>
                <a:cs typeface="Arial" charset="0"/>
              </a:rPr>
              <a:t>5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. Skippa skammen!</a:t>
            </a:r>
            <a:endParaRPr lang="sv-SE" sz="2000" dirty="0">
              <a:latin typeface="+mj-lt"/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r>
              <a:rPr lang="sv-SE" sz="2000" dirty="0">
                <a:latin typeface="+mj-lt"/>
                <a:ea typeface="Arial" charset="0"/>
                <a:cs typeface="Arial" charset="0"/>
              </a:rPr>
              <a:t>6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. Våga bryta mot förväntningarna</a:t>
            </a:r>
          </a:p>
          <a:p>
            <a:pPr>
              <a:tabLst>
                <a:tab pos="214313" algn="l"/>
              </a:tabLst>
            </a:pPr>
            <a:endParaRPr lang="sv-SE" sz="2000" dirty="0" smtClean="0">
              <a:ea typeface="Arial" charset="0"/>
              <a:cs typeface="Arial" charset="0"/>
            </a:endParaRPr>
          </a:p>
          <a:p>
            <a:pPr>
              <a:tabLst>
                <a:tab pos="214313" algn="l"/>
              </a:tabLst>
            </a:pPr>
            <a:endParaRPr lang="sv-SE" sz="2000" dirty="0"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4202"/>
            <a:ext cx="12192000" cy="813683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719150" y="172429"/>
            <a:ext cx="10753702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Från klassrummet… för att utbilda inom privatekonomi 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35628" y="829428"/>
            <a:ext cx="101207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6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432"/>
            <a:ext cx="12192000" cy="8128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1075661" y="185961"/>
            <a:ext cx="1004067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Till styrelserummet… för att utbilda i jämställdhet 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35628" y="829428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3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ED906B62-198B-9641-8961-8144BC75EDC3}"/>
              </a:ext>
            </a:extLst>
          </p:cNvPr>
          <p:cNvCxnSpPr>
            <a:cxnSpLocks/>
          </p:cNvCxnSpPr>
          <p:nvPr/>
        </p:nvCxnSpPr>
        <p:spPr>
          <a:xfrm>
            <a:off x="1289095" y="3554549"/>
            <a:ext cx="9503596" cy="21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CE77F94C-F902-E84F-AB76-BFC130C71B75}"/>
              </a:ext>
            </a:extLst>
          </p:cNvPr>
          <p:cNvSpPr txBox="1"/>
          <p:nvPr/>
        </p:nvSpPr>
        <p:spPr>
          <a:xfrm>
            <a:off x="1196821" y="3727662"/>
            <a:ext cx="6081526" cy="720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Niklas Uppenberg, Finansinspektionen</a:t>
            </a:r>
            <a:endParaRPr lang="sv-SE" sz="2400" dirty="0">
              <a:solidFill>
                <a:schemeClr val="bg1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6FA7482-247E-FC4E-AAE4-6FA041C6703C}"/>
              </a:ext>
            </a:extLst>
          </p:cNvPr>
          <p:cNvSpPr txBox="1"/>
          <p:nvPr/>
        </p:nvSpPr>
        <p:spPr>
          <a:xfrm>
            <a:off x="1188406" y="1836564"/>
            <a:ext cx="9235654" cy="937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4800" dirty="0" smtClean="0">
                <a:solidFill>
                  <a:schemeClr val="bg1"/>
                </a:solidFill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Retoriska knep för ökat finansiellt självförtroende</a:t>
            </a:r>
            <a:endParaRPr lang="sv-SE" sz="4800" dirty="0">
              <a:solidFill>
                <a:schemeClr val="bg1"/>
              </a:solidFill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52907"/>
            <a:ext cx="12192000" cy="796381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79137" y="155326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1. Kommunicera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i rätt ordning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35628" y="829428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1898469" y="1970155"/>
            <a:ext cx="1615557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" charset="0"/>
                <a:cs typeface="Calibri" panose="020F0502020204030204" pitchFamily="34" charset="0"/>
              </a:rPr>
              <a:t>Känsla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964155" y="1983163"/>
            <a:ext cx="1615557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" charset="0"/>
                <a:cs typeface="Calibri" panose="020F0502020204030204" pitchFamily="34" charset="0"/>
              </a:rPr>
              <a:t>Förnuft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6165309" y="1955185"/>
            <a:ext cx="1615557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" charset="0"/>
                <a:cs typeface="Calibri" panose="020F0502020204030204" pitchFamily="34" charset="0"/>
              </a:rPr>
              <a:t>Beteende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6" name="Minus 15"/>
          <p:cNvSpPr/>
          <p:nvPr/>
        </p:nvSpPr>
        <p:spPr>
          <a:xfrm>
            <a:off x="5524131" y="2131021"/>
            <a:ext cx="475550" cy="226636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Minus 16"/>
          <p:cNvSpPr/>
          <p:nvPr/>
        </p:nvSpPr>
        <p:spPr>
          <a:xfrm>
            <a:off x="3488605" y="2131021"/>
            <a:ext cx="475550" cy="226636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1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95"/>
          <a:stretch/>
        </p:blipFill>
        <p:spPr>
          <a:xfrm>
            <a:off x="0" y="0"/>
            <a:ext cx="12228022" cy="699028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97147" y="230606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2. Metaforer och berättelser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870992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5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10">
            <a:extLst>
              <a:ext uri="{FF2B5EF4-FFF2-40B4-BE49-F238E27FC236}">
                <a16:creationId xmlns:a16="http://schemas.microsoft.com/office/drawing/2014/main" id="{7B8ED01B-D4C1-9841-B3B5-F14CF454E2BC}"/>
              </a:ext>
            </a:extLst>
          </p:cNvPr>
          <p:cNvCxnSpPr>
            <a:cxnSpLocks/>
          </p:cNvCxnSpPr>
          <p:nvPr/>
        </p:nvCxnSpPr>
        <p:spPr>
          <a:xfrm>
            <a:off x="745730" y="6445250"/>
            <a:ext cx="0" cy="167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445"/>
          <a:stretch/>
        </p:blipFill>
        <p:spPr>
          <a:xfrm>
            <a:off x="834752" y="1186568"/>
            <a:ext cx="5193515" cy="493364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73363" y="300522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3.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r>
              <a:rPr kumimoji="0" lang="sv-S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Weniger</a:t>
            </a:r>
            <a:r>
              <a:rPr lang="sv-SE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aber </a:t>
            </a:r>
            <a:r>
              <a:rPr lang="sv-SE" sz="32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besser</a:t>
            </a:r>
            <a:r>
              <a:rPr lang="sv-SE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”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943989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63" b="-539"/>
          <a:stretch/>
        </p:blipFill>
        <p:spPr>
          <a:xfrm>
            <a:off x="6112932" y="1186568"/>
            <a:ext cx="5201977" cy="49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59" y="0"/>
            <a:ext cx="12537740" cy="836257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97147" y="230606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4. Inkludera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och bekräfta!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870992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ommentar i oval 3"/>
          <p:cNvSpPr/>
          <p:nvPr/>
        </p:nvSpPr>
        <p:spPr>
          <a:xfrm>
            <a:off x="7617245" y="1244600"/>
            <a:ext cx="3027259" cy="2099733"/>
          </a:xfrm>
          <a:prstGeom prst="wedgeEllipseCallout">
            <a:avLst>
              <a:gd name="adj1" fmla="val -66610"/>
              <a:gd name="adj2" fmla="val 49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8034867" y="1694301"/>
            <a:ext cx="253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+mj-lt"/>
              </a:rPr>
              <a:t>- Lyssna aktivt</a:t>
            </a:r>
          </a:p>
          <a:p>
            <a:r>
              <a:rPr lang="sv-SE" sz="2400" b="1" dirty="0">
                <a:latin typeface="+mj-lt"/>
              </a:rPr>
              <a:t>- Aktivera</a:t>
            </a:r>
          </a:p>
          <a:p>
            <a:r>
              <a:rPr lang="sv-SE" sz="2400" b="1" dirty="0">
                <a:latin typeface="+mj-lt"/>
              </a:rPr>
              <a:t>- Bekräfta!</a:t>
            </a:r>
            <a:endParaRPr lang="sv-S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47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3073363" y="262026"/>
            <a:ext cx="6033728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5. Skippa skammen!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4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906756"/>
            <a:ext cx="1012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9913</TotalTime>
  <Words>133</Words>
  <Application>Microsoft Office PowerPoint</Application>
  <PresentationFormat>Bredbild</PresentationFormat>
  <Paragraphs>36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Vanda Brandt</cp:lastModifiedBy>
  <cp:revision>188</cp:revision>
  <dcterms:created xsi:type="dcterms:W3CDTF">2017-01-17T13:01:29Z</dcterms:created>
  <dcterms:modified xsi:type="dcterms:W3CDTF">2022-05-04T08:13:42Z</dcterms:modified>
</cp:coreProperties>
</file>