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302" autoAdjust="0"/>
  </p:normalViewPr>
  <p:slideViewPr>
    <p:cSldViewPr snapToGrid="0">
      <p:cViewPr varScale="1">
        <p:scale>
          <a:sx n="69" d="100"/>
          <a:sy n="69" d="100"/>
        </p:scale>
        <p:origin x="1186" y="6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5EAB6-00AE-48F7-BA8F-E87E200CC357}" type="datetimeFigureOut">
              <a:rPr lang="sv-SE" smtClean="0"/>
              <a:t>2023-02-01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519B2-AEDB-4833-A165-25DC21E2DAF7}" type="slidenum">
              <a:rPr lang="sv-SE" smtClean="0"/>
              <a:t>‹#›</a:t>
            </a:fld>
            <a:endParaRPr lang="sv-SE"/>
          </a:p>
        </p:txBody>
      </p:sp>
    </p:spTree>
    <p:extLst>
      <p:ext uri="{BB962C8B-B14F-4D97-AF65-F5344CB8AC3E}">
        <p14:creationId xmlns:p14="http://schemas.microsoft.com/office/powerpoint/2010/main" val="78558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5" name="Platshållare för bildnummer 4"/>
          <p:cNvSpPr>
            <a:spLocks noGrp="1"/>
          </p:cNvSpPr>
          <p:nvPr>
            <p:ph type="sldNum" sz="quarter" idx="10"/>
          </p:nvPr>
        </p:nvSpPr>
        <p:spPr/>
        <p:txBody>
          <a:bodyPr/>
          <a:lstStyle/>
          <a:p>
            <a:fld id="{CA8B3367-3ED9-4ED1-ACE8-DA1DB43C8752}" type="slidenum">
              <a:rPr lang="sv-SE" smtClean="0"/>
              <a:t>1</a:t>
            </a:fld>
            <a:endParaRPr lang="sv-SE"/>
          </a:p>
        </p:txBody>
      </p:sp>
    </p:spTree>
    <p:extLst>
      <p:ext uri="{BB962C8B-B14F-4D97-AF65-F5344CB8AC3E}">
        <p14:creationId xmlns:p14="http://schemas.microsoft.com/office/powerpoint/2010/main" val="24085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defRPr/>
            </a:pPr>
            <a:r>
              <a:rPr lang="sv-SE" dirty="0">
                <a:latin typeface="+mn-lt"/>
              </a:rPr>
              <a:t>De är viktigt att man tar höjd i sin ekonomi för alla olika extra</a:t>
            </a:r>
            <a:r>
              <a:rPr lang="sv-SE" baseline="0" dirty="0">
                <a:latin typeface="+mn-lt"/>
              </a:rPr>
              <a:t> kostnader som kan förekomma i samband med köpet. </a:t>
            </a:r>
          </a:p>
          <a:p>
            <a:pPr defTabSz="441244">
              <a:defRPr/>
            </a:pPr>
            <a:endParaRPr lang="sv-SE" baseline="0" dirty="0">
              <a:latin typeface="+mn-lt"/>
            </a:endParaRPr>
          </a:p>
          <a:p>
            <a:pPr defTabSz="441244">
              <a:defRPr/>
            </a:pPr>
            <a:r>
              <a:rPr lang="sv-SE" baseline="0" dirty="0">
                <a:latin typeface="+mn-lt"/>
              </a:rPr>
              <a:t>Exempel på administrationsavgifter: För lagfarten 825 kronor och för pantbrev 375 kronor per pantbrev. Oftast finns det gammal pantbrev i fastigheten sedan tidigare, men om de inte räcker för att täcka hela lånet kräver banken uttag av nya.</a:t>
            </a:r>
          </a:p>
          <a:p>
            <a:pPr defTabSz="441244">
              <a:defRPr/>
            </a:pPr>
            <a:endParaRPr lang="sv-SE" baseline="0" dirty="0">
              <a:latin typeface="+mn-lt"/>
            </a:endParaRPr>
          </a:p>
          <a:p>
            <a:pPr defTabSz="441244">
              <a:defRPr/>
            </a:pPr>
            <a:r>
              <a:rPr lang="sv-SE" baseline="0" dirty="0">
                <a:latin typeface="+mn-lt"/>
              </a:rPr>
              <a:t>Banken tar administrationsavgift som ser olika ut men kan ligga runt ett par tusenlappar.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10</a:t>
            </a:fld>
            <a:endParaRPr lang="sv-SE"/>
          </a:p>
        </p:txBody>
      </p:sp>
    </p:spTree>
    <p:extLst>
      <p:ext uri="{BB962C8B-B14F-4D97-AF65-F5344CB8AC3E}">
        <p14:creationId xmlns:p14="http://schemas.microsoft.com/office/powerpoint/2010/main" val="2740832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dirty="0">
                <a:latin typeface="+mn-lt"/>
              </a:rPr>
              <a:t>Ett lånelöfte gäller inte för en specifik bostad.</a:t>
            </a:r>
          </a:p>
          <a:p>
            <a:endParaRPr lang="sv-SE" baseline="0" dirty="0">
              <a:latin typeface="+mn-lt"/>
            </a:endParaRPr>
          </a:p>
          <a:p>
            <a:r>
              <a:rPr lang="sv-SE" baseline="0" dirty="0">
                <a:latin typeface="+mn-lt"/>
              </a:rPr>
              <a:t>När du har hittat en bostad som du vill köpa bör du kontakta banken som måste godkänna att just denna bostad fungerar för lånelöftet. Det kan finnas bostäder som banken inte vill belåna. Men huvudregeln är att ett lånelöfte gäller i sex månader under förutsättning att dina lämnade uppgifter inte förändras så att man måste göra en ny kreditbedömning.</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11</a:t>
            </a:fld>
            <a:endParaRPr lang="sv-SE"/>
          </a:p>
        </p:txBody>
      </p:sp>
    </p:spTree>
    <p:extLst>
      <p:ext uri="{BB962C8B-B14F-4D97-AF65-F5344CB8AC3E}">
        <p14:creationId xmlns:p14="http://schemas.microsoft.com/office/powerpoint/2010/main" val="2824048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Här kan vi se hur stora lånen blir vid ett visst inköpspris. Gå igenom de olika delarna av ”huset”.</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12</a:t>
            </a:fld>
            <a:endParaRPr lang="sv-SE"/>
          </a:p>
        </p:txBody>
      </p:sp>
    </p:spTree>
    <p:extLst>
      <p:ext uri="{BB962C8B-B14F-4D97-AF65-F5344CB8AC3E}">
        <p14:creationId xmlns:p14="http://schemas.microsoft.com/office/powerpoint/2010/main" val="84573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lvl="1">
              <a:spcBef>
                <a:spcPts val="1158"/>
              </a:spcBef>
            </a:pPr>
            <a:r>
              <a:rPr lang="sv-SE" b="1" dirty="0">
                <a:latin typeface="+mn-lt"/>
              </a:rPr>
              <a:t>Vanligast med rak amortering</a:t>
            </a:r>
            <a:endParaRPr lang="sv-SE" b="1" dirty="0"/>
          </a:p>
          <a:p>
            <a:pPr marL="171450" indent="-171450" defTabSz="441244">
              <a:buFont typeface="Arial" panose="020B0604020202020204" pitchFamily="34" charset="0"/>
              <a:buChar char="•"/>
              <a:defRPr/>
            </a:pPr>
            <a:r>
              <a:rPr lang="sv-SE" dirty="0"/>
              <a:t>Lika stort amorteringsbelopp betalas vid varje tillfälle</a:t>
            </a:r>
          </a:p>
          <a:p>
            <a:pPr marL="171450" indent="-171450" defTabSz="441244">
              <a:buFont typeface="Arial" panose="020B0604020202020204" pitchFamily="34" charset="0"/>
              <a:buChar char="•"/>
              <a:defRPr/>
            </a:pPr>
            <a:r>
              <a:rPr lang="sv-SE" dirty="0"/>
              <a:t>Amorteringstid mellan 5 och 50 år. </a:t>
            </a:r>
            <a:endParaRPr lang="sv-SE" b="1" dirty="0">
              <a:latin typeface="+mn-lt"/>
            </a:endParaRPr>
          </a:p>
          <a:p>
            <a:pPr marL="0" lvl="1">
              <a:spcBef>
                <a:spcPts val="1158"/>
              </a:spcBef>
            </a:pPr>
            <a:r>
              <a:rPr lang="sv-SE" b="1" dirty="0">
                <a:latin typeface="+mn-lt"/>
              </a:rPr>
              <a:t>Exempel amorteringskrav: </a:t>
            </a:r>
            <a:br>
              <a:rPr lang="sv-SE" b="1" dirty="0">
                <a:latin typeface="+mn-lt"/>
              </a:rPr>
            </a:br>
            <a:r>
              <a:rPr lang="sv-SE" dirty="0">
                <a:latin typeface="+mn-lt"/>
              </a:rPr>
              <a:t>2 </a:t>
            </a:r>
            <a:r>
              <a:rPr lang="sv-SE" dirty="0"/>
              <a:t>procent</a:t>
            </a:r>
            <a:r>
              <a:rPr lang="sv-SE" dirty="0">
                <a:latin typeface="+mn-lt"/>
              </a:rPr>
              <a:t> = 3 825 kronor/månad, 1 procent = 1 912 kronor/månad </a:t>
            </a:r>
          </a:p>
          <a:p>
            <a:pPr>
              <a:defRPr/>
            </a:pPr>
            <a:endParaRPr lang="sv-SE" dirty="0">
              <a:latin typeface="+mn-lt"/>
            </a:endParaRPr>
          </a:p>
          <a:p>
            <a:pPr>
              <a:defRPr/>
            </a:pPr>
            <a:r>
              <a:rPr lang="sv-SE" b="1" dirty="0">
                <a:latin typeface="+mn-lt"/>
              </a:rPr>
              <a:t>Exempel räntekostnader</a:t>
            </a:r>
          </a:p>
          <a:p>
            <a:pPr>
              <a:defRPr/>
            </a:pPr>
            <a:r>
              <a:rPr lang="sv-SE" dirty="0">
                <a:latin typeface="+mn-lt"/>
              </a:rPr>
              <a:t>Lån 2 295 000 kronor</a:t>
            </a:r>
          </a:p>
          <a:p>
            <a:pPr>
              <a:defRPr/>
            </a:pPr>
            <a:endParaRPr lang="sv-SE" dirty="0">
              <a:latin typeface="+mn-lt"/>
            </a:endParaRPr>
          </a:p>
          <a:p>
            <a:pPr>
              <a:defRPr/>
            </a:pPr>
            <a:r>
              <a:rPr lang="sv-SE" dirty="0">
                <a:latin typeface="+mn-lt"/>
              </a:rPr>
              <a:t>Ränta 2 </a:t>
            </a:r>
            <a:r>
              <a:rPr lang="sv-SE" dirty="0"/>
              <a:t>procent </a:t>
            </a:r>
            <a:r>
              <a:rPr lang="sv-SE" dirty="0">
                <a:latin typeface="+mn-lt"/>
              </a:rPr>
              <a:t>= 3 825 kronor/ månad brutto, - netto = 2 677 kronor/månad</a:t>
            </a:r>
          </a:p>
          <a:p>
            <a:pPr>
              <a:defRPr/>
            </a:pPr>
            <a:r>
              <a:rPr lang="sv-SE" dirty="0">
                <a:latin typeface="+mn-lt"/>
              </a:rPr>
              <a:t>Ränta 5 </a:t>
            </a:r>
            <a:r>
              <a:rPr lang="sv-SE" dirty="0"/>
              <a:t>procent</a:t>
            </a:r>
            <a:r>
              <a:rPr lang="sv-SE" dirty="0">
                <a:latin typeface="+mn-lt"/>
              </a:rPr>
              <a:t> = 9 562 kronor/månad brutto, - netto = 6 694 kronor/ månad</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13</a:t>
            </a:fld>
            <a:endParaRPr lang="sv-SE"/>
          </a:p>
        </p:txBody>
      </p:sp>
    </p:spTree>
    <p:extLst>
      <p:ext uri="{BB962C8B-B14F-4D97-AF65-F5344CB8AC3E}">
        <p14:creationId xmlns:p14="http://schemas.microsoft.com/office/powerpoint/2010/main" val="2919660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14</a:t>
            </a:fld>
            <a:endParaRPr lang="sv-SE"/>
          </a:p>
        </p:txBody>
      </p:sp>
    </p:spTree>
    <p:extLst>
      <p:ext uri="{BB962C8B-B14F-4D97-AF65-F5344CB8AC3E}">
        <p14:creationId xmlns:p14="http://schemas.microsoft.com/office/powerpoint/2010/main" val="15412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Totalt per månad med en amortering på 2 procent och en räntekostnad på 2 677 kronor efter ränteavdrag = 6 502 kronor per månad och 78 024 kronor per år.</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15</a:t>
            </a:fld>
            <a:endParaRPr lang="sv-SE"/>
          </a:p>
        </p:txBody>
      </p:sp>
    </p:spTree>
    <p:extLst>
      <p:ext uri="{BB962C8B-B14F-4D97-AF65-F5344CB8AC3E}">
        <p14:creationId xmlns:p14="http://schemas.microsoft.com/office/powerpoint/2010/main" val="1636239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Det är många olika faktorer som styr räntan:</a:t>
            </a:r>
          </a:p>
          <a:p>
            <a:pPr marL="165466" indent="-165466">
              <a:buFont typeface="Arial" panose="020B0604020202020204" pitchFamily="34" charset="0"/>
              <a:buChar char="•"/>
            </a:pPr>
            <a:r>
              <a:rPr lang="sv-SE" altLang="sv-SE" dirty="0"/>
              <a:t>Riksbanken</a:t>
            </a:r>
          </a:p>
          <a:p>
            <a:pPr marL="165466" indent="-165466">
              <a:buFont typeface="Arial" panose="020B0604020202020204" pitchFamily="34" charset="0"/>
              <a:buChar char="•"/>
            </a:pPr>
            <a:r>
              <a:rPr lang="sv-SE" altLang="sv-SE" dirty="0"/>
              <a:t>Utländska räntor</a:t>
            </a:r>
          </a:p>
          <a:p>
            <a:pPr marL="165466" indent="-165466">
              <a:buFont typeface="Arial" panose="020B0604020202020204" pitchFamily="34" charset="0"/>
              <a:buChar char="•"/>
            </a:pPr>
            <a:r>
              <a:rPr lang="sv-SE" altLang="sv-SE" dirty="0"/>
              <a:t>Politiskt agerande</a:t>
            </a:r>
          </a:p>
          <a:p>
            <a:pPr marL="165466" indent="-165466">
              <a:buFont typeface="Arial" panose="020B0604020202020204" pitchFamily="34" charset="0"/>
              <a:buChar char="•"/>
            </a:pPr>
            <a:r>
              <a:rPr lang="sv-SE" altLang="sv-SE" dirty="0"/>
              <a:t>Förvaltningar och utfall av ekonomisk statistik</a:t>
            </a:r>
          </a:p>
          <a:p>
            <a:pPr marL="165466" indent="-165466">
              <a:buFont typeface="Arial" panose="020B0604020202020204" pitchFamily="34" charset="0"/>
              <a:buChar char="•"/>
            </a:pPr>
            <a:r>
              <a:rPr lang="sv-SE" altLang="sv-SE" dirty="0"/>
              <a:t>Utlandets syn på/förtroende för Sverige</a:t>
            </a:r>
          </a:p>
          <a:p>
            <a:pPr marL="165466" indent="-165466">
              <a:buFont typeface="Arial" panose="020B0604020202020204" pitchFamily="34" charset="0"/>
              <a:buChar char="•"/>
            </a:pPr>
            <a:r>
              <a:rPr lang="sv-SE" altLang="sv-SE" dirty="0"/>
              <a:t>Oväntade händelser som krig och katastrofer</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16</a:t>
            </a:fld>
            <a:endParaRPr lang="sv-SE"/>
          </a:p>
        </p:txBody>
      </p:sp>
    </p:spTree>
    <p:extLst>
      <p:ext uri="{BB962C8B-B14F-4D97-AF65-F5344CB8AC3E}">
        <p14:creationId xmlns:p14="http://schemas.microsoft.com/office/powerpoint/2010/main" val="2251507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Bolånetagare har haft fördel av de låga marknadsräntorna. Generellt har hushållen en god ekonomi men det är klokt att se över ekonomin för högre räntekostnader som kommer så småningom.</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17</a:t>
            </a:fld>
            <a:endParaRPr lang="sv-SE"/>
          </a:p>
        </p:txBody>
      </p:sp>
    </p:spTree>
    <p:extLst>
      <p:ext uri="{BB962C8B-B14F-4D97-AF65-F5344CB8AC3E}">
        <p14:creationId xmlns:p14="http://schemas.microsoft.com/office/powerpoint/2010/main" val="17408104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Demografi, stark arbetsmarknad</a:t>
            </a:r>
          </a:p>
        </p:txBody>
      </p:sp>
      <p:sp>
        <p:nvSpPr>
          <p:cNvPr id="5" name="Platshållare för bildnummer 4"/>
          <p:cNvSpPr>
            <a:spLocks noGrp="1"/>
          </p:cNvSpPr>
          <p:nvPr>
            <p:ph type="sldNum" sz="quarter" idx="10"/>
          </p:nvPr>
        </p:nvSpPr>
        <p:spPr/>
        <p:txBody>
          <a:bodyPr/>
          <a:lstStyle/>
          <a:p>
            <a:fld id="{CA8B3367-3ED9-4ED1-ACE8-DA1DB43C8752}" type="slidenum">
              <a:rPr lang="sv-SE" smtClean="0"/>
              <a:t>18</a:t>
            </a:fld>
            <a:endParaRPr lang="sv-SE"/>
          </a:p>
        </p:txBody>
      </p:sp>
    </p:spTree>
    <p:extLst>
      <p:ext uri="{BB962C8B-B14F-4D97-AF65-F5344CB8AC3E}">
        <p14:creationId xmlns:p14="http://schemas.microsoft.com/office/powerpoint/2010/main" val="155715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CA8B3367-3ED9-4ED1-ACE8-DA1DB43C8752}" type="slidenum">
              <a:rPr lang="sv-SE" smtClean="0"/>
              <a:t>2</a:t>
            </a:fld>
            <a:endParaRPr lang="sv-SE"/>
          </a:p>
        </p:txBody>
      </p:sp>
    </p:spTree>
    <p:extLst>
      <p:ext uri="{BB962C8B-B14F-4D97-AF65-F5344CB8AC3E}">
        <p14:creationId xmlns:p14="http://schemas.microsoft.com/office/powerpoint/2010/main" val="55635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Konsumtionslån har</a:t>
            </a:r>
            <a:r>
              <a:rPr lang="sv-SE" baseline="0" dirty="0">
                <a:latin typeface="+mn-lt"/>
              </a:rPr>
              <a:t> olika namn men alla är krediter utan säkerhet. Därför har dessa lån högre ränta än lån med säkerhet, som bostadslån.</a:t>
            </a:r>
          </a:p>
          <a:p>
            <a:endParaRPr lang="sv-SE" dirty="0">
              <a:latin typeface="+mn-lt"/>
            </a:endParaRPr>
          </a:p>
          <a:p>
            <a:r>
              <a:rPr lang="sv-SE" dirty="0">
                <a:latin typeface="+mn-lt"/>
              </a:rPr>
              <a:t>Det är viktigt att </a:t>
            </a:r>
            <a:r>
              <a:rPr lang="sv-SE" baseline="0" dirty="0">
                <a:latin typeface="+mn-lt"/>
              </a:rPr>
              <a:t>låneinstitutet gör en kreditprövning för att kontrollera låntagarens ekonomiska förutsättningar för att betala räntor och amortering.</a:t>
            </a:r>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3</a:t>
            </a:fld>
            <a:endParaRPr lang="sv-SE"/>
          </a:p>
        </p:txBody>
      </p:sp>
    </p:spTree>
    <p:extLst>
      <p:ext uri="{BB962C8B-B14F-4D97-AF65-F5344CB8AC3E}">
        <p14:creationId xmlns:p14="http://schemas.microsoft.com/office/powerpoint/2010/main" val="661640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defRPr/>
            </a:pPr>
            <a:r>
              <a:rPr lang="sv-SE" dirty="0">
                <a:latin typeface="+mn-lt"/>
              </a:rPr>
              <a:t>Det är viktigt att var och en noga tänker igenom om det är rätt att ansöka om ett konsumtionslån och att det kommer att finnas pengar till att betala tillbaka lånet.</a:t>
            </a:r>
            <a:r>
              <a:rPr lang="sv-SE" baseline="0" dirty="0">
                <a:latin typeface="+mn-lt"/>
              </a:rPr>
              <a:t> Det är ofta svårare att betala tillbaka ett lån med räntor efter att köpet är gjort än att längta och spara till samma sak. Men ibland kan en kredit vara till hjälp. Det finns både nackdelar och fördelar.  </a:t>
            </a:r>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4</a:t>
            </a:fld>
            <a:endParaRPr lang="sv-SE"/>
          </a:p>
        </p:txBody>
      </p:sp>
    </p:spTree>
    <p:extLst>
      <p:ext uri="{BB962C8B-B14F-4D97-AF65-F5344CB8AC3E}">
        <p14:creationId xmlns:p14="http://schemas.microsoft.com/office/powerpoint/2010/main" val="2135247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882487">
              <a:defRPr/>
            </a:pPr>
            <a:r>
              <a:rPr lang="sv-SE" altLang="sv-SE" dirty="0">
                <a:latin typeface="+mn-lt"/>
              </a:rPr>
              <a:t>Kortfristiga lån som exempelvis sms lån blir ofta mycket dyra. Korta lån löper ofta mellan 30 upp till 90 dagar. </a:t>
            </a:r>
          </a:p>
          <a:p>
            <a:pPr defTabSz="882487">
              <a:defRPr/>
            </a:pPr>
            <a:endParaRPr lang="sv-SE" altLang="sv-SE" dirty="0">
              <a:latin typeface="+mn-lt"/>
            </a:endParaRPr>
          </a:p>
          <a:p>
            <a:pPr defTabSz="882487">
              <a:defRPr/>
            </a:pPr>
            <a:r>
              <a:rPr lang="sv-SE" altLang="sv-SE" dirty="0">
                <a:latin typeface="+mn-lt"/>
              </a:rPr>
              <a:t>Ångerrätt under 14 dagar gäller för alla lån utom bolån.</a:t>
            </a:r>
          </a:p>
          <a:p>
            <a:pPr defTabSz="882487">
              <a:defRPr/>
            </a:pPr>
            <a:endParaRPr lang="sv-SE" altLang="sv-SE" dirty="0">
              <a:latin typeface="+mn-lt"/>
            </a:endParaRPr>
          </a:p>
          <a:p>
            <a:pPr defTabSz="882487">
              <a:defRPr/>
            </a:pPr>
            <a:r>
              <a:rPr lang="sv-SE" altLang="sv-SE" dirty="0">
                <a:latin typeface="+mn-lt"/>
              </a:rPr>
              <a:t>Kontrollera alltid med din bank vilka villkor du kan få. Ofta är räntan bättre än på andra låneinstitut. </a:t>
            </a:r>
            <a:r>
              <a:rPr lang="sv-SE" altLang="sv-SE" dirty="0"/>
              <a:t>Den effektiva räntan kan uppgå till fler hundra procent och ibland flera tusen procent. Formeln för att räkna ut den effektiva räntan är komplicerad. Det finns olika räknesnurror att använda. Detta exempel är hämtat på konsumenternas.se.  </a:t>
            </a:r>
          </a:p>
          <a:p>
            <a:pPr defTabSz="882487">
              <a:defRPr/>
            </a:pPr>
            <a:endParaRPr lang="sv-SE" altLang="sv-SE" dirty="0"/>
          </a:p>
          <a:p>
            <a:pPr defTabSz="882487">
              <a:defRPr/>
            </a:pPr>
            <a:r>
              <a:rPr lang="sv-SE" altLang="sv-SE" dirty="0"/>
              <a:t>Den effektiva räntan är inte avdragsgill, endast ”grundräntan”.</a:t>
            </a:r>
          </a:p>
          <a:p>
            <a:pPr defTabSz="882487">
              <a:defRPr/>
            </a:pPr>
            <a:endParaRPr lang="sv-SE" alt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5</a:t>
            </a:fld>
            <a:endParaRPr lang="sv-SE"/>
          </a:p>
        </p:txBody>
      </p:sp>
    </p:spTree>
    <p:extLst>
      <p:ext uri="{BB962C8B-B14F-4D97-AF65-F5344CB8AC3E}">
        <p14:creationId xmlns:p14="http://schemas.microsoft.com/office/powerpoint/2010/main" val="2999587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41244">
              <a:defRPr/>
            </a:pPr>
            <a:r>
              <a:rPr lang="sv-SE" dirty="0">
                <a:latin typeface="+mn-lt"/>
              </a:rPr>
              <a:t>Om</a:t>
            </a:r>
            <a:r>
              <a:rPr lang="sv-SE" baseline="0" dirty="0">
                <a:latin typeface="+mn-lt"/>
              </a:rPr>
              <a:t> man inte kan betala lånet måste bilen eller motorcykeln säljas för att betala lånet.  Amorteringstakten är kortare än andra typer av lån för att värdet på fordonet inte ska sjunka fortare än amorteringstakten, det är en fördel om värdet på fordonet är större än lånet.</a:t>
            </a:r>
          </a:p>
          <a:p>
            <a:pPr defTabSz="441244">
              <a:defRPr/>
            </a:pPr>
            <a:endParaRPr lang="sv-SE" baseline="0" dirty="0">
              <a:latin typeface="+mn-lt"/>
            </a:endParaRPr>
          </a:p>
          <a:p>
            <a:pPr defTabSz="441244">
              <a:defRPr/>
            </a:pPr>
            <a:r>
              <a:rPr lang="sv-SE" b="1" baseline="0" dirty="0">
                <a:latin typeface="+mn-lt"/>
              </a:rPr>
              <a:t>Alternativ till köp:</a:t>
            </a:r>
          </a:p>
          <a:p>
            <a:pPr marL="171450" indent="-171450" defTabSz="441244">
              <a:buFont typeface="Arial" panose="020B0604020202020204" pitchFamily="34" charset="0"/>
              <a:buChar char="•"/>
              <a:defRPr/>
            </a:pPr>
            <a:r>
              <a:rPr lang="sv-SE" baseline="0" dirty="0">
                <a:latin typeface="+mn-lt"/>
              </a:rPr>
              <a:t>Bilpool</a:t>
            </a:r>
          </a:p>
          <a:p>
            <a:pPr marL="171450" indent="-171450" defTabSz="441244">
              <a:buFont typeface="Arial" panose="020B0604020202020204" pitchFamily="34" charset="0"/>
              <a:buChar char="•"/>
              <a:defRPr/>
            </a:pPr>
            <a:r>
              <a:rPr lang="sv-SE" baseline="0" dirty="0">
                <a:latin typeface="+mn-lt"/>
              </a:rPr>
              <a:t>Leasing</a:t>
            </a:r>
          </a:p>
        </p:txBody>
      </p:sp>
      <p:sp>
        <p:nvSpPr>
          <p:cNvPr id="5" name="Platshållare för bildnummer 4"/>
          <p:cNvSpPr>
            <a:spLocks noGrp="1"/>
          </p:cNvSpPr>
          <p:nvPr>
            <p:ph type="sldNum" sz="quarter" idx="10"/>
          </p:nvPr>
        </p:nvSpPr>
        <p:spPr/>
        <p:txBody>
          <a:bodyPr/>
          <a:lstStyle/>
          <a:p>
            <a:fld id="{CA8B3367-3ED9-4ED1-ACE8-DA1DB43C8752}" type="slidenum">
              <a:rPr lang="sv-SE" smtClean="0"/>
              <a:t>6</a:t>
            </a:fld>
            <a:endParaRPr lang="sv-SE"/>
          </a:p>
        </p:txBody>
      </p:sp>
    </p:spTree>
    <p:extLst>
      <p:ext uri="{BB962C8B-B14F-4D97-AF65-F5344CB8AC3E}">
        <p14:creationId xmlns:p14="http://schemas.microsoft.com/office/powerpoint/2010/main" val="373383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För att kunna köpa en bostad behöver man</a:t>
            </a:r>
            <a:r>
              <a:rPr lang="sv-SE" baseline="0" dirty="0">
                <a:latin typeface="+mn-lt"/>
              </a:rPr>
              <a:t> ta ett lån på delar av köpeskillingen, det kallas bolån.</a:t>
            </a:r>
          </a:p>
          <a:p>
            <a:endParaRPr lang="sv-SE" baseline="0" dirty="0">
              <a:latin typeface="+mn-lt"/>
            </a:endParaRPr>
          </a:p>
          <a:p>
            <a:r>
              <a:rPr lang="sv-SE" baseline="0" dirty="0">
                <a:latin typeface="+mn-lt"/>
              </a:rPr>
              <a:t>Då det ofta är stora lånesummor kräver långivaren (banken) en säkerhet för lånet, och det är själva bostaden som ska köpas. Säkerheten kallas också för pant. </a:t>
            </a:r>
          </a:p>
          <a:p>
            <a:endParaRPr lang="sv-SE" baseline="0" dirty="0">
              <a:latin typeface="+mn-lt"/>
            </a:endParaRPr>
          </a:p>
          <a:p>
            <a:r>
              <a:rPr lang="sv-SE" baseline="0" dirty="0">
                <a:latin typeface="+mn-lt"/>
              </a:rPr>
              <a:t>Ett bolån ska betalas av (amorteras) enligt särskilda regler. Minst 2</a:t>
            </a:r>
            <a:r>
              <a:rPr lang="sv-SE" dirty="0">
                <a:latin typeface="+mn-lt"/>
              </a:rPr>
              <a:t> procent</a:t>
            </a:r>
            <a:r>
              <a:rPr lang="sv-SE" baseline="0" dirty="0">
                <a:latin typeface="+mn-lt"/>
              </a:rPr>
              <a:t> ner till 70</a:t>
            </a:r>
            <a:r>
              <a:rPr lang="sv-SE" dirty="0">
                <a:latin typeface="+mn-lt"/>
              </a:rPr>
              <a:t> procent</a:t>
            </a:r>
            <a:r>
              <a:rPr lang="sv-SE" baseline="0" dirty="0">
                <a:latin typeface="+mn-lt"/>
              </a:rPr>
              <a:t> av marknadsvärdet och 1</a:t>
            </a:r>
            <a:r>
              <a:rPr lang="sv-SE" dirty="0">
                <a:latin typeface="+mn-lt"/>
              </a:rPr>
              <a:t> procent</a:t>
            </a:r>
            <a:r>
              <a:rPr lang="sv-SE" baseline="0" dirty="0">
                <a:latin typeface="+mn-lt"/>
              </a:rPr>
              <a:t> ner till 50</a:t>
            </a:r>
            <a:r>
              <a:rPr lang="sv-SE" dirty="0">
                <a:latin typeface="+mn-lt"/>
              </a:rPr>
              <a:t> procent</a:t>
            </a:r>
            <a:r>
              <a:rPr lang="sv-SE" baseline="0" dirty="0">
                <a:latin typeface="+mn-lt"/>
              </a:rPr>
              <a:t> av marknadsvärdet. </a:t>
            </a:r>
          </a:p>
          <a:p>
            <a:r>
              <a:rPr lang="sv-SE" baseline="0" dirty="0">
                <a:latin typeface="+mn-lt"/>
              </a:rPr>
              <a:t>En kontantinsats på 15 procent krävs. Vi återkommer till detta lite längre fram.</a:t>
            </a:r>
            <a:endParaRPr lang="sv-SE" dirty="0">
              <a:latin typeface="+mn-lt"/>
            </a:endParaRPr>
          </a:p>
        </p:txBody>
      </p:sp>
      <p:sp>
        <p:nvSpPr>
          <p:cNvPr id="5" name="Platshållare för bildnummer 4"/>
          <p:cNvSpPr>
            <a:spLocks noGrp="1"/>
          </p:cNvSpPr>
          <p:nvPr>
            <p:ph type="sldNum" sz="quarter" idx="10"/>
          </p:nvPr>
        </p:nvSpPr>
        <p:spPr/>
        <p:txBody>
          <a:bodyPr/>
          <a:lstStyle/>
          <a:p>
            <a:fld id="{CA8B3367-3ED9-4ED1-ACE8-DA1DB43C8752}" type="slidenum">
              <a:rPr lang="sv-SE" smtClean="0"/>
              <a:t>7</a:t>
            </a:fld>
            <a:endParaRPr lang="sv-SE"/>
          </a:p>
        </p:txBody>
      </p:sp>
    </p:spTree>
    <p:extLst>
      <p:ext uri="{BB962C8B-B14F-4D97-AF65-F5344CB8AC3E}">
        <p14:creationId xmlns:p14="http://schemas.microsoft.com/office/powerpoint/2010/main" val="1564984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mn-lt"/>
              </a:rPr>
              <a:t>När du ska köpa bostad behöver du ofta ta ett bostadslån. Normalt kan du låna upp till </a:t>
            </a:r>
            <a:r>
              <a:rPr lang="sv-SE" dirty="0"/>
              <a:t>85 procent av bostadens värde, vilket normalt motsvarar inköpspriset. Banken ser då villan, fritidshuset eller bostadsrätten som säkerhet för lånet. </a:t>
            </a:r>
          </a:p>
          <a:p>
            <a:endParaRPr lang="sv-SE" dirty="0"/>
          </a:p>
          <a:p>
            <a:r>
              <a:rPr lang="sv-SE" dirty="0"/>
              <a:t>Resterande del, den så kallade kontantinsatsen, behöver du finansiera själv med egna pengar. Ju mer du kan betala kontant desto mindre behöver du låna. Vanligast är att kontantinsatsen kommer från sparade pengar, arv eller från tidigare bostadsförsäljningar. </a:t>
            </a:r>
          </a:p>
          <a:p>
            <a:endParaRPr lang="sv-SE" dirty="0"/>
          </a:p>
          <a:p>
            <a:r>
              <a:rPr lang="sv-SE" dirty="0"/>
              <a:t>Har du inte egna medel i samband med köpet så kan du kanske, om din ekonomi tillåter det, låna till delar av kontantinsatsen. Den delen av lånet har då ingen säkerhet och är ett så kallat konsumtionslån som har högre ränta och kortare återbetalningstid, som vi har pratat om tidigare.</a:t>
            </a:r>
          </a:p>
        </p:txBody>
      </p:sp>
      <p:sp>
        <p:nvSpPr>
          <p:cNvPr id="5" name="Platshållare för bildnummer 4"/>
          <p:cNvSpPr>
            <a:spLocks noGrp="1"/>
          </p:cNvSpPr>
          <p:nvPr>
            <p:ph type="sldNum" sz="quarter" idx="10"/>
          </p:nvPr>
        </p:nvSpPr>
        <p:spPr/>
        <p:txBody>
          <a:bodyPr/>
          <a:lstStyle/>
          <a:p>
            <a:fld id="{CA8B3367-3ED9-4ED1-ACE8-DA1DB43C8752}" type="slidenum">
              <a:rPr lang="sv-SE" smtClean="0"/>
              <a:t>8</a:t>
            </a:fld>
            <a:endParaRPr lang="sv-SE"/>
          </a:p>
        </p:txBody>
      </p:sp>
    </p:spTree>
    <p:extLst>
      <p:ext uri="{BB962C8B-B14F-4D97-AF65-F5344CB8AC3E}">
        <p14:creationId xmlns:p14="http://schemas.microsoft.com/office/powerpoint/2010/main" val="384650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tLang="sv-SE" sz="1200" kern="1200" dirty="0">
                <a:solidFill>
                  <a:schemeClr val="tx1"/>
                </a:solidFill>
                <a:latin typeface="+mn-lt"/>
                <a:ea typeface="+mn-ea"/>
                <a:cs typeface="+mn-cs"/>
              </a:rPr>
              <a:t>Kreditprövning innebär att banken tittar på dina nuvarande inkomster och utgifter för att pröva om du får låna. Många banker ger möjlighet att ansöka både om lånelöfte och bolån via sina hemsidor. Om du har kontakt med en mäklare kan du också få hjälp av denne.</a:t>
            </a:r>
          </a:p>
          <a:p>
            <a:endParaRPr lang="sv-SE" altLang="sv-SE" sz="1200" kern="1200" dirty="0">
              <a:solidFill>
                <a:schemeClr val="tx1"/>
              </a:solidFill>
              <a:latin typeface="+mn-lt"/>
              <a:ea typeface="+mn-ea"/>
              <a:cs typeface="+mn-cs"/>
            </a:endParaRPr>
          </a:p>
          <a:p>
            <a:r>
              <a:rPr lang="sv-SE" altLang="sv-SE" sz="1200" kern="1200" dirty="0">
                <a:solidFill>
                  <a:schemeClr val="tx1"/>
                </a:solidFill>
                <a:latin typeface="+mn-lt"/>
                <a:ea typeface="+mn-ea"/>
                <a:cs typeface="+mn-cs"/>
              </a:rPr>
              <a:t>Ett tips är att göra två kalkyler, en före- och en efter-köpet kalkyl. De flesta banker har kalkyler på sin hemsida. Då får du klarhet i och kan se skillnaden mellan dina nuvarande och dina nya utgifter. Kalkylen ger besked om hur mycket du har kvar att leva på när</a:t>
            </a:r>
            <a:r>
              <a:rPr lang="sv-SE" altLang="sv-SE" sz="1200" i="1" kern="1200" dirty="0">
                <a:solidFill>
                  <a:schemeClr val="tx1"/>
                </a:solidFill>
                <a:latin typeface="+mn-lt"/>
                <a:ea typeface="+mn-ea"/>
                <a:cs typeface="+mn-cs"/>
              </a:rPr>
              <a:t> </a:t>
            </a:r>
            <a:r>
              <a:rPr lang="sv-SE" altLang="sv-SE" sz="1200" kern="1200" dirty="0">
                <a:solidFill>
                  <a:schemeClr val="tx1"/>
                </a:solidFill>
                <a:latin typeface="+mn-lt"/>
                <a:ea typeface="+mn-ea"/>
                <a:cs typeface="+mn-cs"/>
              </a:rPr>
              <a:t>allting är betalt. Banken tar också alltid en upplysning på dig som kredittagare via Upplysningscentralen, för att se att de uppgifter du lämnat stämmer och att du inte har några betalningsanmärkningar. </a:t>
            </a:r>
          </a:p>
          <a:p>
            <a:endParaRPr lang="sv-SE" altLang="sv-SE" sz="1200" kern="1200" dirty="0">
              <a:solidFill>
                <a:schemeClr val="tx1"/>
              </a:solidFill>
              <a:latin typeface="+mn-lt"/>
              <a:ea typeface="+mn-ea"/>
              <a:cs typeface="+mn-cs"/>
            </a:endParaRPr>
          </a:p>
          <a:p>
            <a:r>
              <a:rPr lang="sv-SE" altLang="sv-SE" sz="1200" kern="1200" dirty="0">
                <a:solidFill>
                  <a:schemeClr val="tx1"/>
                </a:solidFill>
                <a:latin typeface="+mn-lt"/>
                <a:ea typeface="+mn-ea"/>
                <a:cs typeface="+mn-cs"/>
              </a:rPr>
              <a:t>Tänk på att vara noggrann och ärlig med dina nuvarande utgifter. Har du några dyrare hobbys? Gillar du att gå ut och äta, resa och liknande? Kom ihåg att ta med även dessa utgifter i din kalkyl. </a:t>
            </a:r>
          </a:p>
        </p:txBody>
      </p:sp>
      <p:sp>
        <p:nvSpPr>
          <p:cNvPr id="5" name="Platshållare för bildnummer 4"/>
          <p:cNvSpPr>
            <a:spLocks noGrp="1"/>
          </p:cNvSpPr>
          <p:nvPr>
            <p:ph type="sldNum" sz="quarter" idx="10"/>
          </p:nvPr>
        </p:nvSpPr>
        <p:spPr/>
        <p:txBody>
          <a:bodyPr/>
          <a:lstStyle/>
          <a:p>
            <a:fld id="{CA8B3367-3ED9-4ED1-ACE8-DA1DB43C8752}" type="slidenum">
              <a:rPr lang="sv-SE" smtClean="0"/>
              <a:t>9</a:t>
            </a:fld>
            <a:endParaRPr lang="sv-SE"/>
          </a:p>
        </p:txBody>
      </p:sp>
    </p:spTree>
    <p:extLst>
      <p:ext uri="{BB962C8B-B14F-4D97-AF65-F5344CB8AC3E}">
        <p14:creationId xmlns:p14="http://schemas.microsoft.com/office/powerpoint/2010/main" val="1363498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Platshållare för datum 3"/>
          <p:cNvSpPr>
            <a:spLocks noGrp="1"/>
          </p:cNvSpPr>
          <p:nvPr>
            <p:ph type="dt" sz="half" idx="10"/>
          </p:nvPr>
        </p:nvSpPr>
        <p:spPr/>
        <p:txBody>
          <a:bodyPr/>
          <a:lstStyle/>
          <a:p>
            <a:fld id="{4675802C-9708-4B41-91EC-02D173258386}" type="datetimeFigureOut">
              <a:rPr lang="sv-SE" smtClean="0"/>
              <a:t>2023-02-01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166581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675802C-9708-4B41-91EC-02D173258386}" type="datetimeFigureOut">
              <a:rPr lang="sv-SE" smtClean="0"/>
              <a:t>2023-02-01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4073292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675802C-9708-4B41-91EC-02D173258386}" type="datetimeFigureOut">
              <a:rPr lang="sv-SE" smtClean="0"/>
              <a:t>2023-02-01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2225376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
        <p:nvSpPr>
          <p:cNvPr id="2" name="SecMark">
            <a:extLst>
              <a:ext uri="{FF2B5EF4-FFF2-40B4-BE49-F238E27FC236}">
                <a16:creationId xmlns:a16="http://schemas.microsoft.com/office/drawing/2014/main" id="{717AED04-2A1F-48D9-92C2-0A6550B9ADF2}"/>
              </a:ext>
            </a:extLst>
          </p:cNvPr>
          <p:cNvSpPr txBox="1"/>
          <p:nvPr userDrawn="1"/>
        </p:nvSpPr>
        <p:spPr>
          <a:xfrm rot="16200000">
            <a:off x="-2919983" y="3379669"/>
            <a:ext cx="6355639" cy="261610"/>
          </a:xfrm>
          <a:prstGeom prst="rect">
            <a:avLst/>
          </a:prstGeom>
          <a:noFill/>
        </p:spPr>
        <p:txBody>
          <a:bodyPr wrap="square" rtlCol="0">
            <a:spAutoFit/>
          </a:bodyPr>
          <a:lstStyle/>
          <a:p>
            <a:endParaRPr lang="sv-SE" sz="1050" dirty="0"/>
          </a:p>
        </p:txBody>
      </p:sp>
    </p:spTree>
    <p:extLst>
      <p:ext uri="{BB962C8B-B14F-4D97-AF65-F5344CB8AC3E}">
        <p14:creationId xmlns:p14="http://schemas.microsoft.com/office/powerpoint/2010/main" val="1945073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4675802C-9708-4B41-91EC-02D173258386}" type="datetimeFigureOut">
              <a:rPr lang="sv-SE" smtClean="0"/>
              <a:t>2023-02-01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215746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4" name="Platshållare för datum 3"/>
          <p:cNvSpPr>
            <a:spLocks noGrp="1"/>
          </p:cNvSpPr>
          <p:nvPr>
            <p:ph type="dt" sz="half" idx="10"/>
          </p:nvPr>
        </p:nvSpPr>
        <p:spPr/>
        <p:txBody>
          <a:bodyPr/>
          <a:lstStyle/>
          <a:p>
            <a:fld id="{4675802C-9708-4B41-91EC-02D173258386}" type="datetimeFigureOut">
              <a:rPr lang="sv-SE" smtClean="0"/>
              <a:t>2023-02-01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2766252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4675802C-9708-4B41-91EC-02D173258386}" type="datetimeFigureOut">
              <a:rPr lang="sv-SE" smtClean="0"/>
              <a:t>2023-02-01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2167886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4675802C-9708-4B41-91EC-02D173258386}" type="datetimeFigureOut">
              <a:rPr lang="sv-SE" smtClean="0"/>
              <a:t>2023-02-01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363903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4675802C-9708-4B41-91EC-02D173258386}" type="datetimeFigureOut">
              <a:rPr lang="sv-SE" smtClean="0"/>
              <a:t>2023-02-01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401224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675802C-9708-4B41-91EC-02D173258386}" type="datetimeFigureOut">
              <a:rPr lang="sv-SE" smtClean="0"/>
              <a:t>2023-02-01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94329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4675802C-9708-4B41-91EC-02D173258386}" type="datetimeFigureOut">
              <a:rPr lang="sv-SE" smtClean="0"/>
              <a:t>2023-02-01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266601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p:cNvSpPr>
            <a:spLocks noGrp="1"/>
          </p:cNvSpPr>
          <p:nvPr>
            <p:ph type="dt" sz="half" idx="10"/>
          </p:nvPr>
        </p:nvSpPr>
        <p:spPr/>
        <p:txBody>
          <a:bodyPr/>
          <a:lstStyle/>
          <a:p>
            <a:fld id="{4675802C-9708-4B41-91EC-02D173258386}" type="datetimeFigureOut">
              <a:rPr lang="sv-SE" smtClean="0"/>
              <a:t>2023-02-01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A42389D-1A62-4A5B-8F66-E90BED8E5231}" type="slidenum">
              <a:rPr lang="sv-SE" smtClean="0"/>
              <a:t>‹#›</a:t>
            </a:fld>
            <a:endParaRPr lang="sv-SE"/>
          </a:p>
        </p:txBody>
      </p:sp>
    </p:spTree>
    <p:extLst>
      <p:ext uri="{BB962C8B-B14F-4D97-AF65-F5344CB8AC3E}">
        <p14:creationId xmlns:p14="http://schemas.microsoft.com/office/powerpoint/2010/main" val="129577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5802C-9708-4B41-91EC-02D173258386}" type="datetimeFigureOut">
              <a:rPr lang="sv-SE" smtClean="0"/>
              <a:t>2023-02-01</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2389D-1A62-4A5B-8F66-E90BED8E5231}" type="slidenum">
              <a:rPr lang="sv-SE" smtClean="0"/>
              <a:t>‹#›</a:t>
            </a:fld>
            <a:endParaRPr lang="sv-SE"/>
          </a:p>
        </p:txBody>
      </p:sp>
    </p:spTree>
    <p:extLst>
      <p:ext uri="{BB962C8B-B14F-4D97-AF65-F5344CB8AC3E}">
        <p14:creationId xmlns:p14="http://schemas.microsoft.com/office/powerpoint/2010/main" val="254032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0" y="0"/>
            <a:ext cx="12192000" cy="6858000"/>
          </a:xfrm>
          <a:prstGeom prst="rect">
            <a:avLst/>
          </a:prstGeom>
          <a:solidFill>
            <a:srgbClr val="009C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68109D01-B113-E744-AC7A-32D151B13011}"/>
              </a:ext>
            </a:extLst>
          </p:cNvPr>
          <p:cNvPicPr>
            <a:picLocks noChangeAspect="1"/>
          </p:cNvPicPr>
          <p:nvPr/>
        </p:nvPicPr>
        <p:blipFill>
          <a:blip r:embed="rId3"/>
          <a:stretch>
            <a:fillRect/>
          </a:stretch>
        </p:blipFill>
        <p:spPr>
          <a:xfrm>
            <a:off x="419963" y="5482159"/>
            <a:ext cx="644616" cy="978299"/>
          </a:xfrm>
          <a:prstGeom prst="rect">
            <a:avLst/>
          </a:prstGeom>
        </p:spPr>
      </p:pic>
      <p:cxnSp>
        <p:nvCxnSpPr>
          <p:cNvPr id="18" name="Rak 17">
            <a:extLst>
              <a:ext uri="{FF2B5EF4-FFF2-40B4-BE49-F238E27FC236}">
                <a16:creationId xmlns:a16="http://schemas.microsoft.com/office/drawing/2014/main" id="{ED906B62-198B-9641-8961-8144BC75EDC3}"/>
              </a:ext>
            </a:extLst>
          </p:cNvPr>
          <p:cNvCxnSpPr>
            <a:cxnSpLocks/>
          </p:cNvCxnSpPr>
          <p:nvPr/>
        </p:nvCxnSpPr>
        <p:spPr>
          <a:xfrm>
            <a:off x="1289095" y="3676473"/>
            <a:ext cx="9503596" cy="2170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CE77F94C-F902-E84F-AB76-BFC130C71B75}"/>
              </a:ext>
            </a:extLst>
          </p:cNvPr>
          <p:cNvSpPr txBox="1"/>
          <p:nvPr/>
        </p:nvSpPr>
        <p:spPr>
          <a:xfrm>
            <a:off x="1196821" y="3893129"/>
            <a:ext cx="6081526" cy="720615"/>
          </a:xfrm>
          <a:prstGeom prst="rect">
            <a:avLst/>
          </a:prstGeom>
          <a:noFill/>
        </p:spPr>
        <p:txBody>
          <a:bodyPr wrap="square" rtlCol="0">
            <a:noAutofit/>
          </a:bodyPr>
          <a:lstStyle/>
          <a:p>
            <a:r>
              <a:rPr lang="sv-SE" sz="2400" dirty="0">
                <a:solidFill>
                  <a:schemeClr val="bg1"/>
                </a:solidFill>
                <a:latin typeface="Calibri Light" panose="020F0302020204030204" pitchFamily="34" charset="0"/>
                <a:ea typeface="Arial" charset="0"/>
                <a:cs typeface="Calibri Light" panose="020F0302020204030204" pitchFamily="34" charset="0"/>
              </a:rPr>
              <a:t>Länsförsäkringar</a:t>
            </a:r>
          </a:p>
        </p:txBody>
      </p:sp>
      <p:sp>
        <p:nvSpPr>
          <p:cNvPr id="20" name="textruta 19">
            <a:extLst>
              <a:ext uri="{FF2B5EF4-FFF2-40B4-BE49-F238E27FC236}">
                <a16:creationId xmlns:a16="http://schemas.microsoft.com/office/drawing/2014/main" id="{46FA7482-247E-FC4E-AAE4-6FA041C6703C}"/>
              </a:ext>
            </a:extLst>
          </p:cNvPr>
          <p:cNvSpPr txBox="1"/>
          <p:nvPr/>
        </p:nvSpPr>
        <p:spPr>
          <a:xfrm>
            <a:off x="1058271" y="2437619"/>
            <a:ext cx="9235654" cy="937685"/>
          </a:xfrm>
          <a:prstGeom prst="rect">
            <a:avLst/>
          </a:prstGeom>
          <a:noFill/>
        </p:spPr>
        <p:txBody>
          <a:bodyPr wrap="square" rtlCol="0">
            <a:noAutofit/>
          </a:bodyPr>
          <a:lstStyle/>
          <a:p>
            <a:r>
              <a:rPr lang="sv-SE" sz="6600" dirty="0">
                <a:solidFill>
                  <a:schemeClr val="bg1"/>
                </a:solidFill>
                <a:latin typeface="Calibri Light" panose="020F0302020204030204" pitchFamily="34" charset="0"/>
                <a:ea typeface="Arial" charset="0"/>
                <a:cs typeface="Calibri Light" panose="020F0302020204030204" pitchFamily="34" charset="0"/>
              </a:rPr>
              <a:t>Små och stora lån</a:t>
            </a:r>
          </a:p>
        </p:txBody>
      </p:sp>
      <p:cxnSp>
        <p:nvCxnSpPr>
          <p:cNvPr id="22" name="Rak 21">
            <a:extLst>
              <a:ext uri="{FF2B5EF4-FFF2-40B4-BE49-F238E27FC236}">
                <a16:creationId xmlns:a16="http://schemas.microsoft.com/office/drawing/2014/main" id="{1BDB01FF-F33A-DC41-A7D6-183171FAC011}"/>
              </a:ext>
            </a:extLst>
          </p:cNvPr>
          <p:cNvCxnSpPr>
            <a:cxnSpLocks/>
          </p:cNvCxnSpPr>
          <p:nvPr/>
        </p:nvCxnSpPr>
        <p:spPr>
          <a:xfrm>
            <a:off x="1188406" y="6169026"/>
            <a:ext cx="0" cy="29143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ruta 22">
            <a:extLst>
              <a:ext uri="{FF2B5EF4-FFF2-40B4-BE49-F238E27FC236}">
                <a16:creationId xmlns:a16="http://schemas.microsoft.com/office/drawing/2014/main" id="{BA9669FD-39F1-C449-B2F9-331D5BB5FD68}"/>
              </a:ext>
            </a:extLst>
          </p:cNvPr>
          <p:cNvSpPr txBox="1"/>
          <p:nvPr/>
        </p:nvSpPr>
        <p:spPr>
          <a:xfrm>
            <a:off x="1308145" y="6169025"/>
            <a:ext cx="1520116" cy="291432"/>
          </a:xfrm>
          <a:prstGeom prst="rect">
            <a:avLst/>
          </a:prstGeom>
          <a:solidFill>
            <a:srgbClr val="A4D8E2"/>
          </a:solidFill>
        </p:spPr>
        <p:txBody>
          <a:bodyPr wrap="square" rtlCol="0" anchor="ctr" anchorCtr="0">
            <a:noAutofit/>
          </a:bodyPr>
          <a:lstStyle/>
          <a:p>
            <a:pPr marL="44450" indent="-44450"/>
            <a:r>
              <a:rPr lang="sv-SE" sz="1200" dirty="0">
                <a:solidFill>
                  <a:schemeClr val="bg1"/>
                </a:solidFill>
                <a:latin typeface="+mj-lt"/>
                <a:ea typeface="Arial" charset="0"/>
                <a:cs typeface="Arial" charset="0"/>
              </a:rPr>
              <a:t>SMÅ OCH STORA LÅN</a:t>
            </a:r>
          </a:p>
        </p:txBody>
      </p:sp>
    </p:spTree>
    <p:extLst>
      <p:ext uri="{BB962C8B-B14F-4D97-AF65-F5344CB8AC3E}">
        <p14:creationId xmlns:p14="http://schemas.microsoft.com/office/powerpoint/2010/main" val="297684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38572" y="1524000"/>
            <a:ext cx="4259964" cy="5225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Fler kostnader i samband med bostadsköpet</a:t>
            </a:r>
          </a:p>
        </p:txBody>
      </p:sp>
      <p:sp>
        <p:nvSpPr>
          <p:cNvPr id="6" name="textruta 5"/>
          <p:cNvSpPr txBox="1"/>
          <p:nvPr/>
        </p:nvSpPr>
        <p:spPr>
          <a:xfrm>
            <a:off x="846418" y="2475760"/>
            <a:ext cx="4352118" cy="3560900"/>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Lagfartskostnad: 1,5 procent av 	köpeskillingen</a:t>
            </a:r>
          </a:p>
          <a:p>
            <a:pPr>
              <a:tabLst>
                <a:tab pos="214313" algn="l"/>
              </a:tabLst>
            </a:pPr>
            <a:r>
              <a:rPr lang="sv-SE" sz="2000" dirty="0">
                <a:ea typeface="Arial" charset="0"/>
                <a:cs typeface="Arial" charset="0"/>
              </a:rPr>
              <a:t>• </a:t>
            </a:r>
            <a:r>
              <a:rPr lang="sv-SE" sz="2000" dirty="0">
                <a:latin typeface="+mj-lt"/>
                <a:ea typeface="Arial" charset="0"/>
                <a:cs typeface="Arial" charset="0"/>
              </a:rPr>
              <a:t>Uttag av nya pantbrev: 2 procent på 	beloppet på pantbrevet</a:t>
            </a:r>
          </a:p>
          <a:p>
            <a:pPr>
              <a:tabLst>
                <a:tab pos="214313" algn="l"/>
              </a:tabLst>
            </a:pPr>
            <a:r>
              <a:rPr lang="sv-SE" sz="2000" dirty="0">
                <a:ea typeface="Arial" charset="0"/>
                <a:cs typeface="Arial" charset="0"/>
              </a:rPr>
              <a:t>• </a:t>
            </a:r>
            <a:r>
              <a:rPr lang="sv-SE" sz="2000" dirty="0">
                <a:latin typeface="+mj-lt"/>
                <a:ea typeface="Arial" charset="0"/>
                <a:cs typeface="Arial" charset="0"/>
              </a:rPr>
              <a:t>Besiktning</a:t>
            </a:r>
          </a:p>
          <a:p>
            <a:pPr>
              <a:tabLst>
                <a:tab pos="214313" algn="l"/>
              </a:tabLst>
            </a:pPr>
            <a:r>
              <a:rPr lang="sv-SE" sz="2000" dirty="0">
                <a:ea typeface="Arial" charset="0"/>
                <a:cs typeface="Arial" charset="0"/>
              </a:rPr>
              <a:t>• </a:t>
            </a:r>
            <a:r>
              <a:rPr lang="sv-SE" sz="2000" dirty="0">
                <a:latin typeface="+mj-lt"/>
                <a:ea typeface="Arial" charset="0"/>
                <a:cs typeface="Arial" charset="0"/>
              </a:rPr>
              <a:t>Flyttkostnader</a:t>
            </a:r>
          </a:p>
          <a:p>
            <a:pPr>
              <a:tabLst>
                <a:tab pos="214313" algn="l"/>
              </a:tabLst>
            </a:pPr>
            <a:r>
              <a:rPr lang="sv-SE" sz="2000" dirty="0">
                <a:ea typeface="Arial" charset="0"/>
                <a:cs typeface="Arial" charset="0"/>
              </a:rPr>
              <a:t>• </a:t>
            </a:r>
            <a:r>
              <a:rPr lang="sv-SE" sz="2000" dirty="0">
                <a:latin typeface="+mj-lt"/>
                <a:ea typeface="Arial" charset="0"/>
                <a:cs typeface="Arial" charset="0"/>
              </a:rPr>
              <a:t>Eventuella reparationskostnader</a:t>
            </a:r>
          </a:p>
          <a:p>
            <a:pPr>
              <a:tabLst>
                <a:tab pos="214313" algn="l"/>
              </a:tabLst>
            </a:pPr>
            <a:r>
              <a:rPr lang="sv-SE" sz="2000" dirty="0">
                <a:ea typeface="Arial" charset="0"/>
                <a:cs typeface="Arial" charset="0"/>
              </a:rPr>
              <a:t>• </a:t>
            </a:r>
            <a:r>
              <a:rPr lang="sv-SE" sz="2000" dirty="0">
                <a:latin typeface="+mj-lt"/>
                <a:ea typeface="Arial" charset="0"/>
                <a:cs typeface="Arial" charset="0"/>
              </a:rPr>
              <a:t>Avgifter som tas ut av 	inskrivningsmyndighet, bank och 	bostadsrättsförening</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088708"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spTree>
    <p:extLst>
      <p:ext uri="{BB962C8B-B14F-4D97-AF65-F5344CB8AC3E}">
        <p14:creationId xmlns:p14="http://schemas.microsoft.com/office/powerpoint/2010/main" val="60902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2" y="789026"/>
            <a:ext cx="8715792"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skiljer en lånelöftesansökan från en bolåneansökan? </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650486" cy="579237"/>
            <a:chOff x="263374" y="6036660"/>
            <a:chExt cx="1650486"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06744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grpSp>
      <p:graphicFrame>
        <p:nvGraphicFramePr>
          <p:cNvPr id="11" name="Tabell 10"/>
          <p:cNvGraphicFramePr>
            <a:graphicFrameLocks noGrp="1"/>
          </p:cNvGraphicFramePr>
          <p:nvPr/>
        </p:nvGraphicFramePr>
        <p:xfrm>
          <a:off x="1710336" y="2548397"/>
          <a:ext cx="3818593" cy="1523873"/>
        </p:xfrm>
        <a:graphic>
          <a:graphicData uri="http://schemas.openxmlformats.org/drawingml/2006/table">
            <a:tbl>
              <a:tblPr firstRow="1" bandRow="1">
                <a:tableStyleId>{5C22544A-7EE6-4342-B048-85BDC9FD1C3A}</a:tableStyleId>
              </a:tblPr>
              <a:tblGrid>
                <a:gridCol w="3818593">
                  <a:extLst>
                    <a:ext uri="{9D8B030D-6E8A-4147-A177-3AD203B41FA5}">
                      <a16:colId xmlns:a16="http://schemas.microsoft.com/office/drawing/2014/main" val="1708289329"/>
                    </a:ext>
                  </a:extLst>
                </a:gridCol>
              </a:tblGrid>
              <a:tr h="430660">
                <a:tc>
                  <a:txBody>
                    <a:bodyPr/>
                    <a:lstStyle/>
                    <a:p>
                      <a:r>
                        <a:rPr lang="sv-SE" sz="2000" dirty="0">
                          <a:latin typeface="+mj-lt"/>
                        </a:rPr>
                        <a:t>Lånelöftesansökan</a:t>
                      </a:r>
                    </a:p>
                  </a:txBody>
                  <a:tcPr>
                    <a:solidFill>
                      <a:srgbClr val="009AB0"/>
                    </a:solidFill>
                  </a:tcPr>
                </a:tc>
                <a:extLst>
                  <a:ext uri="{0D108BD9-81ED-4DB2-BD59-A6C34878D82A}">
                    <a16:rowId xmlns:a16="http://schemas.microsoft.com/office/drawing/2014/main" val="2220744563"/>
                  </a:ext>
                </a:extLst>
              </a:tr>
              <a:tr h="1093213">
                <a:tc>
                  <a:txBody>
                    <a:bodyPr/>
                    <a:lstStyle/>
                    <a:p>
                      <a:r>
                        <a:rPr lang="sv-SE" sz="2000" dirty="0">
                          <a:latin typeface="+mj-lt"/>
                        </a:rPr>
                        <a:t>Vid ett lånelöfte har</a:t>
                      </a:r>
                      <a:r>
                        <a:rPr lang="sv-SE" sz="2000" baseline="0" dirty="0">
                          <a:latin typeface="+mj-lt"/>
                        </a:rPr>
                        <a:t> kunderna ännu inte hittat en bostad.</a:t>
                      </a:r>
                      <a:endParaRPr lang="sv-SE" sz="2000" dirty="0">
                        <a:latin typeface="+mj-lt"/>
                      </a:endParaRPr>
                    </a:p>
                  </a:txBody>
                  <a:tcPr>
                    <a:solidFill>
                      <a:srgbClr val="A4D8E2"/>
                    </a:solidFill>
                  </a:tcPr>
                </a:tc>
                <a:extLst>
                  <a:ext uri="{0D108BD9-81ED-4DB2-BD59-A6C34878D82A}">
                    <a16:rowId xmlns:a16="http://schemas.microsoft.com/office/drawing/2014/main" val="1755616116"/>
                  </a:ext>
                </a:extLst>
              </a:tr>
            </a:tbl>
          </a:graphicData>
        </a:graphic>
      </p:graphicFrame>
      <p:graphicFrame>
        <p:nvGraphicFramePr>
          <p:cNvPr id="12" name="Tabell 11"/>
          <p:cNvGraphicFramePr>
            <a:graphicFrameLocks noGrp="1"/>
          </p:cNvGraphicFramePr>
          <p:nvPr/>
        </p:nvGraphicFramePr>
        <p:xfrm>
          <a:off x="6090227" y="2548397"/>
          <a:ext cx="3818593" cy="1523874"/>
        </p:xfrm>
        <a:graphic>
          <a:graphicData uri="http://schemas.openxmlformats.org/drawingml/2006/table">
            <a:tbl>
              <a:tblPr firstRow="1" bandRow="1">
                <a:tableStyleId>{5C22544A-7EE6-4342-B048-85BDC9FD1C3A}</a:tableStyleId>
              </a:tblPr>
              <a:tblGrid>
                <a:gridCol w="3818593">
                  <a:extLst>
                    <a:ext uri="{9D8B030D-6E8A-4147-A177-3AD203B41FA5}">
                      <a16:colId xmlns:a16="http://schemas.microsoft.com/office/drawing/2014/main" val="1708289329"/>
                    </a:ext>
                  </a:extLst>
                </a:gridCol>
              </a:tblGrid>
              <a:tr h="430660">
                <a:tc>
                  <a:txBody>
                    <a:bodyPr/>
                    <a:lstStyle/>
                    <a:p>
                      <a:r>
                        <a:rPr lang="sv-SE" sz="2000" dirty="0">
                          <a:latin typeface="+mj-lt"/>
                        </a:rPr>
                        <a:t>Bolåneansökan</a:t>
                      </a:r>
                    </a:p>
                  </a:txBody>
                  <a:tcPr>
                    <a:solidFill>
                      <a:srgbClr val="009AB0"/>
                    </a:solidFill>
                  </a:tcPr>
                </a:tc>
                <a:extLst>
                  <a:ext uri="{0D108BD9-81ED-4DB2-BD59-A6C34878D82A}">
                    <a16:rowId xmlns:a16="http://schemas.microsoft.com/office/drawing/2014/main" val="2220744563"/>
                  </a:ext>
                </a:extLst>
              </a:tr>
              <a:tr h="1093214">
                <a:tc>
                  <a:txBody>
                    <a:bodyPr/>
                    <a:lstStyle/>
                    <a:p>
                      <a:r>
                        <a:rPr lang="sv-SE" sz="2000" dirty="0">
                          <a:latin typeface="+mj-lt"/>
                        </a:rPr>
                        <a:t>…medan en bolåneansökan är kopplad till en specifik</a:t>
                      </a:r>
                      <a:r>
                        <a:rPr lang="sv-SE" sz="2000" baseline="0" dirty="0">
                          <a:latin typeface="+mj-lt"/>
                        </a:rPr>
                        <a:t> bostad.</a:t>
                      </a:r>
                      <a:endParaRPr lang="sv-SE" sz="2000" dirty="0">
                        <a:latin typeface="+mj-lt"/>
                      </a:endParaRPr>
                    </a:p>
                  </a:txBody>
                  <a:tcPr>
                    <a:solidFill>
                      <a:srgbClr val="A4D8E2"/>
                    </a:solidFill>
                  </a:tcPr>
                </a:tc>
                <a:extLst>
                  <a:ext uri="{0D108BD9-81ED-4DB2-BD59-A6C34878D82A}">
                    <a16:rowId xmlns:a16="http://schemas.microsoft.com/office/drawing/2014/main" val="1755616116"/>
                  </a:ext>
                </a:extLst>
              </a:tr>
            </a:tbl>
          </a:graphicData>
        </a:graphic>
      </p:graphicFrame>
    </p:spTree>
    <p:extLst>
      <p:ext uri="{BB962C8B-B14F-4D97-AF65-F5344CB8AC3E}">
        <p14:creationId xmlns:p14="http://schemas.microsoft.com/office/powerpoint/2010/main" val="394798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Exempel på lån vid bostadsköp</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650486" cy="579237"/>
            <a:chOff x="263374" y="6036660"/>
            <a:chExt cx="1650486"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06744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grpSp>
      <p:sp>
        <p:nvSpPr>
          <p:cNvPr id="9" name="textruta 8">
            <a:extLst>
              <a:ext uri="{FF2B5EF4-FFF2-40B4-BE49-F238E27FC236}">
                <a16:creationId xmlns:a16="http://schemas.microsoft.com/office/drawing/2014/main" id="{5D3E9D24-BA58-4F47-BDA9-55F4E97D28B5}"/>
              </a:ext>
            </a:extLst>
          </p:cNvPr>
          <p:cNvSpPr txBox="1"/>
          <p:nvPr/>
        </p:nvSpPr>
        <p:spPr>
          <a:xfrm>
            <a:off x="938570" y="1432494"/>
            <a:ext cx="9832211" cy="1374500"/>
          </a:xfrm>
          <a:prstGeom prst="rect">
            <a:avLst/>
          </a:prstGeom>
          <a:noFill/>
        </p:spPr>
        <p:txBody>
          <a:bodyPr wrap="square" rtlCol="0" anchor="t">
            <a:noAutofit/>
          </a:bodyPr>
          <a:lstStyle/>
          <a:p>
            <a:r>
              <a:rPr lang="sv-SE" sz="2000" dirty="0">
                <a:latin typeface="+mj-lt"/>
                <a:ea typeface="Arial" charset="0"/>
                <a:cs typeface="Arial" charset="0"/>
              </a:rPr>
              <a:t>Köp av småhus, pris 2 700 000 kronor:</a:t>
            </a:r>
          </a:p>
          <a:p>
            <a:endParaRPr lang="sv-SE" sz="2000" dirty="0">
              <a:latin typeface="+mj-lt"/>
              <a:ea typeface="Arial" charset="0"/>
              <a:cs typeface="Arial" charset="0"/>
            </a:endParaRPr>
          </a:p>
          <a:p>
            <a:pPr marL="185738" indent="-185738">
              <a:buFont typeface="Arial" panose="020B0604020202020204" pitchFamily="34" charset="0"/>
              <a:buChar char="•"/>
            </a:pPr>
            <a:r>
              <a:rPr lang="sv-SE" sz="2000" dirty="0">
                <a:latin typeface="+mj-lt"/>
                <a:ea typeface="Arial" charset="0"/>
                <a:cs typeface="Arial" charset="0"/>
              </a:rPr>
              <a:t>Bolån</a:t>
            </a:r>
          </a:p>
          <a:p>
            <a:pPr marL="185738" indent="-185738">
              <a:buFont typeface="Arial" panose="020B0604020202020204" pitchFamily="34" charset="0"/>
              <a:buChar char="•"/>
            </a:pPr>
            <a:r>
              <a:rPr lang="sv-SE" sz="2000" dirty="0">
                <a:latin typeface="+mj-lt"/>
                <a:ea typeface="Arial" charset="0"/>
                <a:cs typeface="Arial" charset="0"/>
              </a:rPr>
              <a:t>Egen kontantinsats </a:t>
            </a:r>
          </a:p>
          <a:p>
            <a:pPr marL="185738" indent="-185738">
              <a:buFont typeface="Arial" panose="020B0604020202020204" pitchFamily="34" charset="0"/>
              <a:buChar char="•"/>
            </a:pPr>
            <a:r>
              <a:rPr lang="sv-SE" sz="2000" dirty="0">
                <a:latin typeface="+mj-lt"/>
                <a:ea typeface="Arial" charset="0"/>
                <a:cs typeface="Arial" charset="0"/>
              </a:rPr>
              <a:t>Villan, fritidshuset eller bostadsrätten </a:t>
            </a:r>
            <a:br>
              <a:rPr lang="sv-SE" sz="2000" dirty="0">
                <a:latin typeface="+mj-lt"/>
                <a:ea typeface="Arial" charset="0"/>
                <a:cs typeface="Arial" charset="0"/>
              </a:rPr>
            </a:br>
            <a:r>
              <a:rPr lang="sv-SE" sz="2000" dirty="0">
                <a:latin typeface="+mj-lt"/>
                <a:ea typeface="Arial" charset="0"/>
                <a:cs typeface="Arial" charset="0"/>
              </a:rPr>
              <a:t>är säkerhet för lånet</a:t>
            </a:r>
          </a:p>
        </p:txBody>
      </p:sp>
      <p:pic>
        <p:nvPicPr>
          <p:cNvPr id="6" name="Bildobjekt 5"/>
          <p:cNvPicPr>
            <a:picLocks noChangeAspect="1"/>
          </p:cNvPicPr>
          <p:nvPr/>
        </p:nvPicPr>
        <p:blipFill>
          <a:blip r:embed="rId4"/>
          <a:stretch>
            <a:fillRect/>
          </a:stretch>
        </p:blipFill>
        <p:spPr>
          <a:xfrm>
            <a:off x="7368918" y="1949557"/>
            <a:ext cx="3401863" cy="4048095"/>
          </a:xfrm>
          <a:prstGeom prst="rect">
            <a:avLst/>
          </a:prstGeom>
        </p:spPr>
      </p:pic>
    </p:spTree>
    <p:extLst>
      <p:ext uri="{BB962C8B-B14F-4D97-AF65-F5344CB8AC3E}">
        <p14:creationId xmlns:p14="http://schemas.microsoft.com/office/powerpoint/2010/main" val="3762086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Amortering och ränta</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650486" cy="579237"/>
            <a:chOff x="263374" y="6036660"/>
            <a:chExt cx="1650486"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06744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grpSp>
      <p:sp>
        <p:nvSpPr>
          <p:cNvPr id="9" name="textruta 8">
            <a:extLst>
              <a:ext uri="{FF2B5EF4-FFF2-40B4-BE49-F238E27FC236}">
                <a16:creationId xmlns:a16="http://schemas.microsoft.com/office/drawing/2014/main" id="{5D3E9D24-BA58-4F47-BDA9-55F4E97D28B5}"/>
              </a:ext>
            </a:extLst>
          </p:cNvPr>
          <p:cNvSpPr txBox="1"/>
          <p:nvPr/>
        </p:nvSpPr>
        <p:spPr>
          <a:xfrm>
            <a:off x="938570" y="1432494"/>
            <a:ext cx="9832211" cy="1374500"/>
          </a:xfrm>
          <a:prstGeom prst="rect">
            <a:avLst/>
          </a:prstGeom>
          <a:noFill/>
        </p:spPr>
        <p:txBody>
          <a:bodyPr wrap="square" rtlCol="0" anchor="t">
            <a:noAutofit/>
          </a:bodyPr>
          <a:lstStyle/>
          <a:p>
            <a:r>
              <a:rPr lang="sv-SE" sz="2000" b="1" dirty="0">
                <a:latin typeface="+mj-lt"/>
                <a:ea typeface="Arial" charset="0"/>
                <a:cs typeface="Arial" charset="0"/>
              </a:rPr>
              <a:t>Amortering</a:t>
            </a:r>
          </a:p>
          <a:p>
            <a:pPr marL="185738" indent="-185738">
              <a:buFont typeface="Arial" panose="020B0604020202020204" pitchFamily="34" charset="0"/>
              <a:buChar char="•"/>
            </a:pPr>
            <a:r>
              <a:rPr lang="sv-SE" sz="2000" dirty="0">
                <a:latin typeface="+mj-lt"/>
                <a:ea typeface="Arial" charset="0"/>
                <a:cs typeface="Arial" charset="0"/>
              </a:rPr>
              <a:t>Regelbunden avbetalning på din skuld. </a:t>
            </a:r>
            <a:br>
              <a:rPr lang="sv-SE" sz="2000" dirty="0">
                <a:latin typeface="+mj-lt"/>
                <a:ea typeface="Arial" charset="0"/>
                <a:cs typeface="Arial" charset="0"/>
              </a:rPr>
            </a:br>
            <a:r>
              <a:rPr lang="sv-SE" sz="2000" dirty="0">
                <a:latin typeface="+mj-lt"/>
                <a:ea typeface="Arial" charset="0"/>
                <a:cs typeface="Arial" charset="0"/>
              </a:rPr>
              <a:t>Amortering ska ske med 2 procent av skulden per år ner till 70 procent av bostadens värde och sedan med 1 procent per år ner till 50 procent av bostadens värde. </a:t>
            </a:r>
          </a:p>
          <a:p>
            <a:endParaRPr lang="sv-SE" sz="2000" dirty="0">
              <a:latin typeface="+mj-lt"/>
              <a:ea typeface="Arial" charset="0"/>
              <a:cs typeface="Arial" charset="0"/>
            </a:endParaRPr>
          </a:p>
          <a:p>
            <a:r>
              <a:rPr lang="sv-SE" sz="2000" b="1" dirty="0">
                <a:latin typeface="+mj-lt"/>
                <a:ea typeface="Arial" charset="0"/>
                <a:cs typeface="Arial" charset="0"/>
              </a:rPr>
              <a:t>Ränta</a:t>
            </a:r>
          </a:p>
          <a:p>
            <a:pPr marL="185738" indent="-185738">
              <a:buFont typeface="Arial" panose="020B0604020202020204" pitchFamily="34" charset="0"/>
              <a:buChar char="•"/>
            </a:pPr>
            <a:r>
              <a:rPr lang="sv-SE" sz="2000" dirty="0">
                <a:latin typeface="+mj-lt"/>
                <a:ea typeface="Arial" charset="0"/>
                <a:cs typeface="Arial" charset="0"/>
              </a:rPr>
              <a:t>Kostnad för att få låna pengar. Ett bolån löper på många år och är därför indelat i flera  ränteperioder eller villkorsperioder. Du kan välja helt bunden ränta eller en ränta som ändras var tredje månad, eller en kombination av de två.</a:t>
            </a:r>
          </a:p>
        </p:txBody>
      </p:sp>
    </p:spTree>
    <p:extLst>
      <p:ext uri="{BB962C8B-B14F-4D97-AF65-F5344CB8AC3E}">
        <p14:creationId xmlns:p14="http://schemas.microsoft.com/office/powerpoint/2010/main" val="379028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Exempel skärpt amorteringskrav</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650486" cy="579237"/>
            <a:chOff x="263374" y="6036660"/>
            <a:chExt cx="1650486"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06744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grpSp>
      <p:sp>
        <p:nvSpPr>
          <p:cNvPr id="9" name="textruta 8">
            <a:extLst>
              <a:ext uri="{FF2B5EF4-FFF2-40B4-BE49-F238E27FC236}">
                <a16:creationId xmlns:a16="http://schemas.microsoft.com/office/drawing/2014/main" id="{5D3E9D24-BA58-4F47-BDA9-55F4E97D28B5}"/>
              </a:ext>
            </a:extLst>
          </p:cNvPr>
          <p:cNvSpPr txBox="1"/>
          <p:nvPr/>
        </p:nvSpPr>
        <p:spPr>
          <a:xfrm>
            <a:off x="938570" y="1432494"/>
            <a:ext cx="9832211" cy="4245292"/>
          </a:xfrm>
          <a:prstGeom prst="rect">
            <a:avLst/>
          </a:prstGeom>
          <a:noFill/>
        </p:spPr>
        <p:txBody>
          <a:bodyPr wrap="square" rtlCol="0" anchor="t">
            <a:noAutofit/>
          </a:bodyPr>
          <a:lstStyle/>
          <a:p>
            <a:r>
              <a:rPr lang="sv-SE" sz="2000" b="1" dirty="0">
                <a:latin typeface="+mj-lt"/>
                <a:ea typeface="Arial" charset="0"/>
                <a:cs typeface="Arial" charset="0"/>
              </a:rPr>
              <a:t>Huset köptes för 2 700 000 kronor</a:t>
            </a:r>
          </a:p>
          <a:p>
            <a:r>
              <a:rPr lang="sv-SE" sz="2000" b="1" dirty="0">
                <a:latin typeface="+mj-lt"/>
                <a:ea typeface="Arial" charset="0"/>
                <a:cs typeface="Arial" charset="0"/>
              </a:rPr>
              <a:t>Lån 85 procent = 2 295 000 kronor</a:t>
            </a:r>
          </a:p>
          <a:p>
            <a:endParaRPr lang="sv-SE" sz="2000" b="1" dirty="0">
              <a:latin typeface="+mj-lt"/>
              <a:ea typeface="Arial" charset="0"/>
              <a:cs typeface="Arial" charset="0"/>
            </a:endParaRPr>
          </a:p>
          <a:p>
            <a:r>
              <a:rPr lang="sv-SE" sz="2000" b="1" dirty="0">
                <a:latin typeface="+mj-lt"/>
                <a:ea typeface="Arial" charset="0"/>
                <a:cs typeface="Arial" charset="0"/>
              </a:rPr>
              <a:t>Lånet är </a:t>
            </a:r>
            <a:r>
              <a:rPr lang="sv-SE" sz="2000" b="1" u="sng" dirty="0">
                <a:latin typeface="+mj-lt"/>
                <a:ea typeface="Arial" charset="0"/>
                <a:cs typeface="Arial" charset="0"/>
              </a:rPr>
              <a:t>mindre</a:t>
            </a:r>
            <a:r>
              <a:rPr lang="sv-SE" sz="2000" b="1" dirty="0">
                <a:latin typeface="+mj-lt"/>
                <a:ea typeface="Arial" charset="0"/>
                <a:cs typeface="Arial" charset="0"/>
              </a:rPr>
              <a:t> än 4,5 x årsinkomsten:</a:t>
            </a:r>
          </a:p>
          <a:p>
            <a:r>
              <a:rPr lang="sv-SE" sz="2000" dirty="0">
                <a:latin typeface="+mj-lt"/>
                <a:ea typeface="Arial" charset="0"/>
                <a:cs typeface="Arial" charset="0"/>
              </a:rPr>
              <a:t>Amortering ner till 70 procent - </a:t>
            </a:r>
            <a:r>
              <a:rPr lang="sv-SE" sz="2000" b="1" dirty="0">
                <a:latin typeface="+mj-lt"/>
                <a:ea typeface="Arial" charset="0"/>
                <a:cs typeface="Arial" charset="0"/>
              </a:rPr>
              <a:t>(2 procent)</a:t>
            </a:r>
            <a:r>
              <a:rPr lang="sv-SE" sz="2000" dirty="0">
                <a:latin typeface="+mj-lt"/>
                <a:ea typeface="Arial" charset="0"/>
                <a:cs typeface="Arial" charset="0"/>
              </a:rPr>
              <a:t>: 3 825 kronor per månad</a:t>
            </a:r>
          </a:p>
          <a:p>
            <a:r>
              <a:rPr lang="sv-SE" sz="2000" dirty="0">
                <a:latin typeface="+mj-lt"/>
                <a:ea typeface="Arial" charset="0"/>
                <a:cs typeface="Arial" charset="0"/>
              </a:rPr>
              <a:t>Amortering 70 procent - 50 procent - </a:t>
            </a:r>
            <a:r>
              <a:rPr lang="sv-SE" sz="2000" b="1" dirty="0">
                <a:latin typeface="+mj-lt"/>
                <a:ea typeface="Arial" charset="0"/>
                <a:cs typeface="Arial" charset="0"/>
              </a:rPr>
              <a:t>(1 procent)</a:t>
            </a:r>
            <a:r>
              <a:rPr lang="sv-SE" sz="2000" dirty="0">
                <a:latin typeface="+mj-lt"/>
                <a:ea typeface="Arial" charset="0"/>
                <a:cs typeface="Arial" charset="0"/>
              </a:rPr>
              <a:t>: 1 912 kronor per månad</a:t>
            </a:r>
          </a:p>
          <a:p>
            <a:endParaRPr lang="sv-SE" sz="2000" b="1" dirty="0">
              <a:latin typeface="+mj-lt"/>
              <a:ea typeface="Arial" charset="0"/>
              <a:cs typeface="Arial" charset="0"/>
            </a:endParaRPr>
          </a:p>
          <a:p>
            <a:r>
              <a:rPr lang="sv-SE" sz="2000" b="1" dirty="0">
                <a:latin typeface="+mj-lt"/>
                <a:ea typeface="Arial" charset="0"/>
                <a:cs typeface="Arial" charset="0"/>
              </a:rPr>
              <a:t>Lånet är </a:t>
            </a:r>
            <a:r>
              <a:rPr lang="sv-SE" sz="2000" b="1" u="sng" dirty="0">
                <a:latin typeface="+mj-lt"/>
                <a:ea typeface="Arial" charset="0"/>
                <a:cs typeface="Arial" charset="0"/>
              </a:rPr>
              <a:t>större</a:t>
            </a:r>
            <a:r>
              <a:rPr lang="sv-SE" sz="2000" b="1" dirty="0">
                <a:latin typeface="+mj-lt"/>
                <a:ea typeface="Arial" charset="0"/>
                <a:cs typeface="Arial" charset="0"/>
              </a:rPr>
              <a:t> än 4,5 x årsinkomsten:</a:t>
            </a:r>
          </a:p>
          <a:p>
            <a:r>
              <a:rPr lang="sv-SE" sz="2000" dirty="0">
                <a:latin typeface="+mj-lt"/>
                <a:ea typeface="Arial" charset="0"/>
                <a:cs typeface="Arial" charset="0"/>
              </a:rPr>
              <a:t>Amortering ner till 70 procent - </a:t>
            </a:r>
            <a:r>
              <a:rPr lang="sv-SE" sz="2000" b="1" dirty="0">
                <a:latin typeface="+mj-lt"/>
                <a:ea typeface="Arial" charset="0"/>
                <a:cs typeface="Arial" charset="0"/>
              </a:rPr>
              <a:t>(3 procent): </a:t>
            </a:r>
            <a:r>
              <a:rPr lang="sv-SE" sz="2000" dirty="0">
                <a:latin typeface="+mj-lt"/>
                <a:ea typeface="Arial" charset="0"/>
                <a:cs typeface="Arial" charset="0"/>
              </a:rPr>
              <a:t>5 737 kronor per månad</a:t>
            </a:r>
          </a:p>
          <a:p>
            <a:r>
              <a:rPr lang="sv-SE" sz="2000" dirty="0">
                <a:latin typeface="+mj-lt"/>
                <a:ea typeface="Arial" charset="0"/>
                <a:cs typeface="Arial" charset="0"/>
              </a:rPr>
              <a:t>Amortering 70 procent - 50 procent - </a:t>
            </a:r>
            <a:r>
              <a:rPr lang="sv-SE" sz="2000" b="1" dirty="0">
                <a:latin typeface="+mj-lt"/>
                <a:ea typeface="Arial" charset="0"/>
                <a:cs typeface="Arial" charset="0"/>
              </a:rPr>
              <a:t>(2 procent):</a:t>
            </a:r>
            <a:r>
              <a:rPr lang="sv-SE" sz="2000" dirty="0">
                <a:latin typeface="+mj-lt"/>
                <a:ea typeface="Arial" charset="0"/>
                <a:cs typeface="Arial" charset="0"/>
              </a:rPr>
              <a:t> 3 825 kronor per månad</a:t>
            </a:r>
          </a:p>
          <a:p>
            <a:r>
              <a:rPr lang="sv-SE" sz="2000" dirty="0">
                <a:latin typeface="+mj-lt"/>
                <a:ea typeface="Arial" charset="0"/>
                <a:cs typeface="Arial" charset="0"/>
              </a:rPr>
              <a:t>Amortering under 50 procent - </a:t>
            </a:r>
            <a:r>
              <a:rPr lang="sv-SE" sz="2000" b="1" dirty="0">
                <a:latin typeface="+mj-lt"/>
                <a:ea typeface="Arial" charset="0"/>
                <a:cs typeface="Arial" charset="0"/>
              </a:rPr>
              <a:t>(1 procent)</a:t>
            </a:r>
            <a:r>
              <a:rPr lang="sv-SE" sz="2000" dirty="0">
                <a:latin typeface="+mj-lt"/>
                <a:ea typeface="Arial" charset="0"/>
                <a:cs typeface="Arial" charset="0"/>
              </a:rPr>
              <a:t>:  1 912 kronor per månad</a:t>
            </a:r>
          </a:p>
          <a:p>
            <a:endParaRPr lang="sv-SE" sz="2000" b="1" dirty="0">
              <a:latin typeface="+mj-lt"/>
              <a:ea typeface="Arial" charset="0"/>
              <a:cs typeface="Arial" charset="0"/>
            </a:endParaRPr>
          </a:p>
          <a:p>
            <a:endParaRPr lang="sv-SE" sz="2000" b="1" dirty="0">
              <a:latin typeface="+mj-lt"/>
              <a:ea typeface="Arial" charset="0"/>
              <a:cs typeface="Arial" charset="0"/>
            </a:endParaRPr>
          </a:p>
          <a:p>
            <a:endParaRPr lang="sv-SE" sz="2000" dirty="0">
              <a:latin typeface="+mj-lt"/>
              <a:ea typeface="Arial" charset="0"/>
              <a:cs typeface="Arial" charset="0"/>
            </a:endParaRPr>
          </a:p>
        </p:txBody>
      </p:sp>
    </p:spTree>
    <p:extLst>
      <p:ext uri="{BB962C8B-B14F-4D97-AF65-F5344CB8AC3E}">
        <p14:creationId xmlns:p14="http://schemas.microsoft.com/office/powerpoint/2010/main" val="2144394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Exempel räntekostnader</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650486" cy="579237"/>
            <a:chOff x="263374" y="6036660"/>
            <a:chExt cx="1650486"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06744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grpSp>
      <p:sp>
        <p:nvSpPr>
          <p:cNvPr id="9" name="textruta 8">
            <a:extLst>
              <a:ext uri="{FF2B5EF4-FFF2-40B4-BE49-F238E27FC236}">
                <a16:creationId xmlns:a16="http://schemas.microsoft.com/office/drawing/2014/main" id="{5D3E9D24-BA58-4F47-BDA9-55F4E97D28B5}"/>
              </a:ext>
            </a:extLst>
          </p:cNvPr>
          <p:cNvSpPr txBox="1"/>
          <p:nvPr/>
        </p:nvSpPr>
        <p:spPr>
          <a:xfrm>
            <a:off x="938570" y="1432494"/>
            <a:ext cx="9832211" cy="4245292"/>
          </a:xfrm>
          <a:prstGeom prst="rect">
            <a:avLst/>
          </a:prstGeom>
          <a:noFill/>
        </p:spPr>
        <p:txBody>
          <a:bodyPr wrap="square" rtlCol="0" anchor="t">
            <a:noAutofit/>
          </a:bodyPr>
          <a:lstStyle/>
          <a:p>
            <a:r>
              <a:rPr lang="sv-SE" sz="2000" b="1" dirty="0">
                <a:latin typeface="+mj-lt"/>
                <a:ea typeface="Arial" charset="0"/>
                <a:cs typeface="Arial" charset="0"/>
              </a:rPr>
              <a:t>Vårt lån 2 295 000 kronor</a:t>
            </a:r>
          </a:p>
          <a:p>
            <a:endParaRPr lang="sv-SE" sz="2000" dirty="0">
              <a:latin typeface="+mj-lt"/>
              <a:ea typeface="Arial" charset="0"/>
              <a:cs typeface="Arial" charset="0"/>
            </a:endParaRPr>
          </a:p>
          <a:p>
            <a:r>
              <a:rPr lang="sv-SE" sz="2000" dirty="0">
                <a:latin typeface="+mj-lt"/>
                <a:ea typeface="Arial" charset="0"/>
                <a:cs typeface="Arial" charset="0"/>
              </a:rPr>
              <a:t>Ränta 2 procent: 3 825 kronor/månad brutto före skatteavdrag</a:t>
            </a:r>
          </a:p>
          <a:p>
            <a:r>
              <a:rPr lang="sv-SE" sz="2000" dirty="0">
                <a:latin typeface="+mj-lt"/>
                <a:ea typeface="Arial" charset="0"/>
                <a:cs typeface="Arial" charset="0"/>
              </a:rPr>
              <a:t>Netto efter skatteavdrag 30 procent: 2 677 kronor/månad</a:t>
            </a:r>
          </a:p>
          <a:p>
            <a:endParaRPr lang="sv-SE" sz="2000" dirty="0">
              <a:latin typeface="+mj-lt"/>
              <a:ea typeface="Arial" charset="0"/>
              <a:cs typeface="Arial" charset="0"/>
            </a:endParaRPr>
          </a:p>
          <a:p>
            <a:r>
              <a:rPr lang="sv-SE" sz="2000" dirty="0">
                <a:latin typeface="+mj-lt"/>
                <a:ea typeface="Arial" charset="0"/>
                <a:cs typeface="Arial" charset="0"/>
              </a:rPr>
              <a:t>Ränta 5 procent : 9 562 kronor/månad brutto före skatteavdrag</a:t>
            </a:r>
          </a:p>
          <a:p>
            <a:r>
              <a:rPr lang="sv-SE" sz="2000" dirty="0">
                <a:latin typeface="+mj-lt"/>
                <a:ea typeface="Arial" charset="0"/>
                <a:cs typeface="Arial" charset="0"/>
              </a:rPr>
              <a:t>Netto efter skatteavdrag 30 procent: 6 694 kronor/månad</a:t>
            </a:r>
          </a:p>
          <a:p>
            <a:endParaRPr lang="sv-SE" sz="2000" b="1" dirty="0">
              <a:latin typeface="+mj-lt"/>
              <a:ea typeface="Arial" charset="0"/>
              <a:cs typeface="Arial" charset="0"/>
            </a:endParaRPr>
          </a:p>
        </p:txBody>
      </p:sp>
    </p:spTree>
    <p:extLst>
      <p:ext uri="{BB962C8B-B14F-4D97-AF65-F5344CB8AC3E}">
        <p14:creationId xmlns:p14="http://schemas.microsoft.com/office/powerpoint/2010/main" val="2590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Bolåneräntan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650486" cy="579237"/>
            <a:chOff x="263374" y="6036660"/>
            <a:chExt cx="1650486"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06744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grpSp>
      <p:sp>
        <p:nvSpPr>
          <p:cNvPr id="11" name="textruta 10">
            <a:extLst>
              <a:ext uri="{FF2B5EF4-FFF2-40B4-BE49-F238E27FC236}">
                <a16:creationId xmlns:a16="http://schemas.microsoft.com/office/drawing/2014/main" id="{5D3E9D24-BA58-4F47-BDA9-55F4E97D28B5}"/>
              </a:ext>
            </a:extLst>
          </p:cNvPr>
          <p:cNvSpPr txBox="1"/>
          <p:nvPr/>
        </p:nvSpPr>
        <p:spPr>
          <a:xfrm>
            <a:off x="938570" y="1432493"/>
            <a:ext cx="5600453" cy="2427125"/>
          </a:xfrm>
          <a:prstGeom prst="rect">
            <a:avLst/>
          </a:prstGeom>
          <a:noFill/>
        </p:spPr>
        <p:txBody>
          <a:bodyPr wrap="square" rtlCol="0" anchor="t">
            <a:noAutofit/>
          </a:bodyPr>
          <a:lstStyle/>
          <a:p>
            <a:r>
              <a:rPr lang="sv-SE" sz="2000" b="1" dirty="0">
                <a:latin typeface="+mj-lt"/>
                <a:ea typeface="Arial" charset="0"/>
                <a:cs typeface="Arial" charset="0"/>
              </a:rPr>
              <a:t>Faktorer som styr räntan:</a:t>
            </a:r>
          </a:p>
          <a:p>
            <a:pPr marL="185738" indent="-185738">
              <a:buFont typeface="Arial" panose="020B0604020202020204" pitchFamily="34" charset="0"/>
              <a:buChar char="•"/>
            </a:pPr>
            <a:r>
              <a:rPr lang="sv-SE" sz="2000" dirty="0">
                <a:latin typeface="+mj-lt"/>
                <a:ea typeface="Arial" charset="0"/>
                <a:cs typeface="Arial" charset="0"/>
              </a:rPr>
              <a:t>Riksbanken</a:t>
            </a:r>
          </a:p>
          <a:p>
            <a:pPr marL="185738" indent="-185738">
              <a:buFont typeface="Arial" panose="020B0604020202020204" pitchFamily="34" charset="0"/>
              <a:buChar char="•"/>
            </a:pPr>
            <a:r>
              <a:rPr lang="sv-SE" sz="2000" dirty="0">
                <a:latin typeface="+mj-lt"/>
                <a:ea typeface="Arial" charset="0"/>
                <a:cs typeface="Arial" charset="0"/>
              </a:rPr>
              <a:t>Utländska räntor</a:t>
            </a:r>
          </a:p>
          <a:p>
            <a:pPr marL="185738" indent="-185738">
              <a:buFont typeface="Arial" panose="020B0604020202020204" pitchFamily="34" charset="0"/>
              <a:buChar char="•"/>
            </a:pPr>
            <a:r>
              <a:rPr lang="sv-SE" sz="2000" dirty="0">
                <a:latin typeface="+mj-lt"/>
                <a:ea typeface="Arial" charset="0"/>
                <a:cs typeface="Arial" charset="0"/>
              </a:rPr>
              <a:t>Politiskt agerande</a:t>
            </a:r>
          </a:p>
          <a:p>
            <a:pPr marL="185738" indent="-185738">
              <a:buFont typeface="Arial" panose="020B0604020202020204" pitchFamily="34" charset="0"/>
              <a:buChar char="•"/>
            </a:pPr>
            <a:r>
              <a:rPr lang="sv-SE" sz="2000" dirty="0">
                <a:latin typeface="+mj-lt"/>
                <a:ea typeface="Arial" charset="0"/>
                <a:cs typeface="Arial" charset="0"/>
              </a:rPr>
              <a:t>Oväntade händelser</a:t>
            </a:r>
          </a:p>
        </p:txBody>
      </p:sp>
      <p:sp>
        <p:nvSpPr>
          <p:cNvPr id="12" name="textruta 11">
            <a:extLst>
              <a:ext uri="{FF2B5EF4-FFF2-40B4-BE49-F238E27FC236}">
                <a16:creationId xmlns:a16="http://schemas.microsoft.com/office/drawing/2014/main" id="{5D3E9D24-BA58-4F47-BDA9-55F4E97D28B5}"/>
              </a:ext>
            </a:extLst>
          </p:cNvPr>
          <p:cNvSpPr txBox="1"/>
          <p:nvPr/>
        </p:nvSpPr>
        <p:spPr>
          <a:xfrm>
            <a:off x="9570411" y="6344090"/>
            <a:ext cx="2621589" cy="401783"/>
          </a:xfrm>
          <a:prstGeom prst="rect">
            <a:avLst/>
          </a:prstGeom>
          <a:noFill/>
        </p:spPr>
        <p:txBody>
          <a:bodyPr wrap="square" rtlCol="0" anchor="t">
            <a:noAutofit/>
          </a:bodyPr>
          <a:lstStyle/>
          <a:p>
            <a:r>
              <a:rPr lang="sv-SE" dirty="0">
                <a:latin typeface="+mj-lt"/>
                <a:ea typeface="Arial" charset="0"/>
                <a:cs typeface="Arial" charset="0"/>
              </a:rPr>
              <a:t>Källa: </a:t>
            </a:r>
            <a:r>
              <a:rPr lang="sv-SE" dirty="0" err="1">
                <a:latin typeface="+mj-lt"/>
                <a:ea typeface="Arial" charset="0"/>
                <a:cs typeface="Arial" charset="0"/>
              </a:rPr>
              <a:t>Macrobond</a:t>
            </a:r>
            <a:r>
              <a:rPr lang="sv-SE" dirty="0">
                <a:latin typeface="+mj-lt"/>
                <a:ea typeface="Arial" charset="0"/>
                <a:cs typeface="Arial" charset="0"/>
              </a:rPr>
              <a:t> 2022</a:t>
            </a:r>
          </a:p>
        </p:txBody>
      </p:sp>
      <p:grpSp>
        <p:nvGrpSpPr>
          <p:cNvPr id="7" name="Grupp 6">
            <a:extLst>
              <a:ext uri="{FF2B5EF4-FFF2-40B4-BE49-F238E27FC236}">
                <a16:creationId xmlns:a16="http://schemas.microsoft.com/office/drawing/2014/main" id="{DC5D0897-7410-41E2-936C-37247602BB2A}"/>
              </a:ext>
            </a:extLst>
          </p:cNvPr>
          <p:cNvGrpSpPr/>
          <p:nvPr/>
        </p:nvGrpSpPr>
        <p:grpSpPr>
          <a:xfrm>
            <a:off x="5975498" y="1629681"/>
            <a:ext cx="4978641" cy="4186941"/>
            <a:chOff x="5975498" y="1629681"/>
            <a:chExt cx="4978641" cy="4186941"/>
          </a:xfrm>
        </p:grpSpPr>
        <p:pic>
          <p:nvPicPr>
            <p:cNvPr id="14" name="Platshållare för innehåll 9"/>
            <p:cNvPicPr>
              <a:picLocks noChangeAspect="1"/>
            </p:cNvPicPr>
            <p:nvPr/>
          </p:nvPicPr>
          <p:blipFill>
            <a:blip r:embed="rId4" cstate="print"/>
            <a:stretch>
              <a:fillRect/>
            </a:stretch>
          </p:blipFill>
          <p:spPr>
            <a:xfrm>
              <a:off x="5975498" y="1629681"/>
              <a:ext cx="4964108" cy="4186941"/>
            </a:xfrm>
            <a:prstGeom prst="rect">
              <a:avLst/>
            </a:prstGeom>
          </p:spPr>
        </p:pic>
        <p:sp>
          <p:nvSpPr>
            <p:cNvPr id="6" name="Rektangel 5">
              <a:extLst>
                <a:ext uri="{FF2B5EF4-FFF2-40B4-BE49-F238E27FC236}">
                  <a16:creationId xmlns:a16="http://schemas.microsoft.com/office/drawing/2014/main" id="{0EE3AF2D-E818-4D9E-9505-839229E6B5C1}"/>
                </a:ext>
              </a:extLst>
            </p:cNvPr>
            <p:cNvSpPr/>
            <p:nvPr/>
          </p:nvSpPr>
          <p:spPr>
            <a:xfrm>
              <a:off x="9570411" y="5673012"/>
              <a:ext cx="1383728" cy="130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Tree>
    <p:extLst>
      <p:ext uri="{BB962C8B-B14F-4D97-AF65-F5344CB8AC3E}">
        <p14:creationId xmlns:p14="http://schemas.microsoft.com/office/powerpoint/2010/main" val="346285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0" y="1"/>
            <a:ext cx="6104750" cy="6858000"/>
          </a:xfrm>
          <a:prstGeom prst="rect">
            <a:avLst/>
          </a:prstGeom>
        </p:spPr>
      </p:pic>
      <p:sp>
        <p:nvSpPr>
          <p:cNvPr id="14" name="textruta 13"/>
          <p:cNvSpPr txBox="1"/>
          <p:nvPr/>
        </p:nvSpPr>
        <p:spPr>
          <a:xfrm>
            <a:off x="7079868" y="1557867"/>
            <a:ext cx="3960666"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Att förbereda sig på högre räntor</a:t>
            </a:r>
          </a:p>
        </p:txBody>
      </p:sp>
      <p:sp>
        <p:nvSpPr>
          <p:cNvPr id="15" name="textruta 14"/>
          <p:cNvSpPr txBox="1"/>
          <p:nvPr/>
        </p:nvSpPr>
        <p:spPr>
          <a:xfrm>
            <a:off x="6882595" y="2506783"/>
            <a:ext cx="4355211"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Binda en del av bolånet på längre 	bindningstid</a:t>
            </a:r>
          </a:p>
          <a:p>
            <a:pPr>
              <a:tabLst>
                <a:tab pos="214313" algn="l"/>
              </a:tabLst>
            </a:pPr>
            <a:r>
              <a:rPr lang="sv-SE" sz="2000" dirty="0">
                <a:ea typeface="Arial" charset="0"/>
                <a:cs typeface="Arial" charset="0"/>
              </a:rPr>
              <a:t>• </a:t>
            </a:r>
            <a:r>
              <a:rPr lang="sv-SE" sz="2000" dirty="0">
                <a:latin typeface="+mj-lt"/>
                <a:ea typeface="Arial" charset="0"/>
                <a:cs typeface="Arial" charset="0"/>
              </a:rPr>
              <a:t>Amortera extra</a:t>
            </a:r>
          </a:p>
          <a:p>
            <a:pPr>
              <a:tabLst>
                <a:tab pos="214313" algn="l"/>
              </a:tabLst>
            </a:pPr>
            <a:r>
              <a:rPr lang="sv-SE" sz="2000" dirty="0">
                <a:ea typeface="Arial" charset="0"/>
                <a:cs typeface="Arial" charset="0"/>
              </a:rPr>
              <a:t>• </a:t>
            </a:r>
            <a:r>
              <a:rPr lang="sv-SE" sz="2000" dirty="0">
                <a:latin typeface="+mj-lt"/>
                <a:ea typeface="Arial" charset="0"/>
                <a:cs typeface="Arial" charset="0"/>
              </a:rPr>
              <a:t>Räntebuffert</a:t>
            </a:r>
          </a:p>
          <a:p>
            <a:pPr>
              <a:tabLst>
                <a:tab pos="214313" algn="l"/>
              </a:tabLst>
            </a:pPr>
            <a:r>
              <a:rPr lang="sv-SE" sz="2000" dirty="0">
                <a:ea typeface="Arial" charset="0"/>
                <a:cs typeface="Arial" charset="0"/>
              </a:rPr>
              <a:t>• </a:t>
            </a:r>
            <a:r>
              <a:rPr lang="sv-SE" sz="2000" dirty="0">
                <a:latin typeface="+mj-lt"/>
                <a:ea typeface="Arial" charset="0"/>
                <a:cs typeface="Arial" charset="0"/>
              </a:rPr>
              <a:t>Räkna på hur räntehöjningar påverkar 	hushållsekonomin</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056809"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SMÅ OCH STOEA LÅN</a:t>
            </a:r>
          </a:p>
        </p:txBody>
      </p:sp>
    </p:spTree>
    <p:extLst>
      <p:ext uri="{BB962C8B-B14F-4D97-AF65-F5344CB8AC3E}">
        <p14:creationId xmlns:p14="http://schemas.microsoft.com/office/powerpoint/2010/main" val="189858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38572" y="1524000"/>
            <a:ext cx="4259964" cy="5225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På gång inom bostadsekonomin</a:t>
            </a:r>
          </a:p>
        </p:txBody>
      </p:sp>
      <p:sp>
        <p:nvSpPr>
          <p:cNvPr id="6" name="textruta 5"/>
          <p:cNvSpPr txBox="1"/>
          <p:nvPr/>
        </p:nvSpPr>
        <p:spPr>
          <a:xfrm>
            <a:off x="846418" y="2475760"/>
            <a:ext cx="4802542" cy="2163532"/>
          </a:xfrm>
          <a:prstGeom prst="rect">
            <a:avLst/>
          </a:prstGeom>
          <a:noFill/>
        </p:spPr>
        <p:txBody>
          <a:bodyPr wrap="square" rtlCol="0" anchor="t">
            <a:noAutofit/>
          </a:bodyPr>
          <a:lstStyle/>
          <a:p>
            <a:pPr marL="342900" indent="-342900">
              <a:buFont typeface="Arial" panose="020B0604020202020204" pitchFamily="34" charset="0"/>
              <a:buChar char="•"/>
              <a:tabLst>
                <a:tab pos="214313" algn="l"/>
              </a:tabLst>
            </a:pPr>
            <a:r>
              <a:rPr lang="sv-SE" sz="2000" dirty="0">
                <a:latin typeface="+mj-lt"/>
                <a:ea typeface="Arial" charset="0"/>
                <a:cs typeface="Arial" charset="0"/>
              </a:rPr>
              <a:t>Elpriser och högre räntor pressar bostadspriserna</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De lägre priserna väntas tynga bostadsbyggandet rejält under 2023</a:t>
            </a:r>
          </a:p>
          <a:p>
            <a:pPr marL="342900" indent="-342900">
              <a:buFont typeface="Arial" panose="020B0604020202020204" pitchFamily="34" charset="0"/>
              <a:buChar char="•"/>
              <a:tabLst>
                <a:tab pos="214313" algn="l"/>
              </a:tabLst>
            </a:pPr>
            <a:r>
              <a:rPr lang="sv-SE" sz="2000" dirty="0">
                <a:latin typeface="+mj-lt"/>
                <a:ea typeface="Arial" charset="0"/>
                <a:cs typeface="Arial" charset="0"/>
              </a:rPr>
              <a:t>Långsiktiga trender talar dock för långsiktigt stigande priser</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088708"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spTree>
    <p:extLst>
      <p:ext uri="{BB962C8B-B14F-4D97-AF65-F5344CB8AC3E}">
        <p14:creationId xmlns:p14="http://schemas.microsoft.com/office/powerpoint/2010/main" val="104800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p:cNvSpPr txBox="1"/>
          <p:nvPr/>
        </p:nvSpPr>
        <p:spPr>
          <a:xfrm>
            <a:off x="1028456" y="1488677"/>
            <a:ext cx="3961780" cy="687595"/>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Innehåll</a:t>
            </a:r>
          </a:p>
        </p:txBody>
      </p:sp>
      <p:sp>
        <p:nvSpPr>
          <p:cNvPr id="6" name="textruta 5"/>
          <p:cNvSpPr txBox="1"/>
          <p:nvPr/>
        </p:nvSpPr>
        <p:spPr>
          <a:xfrm>
            <a:off x="1055888" y="2036422"/>
            <a:ext cx="4475018" cy="3948548"/>
          </a:xfrm>
          <a:prstGeom prst="rect">
            <a:avLst/>
          </a:prstGeom>
          <a:noFill/>
        </p:spPr>
        <p:txBody>
          <a:bodyPr wrap="square" rtlCol="0" anchor="t">
            <a:noAutofit/>
          </a:bodyPr>
          <a:lstStyle/>
          <a:p>
            <a:pPr marL="285750" indent="-285750">
              <a:lnSpc>
                <a:spcPts val="2300"/>
              </a:lnSpc>
              <a:buFont typeface="Arial" panose="020B0604020202020204" pitchFamily="34" charset="0"/>
              <a:buChar char="•"/>
              <a:tabLst>
                <a:tab pos="217488" algn="l"/>
              </a:tabLst>
            </a:pPr>
            <a:r>
              <a:rPr lang="sv-SE" sz="2000" dirty="0">
                <a:latin typeface="+mj-lt"/>
              </a:rPr>
              <a:t>Konsumtionslån</a:t>
            </a:r>
          </a:p>
          <a:p>
            <a:pPr marL="285750" indent="-285750">
              <a:lnSpc>
                <a:spcPts val="2300"/>
              </a:lnSpc>
              <a:buFont typeface="Arial" panose="020B0604020202020204" pitchFamily="34" charset="0"/>
              <a:buChar char="•"/>
              <a:tabLst>
                <a:tab pos="217488" algn="l"/>
              </a:tabLst>
            </a:pPr>
            <a:r>
              <a:rPr lang="sv-SE" sz="2000" dirty="0">
                <a:latin typeface="+mj-lt"/>
              </a:rPr>
              <a:t>Bil-/MC-lån</a:t>
            </a:r>
          </a:p>
          <a:p>
            <a:pPr marL="285750" indent="-285750">
              <a:lnSpc>
                <a:spcPts val="2300"/>
              </a:lnSpc>
              <a:buFont typeface="Arial" panose="020B0604020202020204" pitchFamily="34" charset="0"/>
              <a:buChar char="•"/>
              <a:tabLst>
                <a:tab pos="217488" algn="l"/>
              </a:tabLst>
            </a:pPr>
            <a:r>
              <a:rPr lang="sv-SE" sz="2000" dirty="0">
                <a:latin typeface="+mj-lt"/>
                <a:ea typeface="Arial" charset="0"/>
                <a:cs typeface="Arial" charset="0"/>
              </a:rPr>
              <a:t>Effektiv ränta</a:t>
            </a:r>
          </a:p>
          <a:p>
            <a:pPr marL="285750" indent="-285750">
              <a:lnSpc>
                <a:spcPts val="2300"/>
              </a:lnSpc>
              <a:buFont typeface="Arial" panose="020B0604020202020204" pitchFamily="34" charset="0"/>
              <a:buChar char="•"/>
              <a:tabLst>
                <a:tab pos="217488" algn="l"/>
              </a:tabLst>
            </a:pPr>
            <a:r>
              <a:rPr lang="sv-SE" sz="2000" dirty="0">
                <a:latin typeface="+mj-lt"/>
                <a:ea typeface="Arial" charset="0"/>
                <a:cs typeface="Arial" charset="0"/>
              </a:rPr>
              <a:t>Vad är ett bolån?</a:t>
            </a:r>
          </a:p>
          <a:p>
            <a:pPr marL="285750" indent="-285750">
              <a:lnSpc>
                <a:spcPts val="2300"/>
              </a:lnSpc>
              <a:buFont typeface="Arial" panose="020B0604020202020204" pitchFamily="34" charset="0"/>
              <a:buChar char="•"/>
              <a:tabLst>
                <a:tab pos="217488" algn="l"/>
              </a:tabLst>
            </a:pPr>
            <a:r>
              <a:rPr lang="sv-SE" sz="2000" dirty="0">
                <a:latin typeface="+mj-lt"/>
                <a:ea typeface="Arial" charset="0"/>
                <a:cs typeface="Arial" charset="0"/>
              </a:rPr>
              <a:t>Kontantinsats och amorteringskrav</a:t>
            </a:r>
          </a:p>
          <a:p>
            <a:pPr marL="285750" indent="-285750">
              <a:lnSpc>
                <a:spcPts val="2300"/>
              </a:lnSpc>
              <a:buFont typeface="Arial" panose="020B0604020202020204" pitchFamily="34" charset="0"/>
              <a:buChar char="•"/>
              <a:tabLst>
                <a:tab pos="217488" algn="l"/>
              </a:tabLst>
            </a:pPr>
            <a:r>
              <a:rPr lang="sv-SE" sz="2000" dirty="0">
                <a:latin typeface="+mj-lt"/>
                <a:ea typeface="Arial" charset="0"/>
                <a:cs typeface="Arial" charset="0"/>
              </a:rPr>
              <a:t>Räntor, bunden/rörlig</a:t>
            </a:r>
          </a:p>
          <a:p>
            <a:pPr marL="285750" indent="-285750">
              <a:lnSpc>
                <a:spcPts val="2300"/>
              </a:lnSpc>
              <a:buFont typeface="Arial" panose="020B0604020202020204" pitchFamily="34" charset="0"/>
              <a:buChar char="•"/>
              <a:tabLst>
                <a:tab pos="217488" algn="l"/>
              </a:tabLst>
            </a:pPr>
            <a:r>
              <a:rPr lang="sv-SE" sz="2000" dirty="0">
                <a:latin typeface="+mj-lt"/>
                <a:ea typeface="Arial" charset="0"/>
                <a:cs typeface="Arial" charset="0"/>
              </a:rPr>
              <a:t>På gång inom bostadsekonomin</a:t>
            </a:r>
          </a:p>
        </p:txBody>
      </p:sp>
      <p:grpSp>
        <p:nvGrpSpPr>
          <p:cNvPr id="7" name="Grupp 6"/>
          <p:cNvGrpSpPr/>
          <p:nvPr/>
        </p:nvGrpSpPr>
        <p:grpSpPr>
          <a:xfrm>
            <a:off x="13862858" y="1025237"/>
            <a:ext cx="5303520" cy="4738255"/>
            <a:chOff x="3160776" y="1025237"/>
            <a:chExt cx="5303520" cy="4738255"/>
          </a:xfrm>
        </p:grpSpPr>
        <p:cxnSp>
          <p:nvCxnSpPr>
            <p:cNvPr id="4" name="Rak 3"/>
            <p:cNvCxnSpPr/>
            <p:nvPr/>
          </p:nvCxnSpPr>
          <p:spPr>
            <a:xfrm>
              <a:off x="3160776" y="1025237"/>
              <a:ext cx="0" cy="4738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Rak 8"/>
            <p:cNvCxnSpPr/>
            <p:nvPr/>
          </p:nvCxnSpPr>
          <p:spPr>
            <a:xfrm>
              <a:off x="8464296" y="1025237"/>
              <a:ext cx="0" cy="473825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1" name="Bildobjekt 10">
            <a:extLst>
              <a:ext uri="{FF2B5EF4-FFF2-40B4-BE49-F238E27FC236}">
                <a16:creationId xmlns:a16="http://schemas.microsoft.com/office/drawing/2014/main" id="{0EFD4103-A819-1547-AE33-1A4340F254AA}"/>
              </a:ext>
            </a:extLst>
          </p:cNvPr>
          <p:cNvPicPr>
            <a:picLocks noChangeAspect="1"/>
          </p:cNvPicPr>
          <p:nvPr/>
        </p:nvPicPr>
        <p:blipFill>
          <a:blip r:embed="rId3"/>
          <a:stretch>
            <a:fillRect/>
          </a:stretch>
        </p:blipFill>
        <p:spPr>
          <a:xfrm>
            <a:off x="263374" y="6036660"/>
            <a:ext cx="381668" cy="579237"/>
          </a:xfrm>
          <a:prstGeom prst="rect">
            <a:avLst/>
          </a:prstGeom>
        </p:spPr>
      </p:pic>
      <p:pic>
        <p:nvPicPr>
          <p:cNvPr id="8" name="Bildobjekt 7">
            <a:extLst>
              <a:ext uri="{FF2B5EF4-FFF2-40B4-BE49-F238E27FC236}">
                <a16:creationId xmlns:a16="http://schemas.microsoft.com/office/drawing/2014/main" id="{8B004910-38E0-4E49-B38F-240F0E28EBC2}"/>
              </a:ext>
            </a:extLst>
          </p:cNvPr>
          <p:cNvPicPr>
            <a:picLocks noChangeAspect="1"/>
          </p:cNvPicPr>
          <p:nvPr/>
        </p:nvPicPr>
        <p:blipFill rotWithShape="1">
          <a:blip r:embed="rId4"/>
          <a:srcRect r="50000"/>
          <a:stretch/>
        </p:blipFill>
        <p:spPr>
          <a:xfrm>
            <a:off x="6096000" y="0"/>
            <a:ext cx="6096000" cy="6858000"/>
          </a:xfrm>
          <a:prstGeom prst="rect">
            <a:avLst/>
          </a:prstGeom>
        </p:spPr>
      </p:pic>
      <p:cxnSp>
        <p:nvCxnSpPr>
          <p:cNvPr id="15" name="Rak 14">
            <a:extLst>
              <a:ext uri="{FF2B5EF4-FFF2-40B4-BE49-F238E27FC236}">
                <a16:creationId xmlns:a16="http://schemas.microsoft.com/office/drawing/2014/main" id="{14C31A75-60ED-0449-87A5-9DFDBB01EC8D}"/>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textruta 15">
            <a:extLst>
              <a:ext uri="{FF2B5EF4-FFF2-40B4-BE49-F238E27FC236}">
                <a16:creationId xmlns:a16="http://schemas.microsoft.com/office/drawing/2014/main" id="{D102CCCC-F872-604B-B24A-D3F0191E8E0C}"/>
              </a:ext>
            </a:extLst>
          </p:cNvPr>
          <p:cNvSpPr txBox="1"/>
          <p:nvPr/>
        </p:nvSpPr>
        <p:spPr>
          <a:xfrm>
            <a:off x="846419" y="6445250"/>
            <a:ext cx="1091238"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spTree>
    <p:extLst>
      <p:ext uri="{BB962C8B-B14F-4D97-AF65-F5344CB8AC3E}">
        <p14:creationId xmlns:p14="http://schemas.microsoft.com/office/powerpoint/2010/main" val="140033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 y="645"/>
            <a:ext cx="6107550" cy="6856710"/>
          </a:xfrm>
          <a:prstGeom prst="rect">
            <a:avLst/>
          </a:prstGeom>
        </p:spPr>
      </p:pic>
      <p:sp>
        <p:nvSpPr>
          <p:cNvPr id="14" name="textruta 13"/>
          <p:cNvSpPr txBox="1"/>
          <p:nvPr/>
        </p:nvSpPr>
        <p:spPr>
          <a:xfrm>
            <a:off x="7079868" y="1557867"/>
            <a:ext cx="3960666"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Konsumtionslån = </a:t>
            </a:r>
            <a:br>
              <a:rPr lang="sv-SE" sz="2800" b="1" dirty="0">
                <a:solidFill>
                  <a:prstClr val="black"/>
                </a:solidFill>
                <a:latin typeface="Calibri" panose="020F0502020204030204" pitchFamily="34" charset="0"/>
                <a:ea typeface="Arial" charset="0"/>
                <a:cs typeface="Calibri" panose="020F0502020204030204" pitchFamily="34" charset="0"/>
              </a:rPr>
            </a:br>
            <a:r>
              <a:rPr lang="sv-SE" sz="2800" b="1" dirty="0">
                <a:solidFill>
                  <a:prstClr val="black"/>
                </a:solidFill>
                <a:latin typeface="Calibri" panose="020F0502020204030204" pitchFamily="34" charset="0"/>
                <a:ea typeface="Arial" charset="0"/>
                <a:cs typeface="Calibri" panose="020F0502020204030204" pitchFamily="34" charset="0"/>
              </a:rPr>
              <a:t>lån utan säkerhet</a:t>
            </a:r>
          </a:p>
        </p:txBody>
      </p:sp>
      <p:sp>
        <p:nvSpPr>
          <p:cNvPr id="15" name="textruta 14"/>
          <p:cNvSpPr txBox="1"/>
          <p:nvPr/>
        </p:nvSpPr>
        <p:spPr>
          <a:xfrm>
            <a:off x="6995717" y="2528045"/>
            <a:ext cx="4355211"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Blancolån</a:t>
            </a:r>
          </a:p>
          <a:p>
            <a:pPr>
              <a:tabLst>
                <a:tab pos="214313" algn="l"/>
              </a:tabLst>
            </a:pPr>
            <a:r>
              <a:rPr lang="sv-SE" sz="2000" dirty="0">
                <a:ea typeface="Arial" charset="0"/>
                <a:cs typeface="Arial" charset="0"/>
              </a:rPr>
              <a:t>• </a:t>
            </a:r>
            <a:r>
              <a:rPr lang="sv-SE" sz="2000" dirty="0">
                <a:latin typeface="+mj-lt"/>
                <a:ea typeface="Arial" charset="0"/>
                <a:cs typeface="Arial" charset="0"/>
              </a:rPr>
              <a:t>Privatlån</a:t>
            </a:r>
          </a:p>
          <a:p>
            <a:pPr>
              <a:tabLst>
                <a:tab pos="214313" algn="l"/>
              </a:tabLst>
            </a:pPr>
            <a:r>
              <a:rPr lang="sv-SE" sz="2000" dirty="0">
                <a:ea typeface="Arial" charset="0"/>
                <a:cs typeface="Arial" charset="0"/>
              </a:rPr>
              <a:t>• </a:t>
            </a:r>
            <a:r>
              <a:rPr lang="sv-SE" sz="2000" dirty="0">
                <a:latin typeface="+mj-lt"/>
                <a:ea typeface="Arial" charset="0"/>
                <a:cs typeface="Arial" charset="0"/>
              </a:rPr>
              <a:t>Medlemslån</a:t>
            </a:r>
          </a:p>
          <a:p>
            <a:pPr>
              <a:tabLst>
                <a:tab pos="214313" algn="l"/>
              </a:tabLst>
            </a:pPr>
            <a:r>
              <a:rPr lang="sv-SE" sz="2000" dirty="0">
                <a:ea typeface="Arial" charset="0"/>
                <a:cs typeface="Arial" charset="0"/>
              </a:rPr>
              <a:t>• </a:t>
            </a:r>
            <a:r>
              <a:rPr lang="sv-SE" sz="2000" dirty="0">
                <a:latin typeface="+mj-lt"/>
                <a:ea typeface="Arial" charset="0"/>
                <a:cs typeface="Arial" charset="0"/>
              </a:rPr>
              <a:t>Banklån</a:t>
            </a:r>
          </a:p>
          <a:p>
            <a:pPr>
              <a:tabLst>
                <a:tab pos="214313" algn="l"/>
              </a:tabLst>
            </a:pPr>
            <a:r>
              <a:rPr lang="sv-SE" sz="2000" dirty="0">
                <a:ea typeface="Arial" charset="0"/>
                <a:cs typeface="Arial" charset="0"/>
              </a:rPr>
              <a:t>• </a:t>
            </a:r>
            <a:r>
              <a:rPr lang="sv-SE" sz="2000" dirty="0">
                <a:latin typeface="+mj-lt"/>
                <a:ea typeface="Arial" charset="0"/>
                <a:cs typeface="Arial" charset="0"/>
              </a:rPr>
              <a:t>Kreditkort</a:t>
            </a:r>
          </a:p>
          <a:p>
            <a:pPr>
              <a:tabLst>
                <a:tab pos="214313" algn="l"/>
              </a:tabLst>
            </a:pPr>
            <a:r>
              <a:rPr lang="sv-SE" sz="2000" dirty="0">
                <a:ea typeface="Arial" charset="0"/>
                <a:cs typeface="Arial" charset="0"/>
              </a:rPr>
              <a:t>• </a:t>
            </a:r>
            <a:r>
              <a:rPr lang="sv-SE" sz="2000" dirty="0">
                <a:latin typeface="+mj-lt"/>
                <a:ea typeface="Arial" charset="0"/>
                <a:cs typeface="Arial" charset="0"/>
              </a:rPr>
              <a:t>”Snabblån” / ”sms-lån”</a:t>
            </a: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056809"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SMÅ OCH STOEA LÅN</a:t>
            </a:r>
          </a:p>
        </p:txBody>
      </p:sp>
    </p:spTree>
    <p:extLst>
      <p:ext uri="{BB962C8B-B14F-4D97-AF65-F5344CB8AC3E}">
        <p14:creationId xmlns:p14="http://schemas.microsoft.com/office/powerpoint/2010/main" val="390734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38572" y="1524000"/>
            <a:ext cx="4259964" cy="5225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Konsumtionslån</a:t>
            </a:r>
          </a:p>
        </p:txBody>
      </p:sp>
      <p:sp>
        <p:nvSpPr>
          <p:cNvPr id="6" name="textruta 5"/>
          <p:cNvSpPr txBox="1"/>
          <p:nvPr/>
        </p:nvSpPr>
        <p:spPr>
          <a:xfrm>
            <a:off x="846418" y="2082350"/>
            <a:ext cx="4352118"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Nackdel</a:t>
            </a:r>
          </a:p>
          <a:p>
            <a:pPr>
              <a:tabLst>
                <a:tab pos="214313" algn="l"/>
              </a:tabLst>
            </a:pPr>
            <a:r>
              <a:rPr lang="sv-SE" sz="2000" dirty="0">
                <a:latin typeface="+mj-lt"/>
                <a:ea typeface="Arial" charset="0"/>
                <a:cs typeface="Arial" charset="0"/>
              </a:rPr>
              <a:t>	- Kan bli dyrt och kan finnas kvar 	under många år</a:t>
            </a:r>
          </a:p>
          <a:p>
            <a:pPr>
              <a:tabLst>
                <a:tab pos="214313" algn="l"/>
              </a:tabLst>
            </a:pPr>
            <a:r>
              <a:rPr lang="sv-SE" sz="2000" dirty="0">
                <a:ea typeface="Arial" charset="0"/>
                <a:cs typeface="Arial" charset="0"/>
              </a:rPr>
              <a:t>• </a:t>
            </a:r>
            <a:r>
              <a:rPr lang="sv-SE" sz="2000" dirty="0">
                <a:latin typeface="+mj-lt"/>
                <a:ea typeface="Arial" charset="0"/>
                <a:cs typeface="Arial" charset="0"/>
              </a:rPr>
              <a:t>Fördel</a:t>
            </a:r>
          </a:p>
          <a:p>
            <a:pPr>
              <a:tabLst>
                <a:tab pos="214313" algn="l"/>
              </a:tabLst>
            </a:pPr>
            <a:r>
              <a:rPr lang="sv-SE" sz="2000" dirty="0">
                <a:latin typeface="+mj-lt"/>
                <a:ea typeface="Arial" charset="0"/>
                <a:cs typeface="Arial" charset="0"/>
              </a:rPr>
              <a:t>	- Ger möjlighet att betala idag för 	något som annars skulle vara omöjligt</a:t>
            </a:r>
          </a:p>
          <a:p>
            <a:pPr>
              <a:tabLst>
                <a:tab pos="214313" algn="l"/>
              </a:tabLst>
            </a:pPr>
            <a:endParaRPr lang="sv-SE" sz="2000" dirty="0">
              <a:latin typeface="+mj-lt"/>
              <a:ea typeface="Arial" charset="0"/>
              <a:cs typeface="Arial" charset="0"/>
            </a:endParaRP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088708"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spTree>
    <p:extLst>
      <p:ext uri="{BB962C8B-B14F-4D97-AF65-F5344CB8AC3E}">
        <p14:creationId xmlns:p14="http://schemas.microsoft.com/office/powerpoint/2010/main" val="3734969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9854" y="0"/>
            <a:ext cx="6082146" cy="6858000"/>
          </a:xfrm>
          <a:prstGeom prst="rect">
            <a:avLst/>
          </a:prstGeom>
        </p:spPr>
      </p:pic>
      <p:sp>
        <p:nvSpPr>
          <p:cNvPr id="5" name="textruta 4"/>
          <p:cNvSpPr txBox="1"/>
          <p:nvPr/>
        </p:nvSpPr>
        <p:spPr>
          <a:xfrm>
            <a:off x="938572" y="1524000"/>
            <a:ext cx="4259964" cy="5225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är ”effektiv ränta”?</a:t>
            </a:r>
          </a:p>
        </p:txBody>
      </p:sp>
      <p:sp>
        <p:nvSpPr>
          <p:cNvPr id="6" name="textruta 5"/>
          <p:cNvSpPr txBox="1"/>
          <p:nvPr/>
        </p:nvSpPr>
        <p:spPr>
          <a:xfrm>
            <a:off x="846418" y="2082350"/>
            <a:ext cx="4352118" cy="2163532"/>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Ränta inklusive alla avgifter, som 	aviavgift och uppläggningskostnad </a:t>
            </a:r>
          </a:p>
          <a:p>
            <a:pPr>
              <a:tabLst>
                <a:tab pos="214313" algn="l"/>
              </a:tabLst>
            </a:pPr>
            <a:r>
              <a:rPr lang="sv-SE" sz="2000" dirty="0">
                <a:ea typeface="Arial" charset="0"/>
                <a:cs typeface="Arial" charset="0"/>
              </a:rPr>
              <a:t>• </a:t>
            </a:r>
            <a:r>
              <a:rPr lang="sv-SE" sz="2000" dirty="0">
                <a:latin typeface="+mj-lt"/>
                <a:ea typeface="Arial" charset="0"/>
                <a:cs typeface="Arial" charset="0"/>
              </a:rPr>
              <a:t>Räknas alltid som årsränta</a:t>
            </a:r>
          </a:p>
          <a:p>
            <a:pPr>
              <a:tabLst>
                <a:tab pos="214313" algn="l"/>
              </a:tabLst>
            </a:pPr>
            <a:r>
              <a:rPr lang="sv-SE" sz="2000" dirty="0">
                <a:ea typeface="Arial" charset="0"/>
                <a:cs typeface="Arial" charset="0"/>
              </a:rPr>
              <a:t>• </a:t>
            </a:r>
            <a:r>
              <a:rPr lang="sv-SE" sz="2000" dirty="0">
                <a:latin typeface="+mj-lt"/>
                <a:ea typeface="Arial" charset="0"/>
                <a:cs typeface="Arial" charset="0"/>
              </a:rPr>
              <a:t>Gör det lättare att jämföra mellan olika 	låneinstitut</a:t>
            </a:r>
          </a:p>
          <a:p>
            <a:pPr>
              <a:tabLst>
                <a:tab pos="214313" algn="l"/>
              </a:tabLst>
            </a:pPr>
            <a:r>
              <a:rPr lang="sv-SE" sz="2000" dirty="0">
                <a:ea typeface="Arial" charset="0"/>
                <a:cs typeface="Arial" charset="0"/>
              </a:rPr>
              <a:t>• </a:t>
            </a:r>
            <a:r>
              <a:rPr lang="sv-SE" sz="2000" dirty="0">
                <a:latin typeface="+mj-lt"/>
                <a:ea typeface="Arial" charset="0"/>
                <a:cs typeface="Arial" charset="0"/>
              </a:rPr>
              <a:t>Måste framgå i marknadsföring</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088708"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spTree>
    <p:extLst>
      <p:ext uri="{BB962C8B-B14F-4D97-AF65-F5344CB8AC3E}">
        <p14:creationId xmlns:p14="http://schemas.microsoft.com/office/powerpoint/2010/main" val="65991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 y="645"/>
            <a:ext cx="6105900" cy="6856710"/>
          </a:xfrm>
          <a:prstGeom prst="rect">
            <a:avLst/>
          </a:prstGeom>
        </p:spPr>
      </p:pic>
      <p:sp>
        <p:nvSpPr>
          <p:cNvPr id="14" name="textruta 13"/>
          <p:cNvSpPr txBox="1"/>
          <p:nvPr/>
        </p:nvSpPr>
        <p:spPr>
          <a:xfrm>
            <a:off x="7079868" y="1557867"/>
            <a:ext cx="3960666"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Bil eller MC-lån</a:t>
            </a:r>
          </a:p>
        </p:txBody>
      </p:sp>
      <p:sp>
        <p:nvSpPr>
          <p:cNvPr id="15" name="textruta 14"/>
          <p:cNvSpPr txBox="1"/>
          <p:nvPr/>
        </p:nvSpPr>
        <p:spPr>
          <a:xfrm>
            <a:off x="6882595" y="2113374"/>
            <a:ext cx="4664363"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Lån med bil eller MC som säkerhet</a:t>
            </a:r>
          </a:p>
          <a:p>
            <a:pPr>
              <a:tabLst>
                <a:tab pos="214313" algn="l"/>
              </a:tabLst>
            </a:pPr>
            <a:r>
              <a:rPr lang="sv-SE" sz="2000" dirty="0">
                <a:ea typeface="Arial" charset="0"/>
                <a:cs typeface="Arial" charset="0"/>
              </a:rPr>
              <a:t>• </a:t>
            </a:r>
            <a:r>
              <a:rPr lang="sv-SE" sz="2000" dirty="0">
                <a:latin typeface="+mj-lt"/>
                <a:ea typeface="Arial" charset="0"/>
                <a:cs typeface="Arial" charset="0"/>
              </a:rPr>
              <a:t>Normalt låna upp till 80 procent av priset</a:t>
            </a:r>
          </a:p>
          <a:p>
            <a:pPr>
              <a:tabLst>
                <a:tab pos="214313" algn="l"/>
              </a:tabLst>
            </a:pPr>
            <a:r>
              <a:rPr lang="sv-SE" sz="2000" dirty="0">
                <a:ea typeface="Arial" charset="0"/>
                <a:cs typeface="Arial" charset="0"/>
              </a:rPr>
              <a:t>• </a:t>
            </a:r>
            <a:r>
              <a:rPr lang="sv-SE" sz="2000" dirty="0">
                <a:latin typeface="+mj-lt"/>
                <a:ea typeface="Arial" charset="0"/>
                <a:cs typeface="Arial" charset="0"/>
              </a:rPr>
              <a:t>Lånet är kopplat till fordonet</a:t>
            </a:r>
          </a:p>
          <a:p>
            <a:pPr>
              <a:tabLst>
                <a:tab pos="214313" algn="l"/>
              </a:tabLst>
            </a:pPr>
            <a:r>
              <a:rPr lang="sv-SE" sz="2000" dirty="0">
                <a:ea typeface="Arial" charset="0"/>
                <a:cs typeface="Arial" charset="0"/>
              </a:rPr>
              <a:t>• </a:t>
            </a:r>
            <a:r>
              <a:rPr lang="sv-SE" sz="2000" dirty="0">
                <a:latin typeface="+mj-lt"/>
                <a:ea typeface="Arial" charset="0"/>
                <a:cs typeface="Arial" charset="0"/>
              </a:rPr>
              <a:t>Kort amorteringstakt</a:t>
            </a:r>
          </a:p>
          <a:p>
            <a:pPr>
              <a:tabLst>
                <a:tab pos="214313" algn="l"/>
              </a:tabLst>
            </a:pPr>
            <a:endParaRPr lang="sv-SE" sz="2000" dirty="0">
              <a:latin typeface="+mj-lt"/>
              <a:ea typeface="Arial" charset="0"/>
              <a:cs typeface="Arial" charset="0"/>
            </a:endParaRP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056809"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SMÅ OCH STOEA LÅN</a:t>
            </a:r>
          </a:p>
        </p:txBody>
      </p:sp>
    </p:spTree>
    <p:extLst>
      <p:ext uri="{BB962C8B-B14F-4D97-AF65-F5344CB8AC3E}">
        <p14:creationId xmlns:p14="http://schemas.microsoft.com/office/powerpoint/2010/main" val="521224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54" y="0"/>
            <a:ext cx="6082146" cy="6843378"/>
          </a:xfrm>
          <a:prstGeom prst="rect">
            <a:avLst/>
          </a:prstGeom>
        </p:spPr>
      </p:pic>
      <p:sp>
        <p:nvSpPr>
          <p:cNvPr id="5" name="textruta 4"/>
          <p:cNvSpPr txBox="1"/>
          <p:nvPr/>
        </p:nvSpPr>
        <p:spPr>
          <a:xfrm>
            <a:off x="938572" y="1524000"/>
            <a:ext cx="4259964" cy="522514"/>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Vad är ett bolån?</a:t>
            </a:r>
          </a:p>
        </p:txBody>
      </p:sp>
      <p:sp>
        <p:nvSpPr>
          <p:cNvPr id="6" name="textruta 5"/>
          <p:cNvSpPr txBox="1"/>
          <p:nvPr/>
        </p:nvSpPr>
        <p:spPr>
          <a:xfrm>
            <a:off x="846418" y="2082349"/>
            <a:ext cx="4352118" cy="320203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Ett bolån är till för att finansiera ett 	köp av en villa/fritidshus eller 	bostadsrätt</a:t>
            </a:r>
          </a:p>
          <a:p>
            <a:pPr>
              <a:tabLst>
                <a:tab pos="214313" algn="l"/>
              </a:tabLst>
            </a:pPr>
            <a:r>
              <a:rPr lang="sv-SE" sz="2000" dirty="0">
                <a:ea typeface="Arial" charset="0"/>
                <a:cs typeface="Arial" charset="0"/>
              </a:rPr>
              <a:t>• </a:t>
            </a:r>
            <a:r>
              <a:rPr lang="sv-SE" sz="2000" dirty="0">
                <a:latin typeface="+mj-lt"/>
                <a:ea typeface="Arial" charset="0"/>
                <a:cs typeface="Arial" charset="0"/>
              </a:rPr>
              <a:t>Bolån kan också bekosta en utbyggnad 	eller renovering av din bostad</a:t>
            </a:r>
          </a:p>
          <a:p>
            <a:pPr>
              <a:tabLst>
                <a:tab pos="214313" algn="l"/>
              </a:tabLst>
            </a:pPr>
            <a:r>
              <a:rPr lang="sv-SE" sz="2000" dirty="0">
                <a:ea typeface="Arial" charset="0"/>
                <a:cs typeface="Arial" charset="0"/>
              </a:rPr>
              <a:t>• </a:t>
            </a:r>
            <a:r>
              <a:rPr lang="sv-SE" sz="2000" dirty="0">
                <a:latin typeface="+mj-lt"/>
                <a:ea typeface="Arial" charset="0"/>
                <a:cs typeface="Arial" charset="0"/>
              </a:rPr>
              <a:t>För att få ett bolån kräver långivaren  	att ha en säkerhet/pant i din bostad</a:t>
            </a:r>
          </a:p>
          <a:p>
            <a:pPr>
              <a:tabLst>
                <a:tab pos="214313" algn="l"/>
              </a:tabLst>
            </a:pPr>
            <a:r>
              <a:rPr lang="sv-SE" sz="2000" dirty="0">
                <a:ea typeface="Arial" charset="0"/>
                <a:cs typeface="Arial" charset="0"/>
              </a:rPr>
              <a:t>• </a:t>
            </a:r>
            <a:r>
              <a:rPr lang="sv-SE" sz="2000" dirty="0">
                <a:latin typeface="+mj-lt"/>
                <a:ea typeface="Arial" charset="0"/>
                <a:cs typeface="Arial" charset="0"/>
              </a:rPr>
              <a:t>För bolån gäller särskilda 	amorteringsvillkor och krav på 	kontantinsats</a:t>
            </a:r>
          </a:p>
        </p:txBody>
      </p:sp>
      <p:pic>
        <p:nvPicPr>
          <p:cNvPr id="11" name="Bildobjekt 10">
            <a:extLst>
              <a:ext uri="{FF2B5EF4-FFF2-40B4-BE49-F238E27FC236}">
                <a16:creationId xmlns:a16="http://schemas.microsoft.com/office/drawing/2014/main" id="{3DC08532-9857-2D48-B9B2-DC6CDA550FA3}"/>
              </a:ext>
            </a:extLst>
          </p:cNvPr>
          <p:cNvPicPr>
            <a:picLocks noChangeAspect="1"/>
          </p:cNvPicPr>
          <p:nvPr/>
        </p:nvPicPr>
        <p:blipFill>
          <a:blip r:embed="rId4"/>
          <a:stretch>
            <a:fillRect/>
          </a:stretch>
        </p:blipFill>
        <p:spPr>
          <a:xfrm>
            <a:off x="263374" y="6036660"/>
            <a:ext cx="381668" cy="579237"/>
          </a:xfrm>
          <a:prstGeom prst="rect">
            <a:avLst/>
          </a:prstGeom>
        </p:spPr>
      </p:pic>
      <p:cxnSp>
        <p:nvCxnSpPr>
          <p:cNvPr id="12" name="Rak 11">
            <a:extLst>
              <a:ext uri="{FF2B5EF4-FFF2-40B4-BE49-F238E27FC236}">
                <a16:creationId xmlns:a16="http://schemas.microsoft.com/office/drawing/2014/main" id="{F34A2855-6C16-3744-9D37-D97FB96E8D31}"/>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textruta 12">
            <a:extLst>
              <a:ext uri="{FF2B5EF4-FFF2-40B4-BE49-F238E27FC236}">
                <a16:creationId xmlns:a16="http://schemas.microsoft.com/office/drawing/2014/main" id="{65FD3AAE-361E-6E4F-A117-AE0CBB7FAAA4}"/>
              </a:ext>
            </a:extLst>
          </p:cNvPr>
          <p:cNvSpPr txBox="1"/>
          <p:nvPr/>
        </p:nvSpPr>
        <p:spPr>
          <a:xfrm>
            <a:off x="846419" y="6445250"/>
            <a:ext cx="1088708"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spTree>
    <p:extLst>
      <p:ext uri="{BB962C8B-B14F-4D97-AF65-F5344CB8AC3E}">
        <p14:creationId xmlns:p14="http://schemas.microsoft.com/office/powerpoint/2010/main" val="282736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DAF9F159-328C-2147-B1AE-FB70454EE855}"/>
              </a:ext>
            </a:extLst>
          </p:cNvPr>
          <p:cNvSpPr txBox="1"/>
          <p:nvPr/>
        </p:nvSpPr>
        <p:spPr>
          <a:xfrm>
            <a:off x="938571" y="789026"/>
            <a:ext cx="5036927" cy="643467"/>
          </a:xfrm>
          <a:prstGeom prst="rect">
            <a:avLst/>
          </a:prstGeom>
          <a:noFill/>
        </p:spPr>
        <p:txBody>
          <a:bodyPr wrap="square" rtlCol="0" anchor="t">
            <a:noAutofit/>
          </a:bodyPr>
          <a:lstStyle/>
          <a:p>
            <a:r>
              <a:rPr lang="sv-SE" sz="2800" b="1" dirty="0">
                <a:latin typeface="Calibri" panose="020F0502020204030204" pitchFamily="34" charset="0"/>
                <a:ea typeface="Arial" charset="0"/>
                <a:cs typeface="Calibri" panose="020F0502020204030204" pitchFamily="34" charset="0"/>
              </a:rPr>
              <a:t>Såhär fungerar bolån</a:t>
            </a:r>
          </a:p>
        </p:txBody>
      </p:sp>
      <p:cxnSp>
        <p:nvCxnSpPr>
          <p:cNvPr id="10" name="Rak 9">
            <a:extLst>
              <a:ext uri="{FF2B5EF4-FFF2-40B4-BE49-F238E27FC236}">
                <a16:creationId xmlns:a16="http://schemas.microsoft.com/office/drawing/2014/main" id="{D988C871-A301-A746-9713-243F83E27F8E}"/>
              </a:ext>
            </a:extLst>
          </p:cNvPr>
          <p:cNvCxnSpPr>
            <a:cxnSpLocks/>
          </p:cNvCxnSpPr>
          <p:nvPr/>
        </p:nvCxnSpPr>
        <p:spPr>
          <a:xfrm flipH="1">
            <a:off x="1029854" y="1369291"/>
            <a:ext cx="1012074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2" name="Grupp 1"/>
          <p:cNvGrpSpPr/>
          <p:nvPr/>
        </p:nvGrpSpPr>
        <p:grpSpPr>
          <a:xfrm>
            <a:off x="263374" y="6036660"/>
            <a:ext cx="1650486" cy="579237"/>
            <a:chOff x="263374" y="6036660"/>
            <a:chExt cx="1650486" cy="579237"/>
          </a:xfrm>
        </p:grpSpPr>
        <p:pic>
          <p:nvPicPr>
            <p:cNvPr id="17" name="Bildobjekt 16">
              <a:extLst>
                <a:ext uri="{FF2B5EF4-FFF2-40B4-BE49-F238E27FC236}">
                  <a16:creationId xmlns:a16="http://schemas.microsoft.com/office/drawing/2014/main" id="{8CE5CAD4-390B-F345-BE1D-28DF776D706C}"/>
                </a:ext>
              </a:extLst>
            </p:cNvPr>
            <p:cNvPicPr>
              <a:picLocks noChangeAspect="1"/>
            </p:cNvPicPr>
            <p:nvPr/>
          </p:nvPicPr>
          <p:blipFill>
            <a:blip r:embed="rId3"/>
            <a:stretch>
              <a:fillRect/>
            </a:stretch>
          </p:blipFill>
          <p:spPr>
            <a:xfrm>
              <a:off x="263374" y="6036660"/>
              <a:ext cx="381668" cy="579237"/>
            </a:xfrm>
            <a:prstGeom prst="rect">
              <a:avLst/>
            </a:prstGeom>
          </p:spPr>
        </p:pic>
        <p:cxnSp>
          <p:nvCxnSpPr>
            <p:cNvPr id="34" name="Rak 33">
              <a:extLst>
                <a:ext uri="{FF2B5EF4-FFF2-40B4-BE49-F238E27FC236}">
                  <a16:creationId xmlns:a16="http://schemas.microsoft.com/office/drawing/2014/main" id="{3337A6A5-E7ED-7B46-93FB-71EEE75B09D7}"/>
                </a:ext>
              </a:extLst>
            </p:cNvPr>
            <p:cNvCxnSpPr>
              <a:cxnSpLocks/>
            </p:cNvCxnSpPr>
            <p:nvPr/>
          </p:nvCxnSpPr>
          <p:spPr>
            <a:xfrm>
              <a:off x="745730" y="6445250"/>
              <a:ext cx="0" cy="167472"/>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textruta 34">
              <a:extLst>
                <a:ext uri="{FF2B5EF4-FFF2-40B4-BE49-F238E27FC236}">
                  <a16:creationId xmlns:a16="http://schemas.microsoft.com/office/drawing/2014/main" id="{B371981B-6D2B-3A4B-A44F-F53D929C8DEF}"/>
                </a:ext>
              </a:extLst>
            </p:cNvPr>
            <p:cNvSpPr txBox="1"/>
            <p:nvPr/>
          </p:nvSpPr>
          <p:spPr>
            <a:xfrm>
              <a:off x="846419" y="6445250"/>
              <a:ext cx="1067441" cy="167472"/>
            </a:xfrm>
            <a:prstGeom prst="rect">
              <a:avLst/>
            </a:prstGeom>
            <a:solidFill>
              <a:srgbClr val="A4D8E2"/>
            </a:solidFill>
          </p:spPr>
          <p:txBody>
            <a:bodyPr wrap="square" rtlCol="0" anchor="ctr" anchorCtr="0">
              <a:noAutofit/>
            </a:bodyPr>
            <a:lstStyle/>
            <a:p>
              <a:pPr marL="44450" indent="-44450"/>
              <a:r>
                <a:rPr lang="sv-SE" sz="800" dirty="0">
                  <a:latin typeface="+mj-lt"/>
                  <a:ea typeface="Arial" charset="0"/>
                  <a:cs typeface="Arial" charset="0"/>
                </a:rPr>
                <a:t>SMÅ OCH STORA LÅN</a:t>
              </a:r>
            </a:p>
          </p:txBody>
        </p:sp>
      </p:grpSp>
      <p:sp>
        <p:nvSpPr>
          <p:cNvPr id="9" name="textruta 8">
            <a:extLst>
              <a:ext uri="{FF2B5EF4-FFF2-40B4-BE49-F238E27FC236}">
                <a16:creationId xmlns:a16="http://schemas.microsoft.com/office/drawing/2014/main" id="{5D3E9D24-BA58-4F47-BDA9-55F4E97D28B5}"/>
              </a:ext>
            </a:extLst>
          </p:cNvPr>
          <p:cNvSpPr txBox="1"/>
          <p:nvPr/>
        </p:nvSpPr>
        <p:spPr>
          <a:xfrm>
            <a:off x="938570" y="1432494"/>
            <a:ext cx="9832211" cy="1374500"/>
          </a:xfrm>
          <a:prstGeom prst="rect">
            <a:avLst/>
          </a:prstGeom>
          <a:noFill/>
        </p:spPr>
        <p:txBody>
          <a:bodyPr wrap="square" rtlCol="0" anchor="t">
            <a:noAutofit/>
          </a:bodyPr>
          <a:lstStyle/>
          <a:p>
            <a:pPr marL="185738" indent="-185738">
              <a:buFont typeface="Arial" panose="020B0604020202020204" pitchFamily="34" charset="0"/>
              <a:buChar char="•"/>
            </a:pPr>
            <a:r>
              <a:rPr lang="sv-SE" sz="2000" dirty="0">
                <a:latin typeface="+mj-lt"/>
                <a:ea typeface="Arial" charset="0"/>
                <a:cs typeface="Arial" charset="0"/>
              </a:rPr>
              <a:t>Villan, fritidshuset eller bostadsrätten är säkerhet för lånet</a:t>
            </a:r>
          </a:p>
          <a:p>
            <a:pPr marL="185738" indent="-185738">
              <a:buFont typeface="Arial" panose="020B0604020202020204" pitchFamily="34" charset="0"/>
              <a:buChar char="•"/>
            </a:pPr>
            <a:r>
              <a:rPr lang="sv-SE" sz="2000" dirty="0">
                <a:latin typeface="+mj-lt"/>
                <a:ea typeface="Arial" charset="0"/>
                <a:cs typeface="Arial" charset="0"/>
              </a:rPr>
              <a:t>När du ansöker om ett lånelöfte  får du besked om hur mycket du kan få låna ditt bostadsköp</a:t>
            </a:r>
          </a:p>
        </p:txBody>
      </p:sp>
      <p:pic>
        <p:nvPicPr>
          <p:cNvPr id="5" name="Bildobjekt 4"/>
          <p:cNvPicPr>
            <a:picLocks noChangeAspect="1"/>
          </p:cNvPicPr>
          <p:nvPr/>
        </p:nvPicPr>
        <p:blipFill>
          <a:blip r:embed="rId4"/>
          <a:stretch>
            <a:fillRect/>
          </a:stretch>
        </p:blipFill>
        <p:spPr>
          <a:xfrm>
            <a:off x="3880235" y="2390936"/>
            <a:ext cx="4419983" cy="3645724"/>
          </a:xfrm>
          <a:prstGeom prst="rect">
            <a:avLst/>
          </a:prstGeom>
        </p:spPr>
      </p:pic>
    </p:spTree>
    <p:extLst>
      <p:ext uri="{BB962C8B-B14F-4D97-AF65-F5344CB8AC3E}">
        <p14:creationId xmlns:p14="http://schemas.microsoft.com/office/powerpoint/2010/main" val="10799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 y="1931"/>
            <a:ext cx="6105900" cy="6854137"/>
          </a:xfrm>
          <a:prstGeom prst="rect">
            <a:avLst/>
          </a:prstGeom>
        </p:spPr>
      </p:pic>
      <p:sp>
        <p:nvSpPr>
          <p:cNvPr id="14" name="textruta 13"/>
          <p:cNvSpPr txBox="1"/>
          <p:nvPr/>
        </p:nvSpPr>
        <p:spPr>
          <a:xfrm>
            <a:off x="7079868" y="1557867"/>
            <a:ext cx="3960666" cy="523482"/>
          </a:xfrm>
          <a:prstGeom prst="rect">
            <a:avLst/>
          </a:prstGeom>
          <a:noFill/>
        </p:spPr>
        <p:txBody>
          <a:bodyPr wrap="square" rtlCol="0" anchor="t">
            <a:noAutofit/>
          </a:bodyPr>
          <a:lstStyle/>
          <a:p>
            <a:r>
              <a:rPr lang="sv-SE" sz="2800" b="1" dirty="0">
                <a:solidFill>
                  <a:prstClr val="black"/>
                </a:solidFill>
                <a:latin typeface="Calibri" panose="020F0502020204030204" pitchFamily="34" charset="0"/>
                <a:ea typeface="Arial" charset="0"/>
                <a:cs typeface="Calibri" panose="020F0502020204030204" pitchFamily="34" charset="0"/>
              </a:rPr>
              <a:t>Innan du kan få ett bolån</a:t>
            </a:r>
          </a:p>
        </p:txBody>
      </p:sp>
      <p:sp>
        <p:nvSpPr>
          <p:cNvPr id="15" name="textruta 14"/>
          <p:cNvSpPr txBox="1"/>
          <p:nvPr/>
        </p:nvSpPr>
        <p:spPr>
          <a:xfrm>
            <a:off x="6882595" y="2081349"/>
            <a:ext cx="4355211" cy="2119371"/>
          </a:xfrm>
          <a:prstGeom prst="rect">
            <a:avLst/>
          </a:prstGeom>
          <a:noFill/>
        </p:spPr>
        <p:txBody>
          <a:bodyPr wrap="square" rtlCol="0" anchor="t">
            <a:noAutofit/>
          </a:bodyPr>
          <a:lstStyle/>
          <a:p>
            <a:pPr>
              <a:tabLst>
                <a:tab pos="214313" algn="l"/>
              </a:tabLst>
            </a:pPr>
            <a:r>
              <a:rPr lang="sv-SE" sz="2000" dirty="0">
                <a:latin typeface="+mj-lt"/>
                <a:ea typeface="Arial" charset="0"/>
                <a:cs typeface="Arial" charset="0"/>
              </a:rPr>
              <a:t>• Kreditansökan – ansökan om bolån</a:t>
            </a:r>
          </a:p>
          <a:p>
            <a:pPr>
              <a:tabLst>
                <a:tab pos="214313" algn="l"/>
              </a:tabLst>
            </a:pPr>
            <a:r>
              <a:rPr lang="sv-SE" sz="2000" dirty="0">
                <a:ea typeface="Arial" charset="0"/>
                <a:cs typeface="Arial" charset="0"/>
              </a:rPr>
              <a:t>• </a:t>
            </a:r>
            <a:r>
              <a:rPr lang="sv-SE" sz="2000" dirty="0">
                <a:latin typeface="+mj-lt"/>
                <a:ea typeface="Arial" charset="0"/>
                <a:cs typeface="Arial" charset="0"/>
              </a:rPr>
              <a:t>Kreditprövning, en prövning av din 	betalningsförmåga</a:t>
            </a:r>
          </a:p>
          <a:p>
            <a:pPr>
              <a:tabLst>
                <a:tab pos="214313" algn="l"/>
              </a:tabLst>
            </a:pPr>
            <a:r>
              <a:rPr lang="sv-SE" sz="2000" dirty="0">
                <a:ea typeface="Arial" charset="0"/>
                <a:cs typeface="Arial" charset="0"/>
              </a:rPr>
              <a:t>• </a:t>
            </a:r>
            <a:r>
              <a:rPr lang="sv-SE" sz="2000" dirty="0">
                <a:latin typeface="+mj-lt"/>
                <a:ea typeface="Arial" charset="0"/>
                <a:cs typeface="Arial" charset="0"/>
              </a:rPr>
              <a:t>Boendekalkyl</a:t>
            </a:r>
          </a:p>
          <a:p>
            <a:pPr>
              <a:tabLst>
                <a:tab pos="214313" algn="l"/>
              </a:tabLst>
            </a:pPr>
            <a:r>
              <a:rPr lang="sv-SE" sz="2000" dirty="0">
                <a:ea typeface="Arial" charset="0"/>
                <a:cs typeface="Arial" charset="0"/>
              </a:rPr>
              <a:t>• </a:t>
            </a:r>
            <a:r>
              <a:rPr lang="sv-SE" sz="2000" dirty="0">
                <a:latin typeface="+mj-lt"/>
                <a:ea typeface="Arial" charset="0"/>
                <a:cs typeface="Arial" charset="0"/>
              </a:rPr>
              <a:t>Ta med uppgifter om dina nuvarande 	inkomster och utgifter och andra lån 	till banken</a:t>
            </a:r>
          </a:p>
          <a:p>
            <a:pPr>
              <a:tabLst>
                <a:tab pos="214313" algn="l"/>
              </a:tabLst>
            </a:pPr>
            <a:endParaRPr lang="sv-SE" sz="2000" dirty="0">
              <a:latin typeface="+mj-lt"/>
              <a:ea typeface="Arial" charset="0"/>
              <a:cs typeface="Arial" charset="0"/>
            </a:endParaRPr>
          </a:p>
        </p:txBody>
      </p:sp>
      <p:pic>
        <p:nvPicPr>
          <p:cNvPr id="10" name="Bildobjekt 9">
            <a:extLst>
              <a:ext uri="{FF2B5EF4-FFF2-40B4-BE49-F238E27FC236}">
                <a16:creationId xmlns:a16="http://schemas.microsoft.com/office/drawing/2014/main" id="{9CC18D99-9FA4-1F41-973F-32AE4FB95644}"/>
              </a:ext>
            </a:extLst>
          </p:cNvPr>
          <p:cNvPicPr>
            <a:picLocks noChangeAspect="1"/>
          </p:cNvPicPr>
          <p:nvPr/>
        </p:nvPicPr>
        <p:blipFill>
          <a:blip r:embed="rId4"/>
          <a:stretch>
            <a:fillRect/>
          </a:stretch>
        </p:blipFill>
        <p:spPr>
          <a:xfrm>
            <a:off x="262867" y="6035889"/>
            <a:ext cx="382176" cy="580008"/>
          </a:xfrm>
          <a:prstGeom prst="rect">
            <a:avLst/>
          </a:prstGeom>
        </p:spPr>
      </p:pic>
      <p:cxnSp>
        <p:nvCxnSpPr>
          <p:cNvPr id="11" name="Rak 10">
            <a:extLst>
              <a:ext uri="{FF2B5EF4-FFF2-40B4-BE49-F238E27FC236}">
                <a16:creationId xmlns:a16="http://schemas.microsoft.com/office/drawing/2014/main" id="{7B8ED01B-D4C1-9841-B3B5-F14CF454E2BC}"/>
              </a:ext>
            </a:extLst>
          </p:cNvPr>
          <p:cNvCxnSpPr>
            <a:cxnSpLocks/>
          </p:cNvCxnSpPr>
          <p:nvPr/>
        </p:nvCxnSpPr>
        <p:spPr>
          <a:xfrm>
            <a:off x="745730" y="6445250"/>
            <a:ext cx="0" cy="1674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5F658CAF-4CF6-564A-90F1-E813BB61DF11}"/>
              </a:ext>
            </a:extLst>
          </p:cNvPr>
          <p:cNvSpPr txBox="1"/>
          <p:nvPr/>
        </p:nvSpPr>
        <p:spPr>
          <a:xfrm>
            <a:off x="846419" y="6445250"/>
            <a:ext cx="1056809" cy="167472"/>
          </a:xfrm>
          <a:prstGeom prst="rect">
            <a:avLst/>
          </a:prstGeom>
          <a:solidFill>
            <a:srgbClr val="A4D8E2"/>
          </a:solidFill>
        </p:spPr>
        <p:txBody>
          <a:bodyPr wrap="square" rtlCol="0" anchor="ctr" anchorCtr="0">
            <a:noAutofit/>
          </a:bodyPr>
          <a:lstStyle/>
          <a:p>
            <a:pPr marL="44450" indent="-44450"/>
            <a:r>
              <a:rPr lang="sv-SE" sz="800" dirty="0">
                <a:solidFill>
                  <a:schemeClr val="bg1"/>
                </a:solidFill>
                <a:latin typeface="+mj-lt"/>
                <a:ea typeface="Arial" charset="0"/>
                <a:cs typeface="Arial" charset="0"/>
              </a:rPr>
              <a:t>SMÅ OCH STOEA LÅN</a:t>
            </a:r>
          </a:p>
        </p:txBody>
      </p:sp>
    </p:spTree>
    <p:extLst>
      <p:ext uri="{BB962C8B-B14F-4D97-AF65-F5344CB8AC3E}">
        <p14:creationId xmlns:p14="http://schemas.microsoft.com/office/powerpoint/2010/main" val="388753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1864</Words>
  <Application>Microsoft Office PowerPoint</Application>
  <PresentationFormat>Bredbild</PresentationFormat>
  <Paragraphs>203</Paragraphs>
  <Slides>18</Slides>
  <Notes>18</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18</vt:i4>
      </vt:variant>
    </vt:vector>
  </HeadingPairs>
  <TitlesOfParts>
    <vt:vector size="22"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Vanda Brandt</dc:creator>
  <cp:lastModifiedBy>Vanda Brandt</cp:lastModifiedBy>
  <cp:revision>7</cp:revision>
  <dcterms:created xsi:type="dcterms:W3CDTF">2022-02-23T15:29:47Z</dcterms:created>
  <dcterms:modified xsi:type="dcterms:W3CDTF">2023-02-01T08:46:14Z</dcterms:modified>
</cp:coreProperties>
</file>