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3" r:id="rId2"/>
    <p:sldId id="264" r:id="rId3"/>
    <p:sldId id="286" r:id="rId4"/>
    <p:sldId id="268" r:id="rId5"/>
    <p:sldId id="287" r:id="rId6"/>
    <p:sldId id="288" r:id="rId7"/>
    <p:sldId id="289" r:id="rId8"/>
    <p:sldId id="290" r:id="rId9"/>
    <p:sldId id="291" r:id="rId10"/>
    <p:sldId id="292" r:id="rId11"/>
    <p:sldId id="272" r:id="rId12"/>
    <p:sldId id="295"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0D5"/>
    <a:srgbClr val="44999C"/>
    <a:srgbClr val="00A780"/>
    <a:srgbClr val="404040"/>
    <a:srgbClr val="91CAAF"/>
    <a:srgbClr val="00AA80"/>
    <a:srgbClr val="009CB3"/>
    <a:srgbClr val="E8E6E0"/>
    <a:srgbClr val="90B89D"/>
    <a:srgbClr val="069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39" autoAdjust="0"/>
  </p:normalViewPr>
  <p:slideViewPr>
    <p:cSldViewPr snapToGrid="0" showGuides="1">
      <p:cViewPr varScale="1">
        <p:scale>
          <a:sx n="70" d="100"/>
          <a:sy n="70" d="100"/>
        </p:scale>
        <p:origin x="1166" y="58"/>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2023-02-08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180779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latin typeface="+mn-lt"/>
              </a:rPr>
              <a:t>Konsumenternas Bank- och finansbyrå har telefonrådgivning öppen vardagar mellan klockan 09:00 – 12:00. Den bemannas av byråns jurister.</a:t>
            </a:r>
          </a:p>
          <a:p>
            <a:endParaRPr lang="sv-SE" altLang="sv-SE" dirty="0">
              <a:latin typeface="+mn-lt"/>
            </a:endParaRPr>
          </a:p>
          <a:p>
            <a:r>
              <a:rPr lang="sv-SE" altLang="sv-SE" dirty="0">
                <a:latin typeface="+mn-lt"/>
              </a:rPr>
              <a:t>Mejl besvaras ofta samma dag,</a:t>
            </a:r>
            <a:r>
              <a:rPr lang="sv-SE" altLang="sv-SE" baseline="0" dirty="0">
                <a:latin typeface="+mn-lt"/>
              </a:rPr>
              <a:t> </a:t>
            </a:r>
            <a:r>
              <a:rPr lang="sv-SE" altLang="sv-SE" dirty="0">
                <a:latin typeface="+mn-lt"/>
              </a:rPr>
              <a:t>men senast inom tre vardagar.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96589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3720499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773966"/>
          </a:xfrm>
        </p:spPr>
        <p:txBody>
          <a:bodyPr/>
          <a:lstStyle/>
          <a:p>
            <a:pPr marL="0" lvl="0" indent="0">
              <a:buFont typeface="Arial" panose="020B0604020202020204" pitchFamily="34" charset="0"/>
              <a:buNone/>
            </a:pPr>
            <a:r>
              <a:rPr lang="sv-SE" b="0" i="0" dirty="0">
                <a:solidFill>
                  <a:srgbClr val="22252A"/>
                </a:solidFill>
                <a:effectLst/>
              </a:rPr>
              <a:t>Enligt lagen får banken bara säga upp ett avtal om betalkonto med grundläggande funktioner under ovanstående förutsättningar. </a:t>
            </a:r>
          </a:p>
          <a:p>
            <a:pPr marL="0" lvl="0" indent="0">
              <a:buFont typeface="Arial" panose="020B0604020202020204" pitchFamily="34" charset="0"/>
              <a:buNone/>
            </a:pPr>
            <a:endParaRPr lang="sv-SE" b="0" i="0" dirty="0">
              <a:solidFill>
                <a:srgbClr val="22252A"/>
              </a:solidFill>
              <a:effectLst/>
            </a:endParaRPr>
          </a:p>
          <a:p>
            <a:pPr marL="0" lvl="0" indent="0">
              <a:buFont typeface="Arial" panose="020B0604020202020204" pitchFamily="34" charset="0"/>
              <a:buNone/>
            </a:pPr>
            <a:r>
              <a:rPr lang="sv-SE" b="0" i="0" dirty="0">
                <a:solidFill>
                  <a:srgbClr val="22252A"/>
                </a:solidFill>
                <a:effectLst/>
              </a:rPr>
              <a:t>Särskilda skäl skulle enligt lagens förarbeten kunna anses föreligga om "en konsument har misskött sig i vissa avseenden gentemot banken". Innefattar inte konsumenter som inte har betalat sina krediter eller avgifter i tid eller har betalningsanmärkningar. Enligt regeringens uppfattning bör möjligheten att säga upp ett avtal om betalkonto med grundläggande funktioner på grunden särskilda skäl endast komma i fråga i undantagsfall.</a:t>
            </a:r>
          </a:p>
          <a:p>
            <a:pPr marL="0" lvl="0" indent="0">
              <a:buFont typeface="Arial" panose="020B0604020202020204" pitchFamily="34" charset="0"/>
              <a:buNone/>
            </a:pPr>
            <a:endParaRPr lang="sv-SE" b="0" i="0" dirty="0">
              <a:solidFill>
                <a:srgbClr val="22252A"/>
              </a:solidFill>
              <a:effectLst/>
            </a:endParaRPr>
          </a:p>
          <a:p>
            <a:pPr marL="0" lvl="0" indent="0">
              <a:buFont typeface="Arial" panose="020B0604020202020204" pitchFamily="34" charset="0"/>
              <a:buNone/>
            </a:pPr>
            <a:r>
              <a:rPr lang="sv-SE" b="0" i="0" dirty="0">
                <a:solidFill>
                  <a:srgbClr val="000000"/>
                </a:solidFill>
                <a:effectLst/>
              </a:rPr>
              <a:t>Bristande kundkännedom: Banken måste enligt lagen om åtgärder mot penningtvätt och finansiering av terrorism ha god kunskap om sina kunder och deras affärer för att kunna försvåra och förhindra att verksamheten utnyttjas för penningtvätt eller finansiering av terrorism.</a:t>
            </a:r>
          </a:p>
          <a:p>
            <a:pPr marL="0" lvl="0" indent="0">
              <a:buFont typeface="Arial" panose="020B0604020202020204" pitchFamily="34" charset="0"/>
              <a:buNone/>
            </a:pPr>
            <a:endParaRPr lang="sv-SE" b="0" i="0" dirty="0">
              <a:solidFill>
                <a:srgbClr val="000000"/>
              </a:solidFill>
              <a:effectLst/>
            </a:endParaRPr>
          </a:p>
          <a:p>
            <a:pPr marL="0" lvl="0" indent="0">
              <a:buFont typeface="Arial" panose="020B0604020202020204" pitchFamily="34" charset="0"/>
              <a:buNone/>
            </a:pPr>
            <a:r>
              <a:rPr lang="sv-SE" b="0" i="0" dirty="0">
                <a:solidFill>
                  <a:srgbClr val="22252A"/>
                </a:solidFill>
                <a:effectLst/>
              </a:rPr>
              <a:t>Om en bank beslutar att säga upp ett avtal om betalkonto med grundläggande funktioner, ska banken underrätta konsumenten om detta och om vart han eller hon kan vända sig för att framföra klagomål eller få beslutet rättsligt prövat. Underrättelsen ska vara skriftlig och utan kostnad för konsumenten. Om det är möjligt, ska skälen för uppsägningen framgå av underrättelsen.</a:t>
            </a:r>
          </a:p>
          <a:p>
            <a:pPr marL="0" lvl="0" indent="0">
              <a:buFont typeface="Arial" panose="020B0604020202020204" pitchFamily="34" charset="0"/>
              <a:buNone/>
            </a:pPr>
            <a:endParaRPr lang="sv-SE" b="0" i="0" dirty="0">
              <a:solidFill>
                <a:srgbClr val="22252A"/>
              </a:solidFill>
              <a:effectLst/>
            </a:endParaRPr>
          </a:p>
          <a:p>
            <a:pPr marL="185738" indent="-185738">
              <a:buFont typeface="Arial" panose="020B0604020202020204" pitchFamily="34" charset="0"/>
              <a:buChar char="•"/>
            </a:pPr>
            <a:r>
              <a:rPr lang="sv-SE" sz="1200" b="1" dirty="0">
                <a:ea typeface="Arial" charset="0"/>
                <a:cs typeface="Arial" charset="0"/>
              </a:rPr>
              <a:t>Banken får säga upp ett betalkonto om:</a:t>
            </a:r>
          </a:p>
          <a:p>
            <a:pPr marL="342900" indent="-342900">
              <a:buFontTx/>
              <a:buChar char="-"/>
            </a:pPr>
            <a:r>
              <a:rPr lang="sv-SE" sz="1200" dirty="0">
                <a:ea typeface="Arial" charset="0"/>
                <a:cs typeface="Arial" charset="0"/>
              </a:rPr>
              <a:t>Betalkontot använts för olagliga ändamål</a:t>
            </a:r>
          </a:p>
          <a:p>
            <a:pPr marL="342900" indent="-342900">
              <a:buFontTx/>
              <a:buChar char="-"/>
            </a:pPr>
            <a:r>
              <a:rPr lang="sv-SE" sz="1200" dirty="0">
                <a:ea typeface="Arial" charset="0"/>
                <a:cs typeface="Arial" charset="0"/>
              </a:rPr>
              <a:t>Inga transaktioner på kontot senaste 24 mån</a:t>
            </a:r>
          </a:p>
          <a:p>
            <a:pPr marL="342900" indent="-342900">
              <a:buFontTx/>
              <a:buChar char="-"/>
            </a:pPr>
            <a:r>
              <a:rPr lang="sv-SE" sz="1200" dirty="0">
                <a:ea typeface="Arial" charset="0"/>
                <a:cs typeface="Arial" charset="0"/>
              </a:rPr>
              <a:t>Konsumenten lämnat felaktiga uppgifter</a:t>
            </a:r>
          </a:p>
          <a:p>
            <a:pPr marL="342900" indent="-342900">
              <a:buFontTx/>
              <a:buChar char="-"/>
            </a:pPr>
            <a:r>
              <a:rPr lang="sv-SE" sz="1200" dirty="0">
                <a:ea typeface="Arial" charset="0"/>
                <a:cs typeface="Arial" charset="0"/>
              </a:rPr>
              <a:t>Särskilda skäl</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208087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66332"/>
          </a:xfrm>
        </p:spPr>
        <p:txBody>
          <a:bodyPr/>
          <a:lstStyle/>
          <a:p>
            <a:r>
              <a:rPr lang="sv-SE" altLang="sv-SE" dirty="0">
                <a:latin typeface="+mn-lt"/>
                <a:cs typeface="Arial" pitchFamily="34" charset="0"/>
              </a:rPr>
              <a:t>Konsumenternas Bank</a:t>
            </a:r>
            <a:r>
              <a:rPr lang="sv-SE" altLang="sv-SE" baseline="0" dirty="0">
                <a:latin typeface="+mn-lt"/>
                <a:cs typeface="Arial" pitchFamily="34" charset="0"/>
              </a:rPr>
              <a:t> och finansbyrå</a:t>
            </a:r>
            <a:r>
              <a:rPr lang="sv-SE" altLang="sv-SE" dirty="0">
                <a:latin typeface="+mn-lt"/>
                <a:cs typeface="Arial" pitchFamily="34" charset="0"/>
              </a:rPr>
              <a:t> startades 1994. Den drivs som en stiftelse. Våra jurister svarar på konsumenternas frågor i vår telefonvägledning. Vi lämnar gratis information och vägledning till konsumenter inom området bank och finans. </a:t>
            </a:r>
          </a:p>
          <a:p>
            <a:endParaRPr lang="sv-SE" altLang="sv-SE" dirty="0">
              <a:latin typeface="+mn-lt"/>
              <a:cs typeface="Arial" pitchFamily="34" charset="0"/>
            </a:endParaRPr>
          </a:p>
          <a:p>
            <a:r>
              <a:rPr lang="sv-SE" altLang="sv-SE" dirty="0">
                <a:latin typeface="+mn-lt"/>
                <a:cs typeface="Arial" pitchFamily="34" charset="0"/>
              </a:rPr>
              <a:t>Vi kan kontaktas via telefon, e-post eller brev. Vår telefonrådgivning har öppet vardagar mellan klockan 09:00 – 12:00. På webbplatsen finns en stor mängd information och funktioner. </a:t>
            </a:r>
          </a:p>
          <a:p>
            <a:endParaRPr lang="sv-SE" altLang="sv-SE" dirty="0">
              <a:latin typeface="+mn-lt"/>
              <a:cs typeface="Arial" pitchFamily="34" charset="0"/>
            </a:endParaRPr>
          </a:p>
          <a:p>
            <a:r>
              <a:rPr lang="sv-SE" altLang="sv-SE" dirty="0">
                <a:latin typeface="+mn-lt"/>
                <a:cs typeface="Arial" pitchFamily="34" charset="0"/>
              </a:rPr>
              <a:t>Vi kan inte agera som ombud för konsumenter i tvister eller utreda enskilda ärenden. Vi kan heller inte pröva tvister. Det ingår inte i byråns arbetsuppgift att ge privatekonomisk rådgivning.</a:t>
            </a:r>
          </a:p>
          <a:p>
            <a:endParaRPr lang="sv-SE" altLang="sv-SE" dirty="0">
              <a:latin typeface="+mn-lt"/>
              <a:cs typeface="Arial" pitchFamily="34" charset="0"/>
            </a:endParaRPr>
          </a:p>
          <a:p>
            <a:r>
              <a:rPr lang="sv-SE" altLang="sv-SE" dirty="0">
                <a:latin typeface="+mn-lt"/>
                <a:cs typeface="Arial" pitchFamily="34" charset="0"/>
              </a:rPr>
              <a:t>Vi utbildar bland annat vägledare och vidareinformatörer.</a:t>
            </a:r>
          </a:p>
          <a:p>
            <a:endParaRPr lang="sv-SE" dirty="0">
              <a:latin typeface="+mn-lt"/>
            </a:endParaRPr>
          </a:p>
          <a:p>
            <a:r>
              <a:rPr lang="sv-SE" altLang="sv-SE" b="1" dirty="0">
                <a:latin typeface="+mn-lt"/>
                <a:cs typeface="Arial" pitchFamily="34" charset="0"/>
              </a:rPr>
              <a:t>Stiftelsen har fem huvudmän</a:t>
            </a:r>
          </a:p>
          <a:p>
            <a:r>
              <a:rPr lang="sv-SE" altLang="sv-SE" dirty="0">
                <a:latin typeface="+mn-lt"/>
                <a:cs typeface="Arial" pitchFamily="34" charset="0"/>
              </a:rPr>
              <a:t>Stiftelsen finansieras av Svenska Bankföreningen, Fondbolagens Förening, Svenska Fondhandlareföreningen.</a:t>
            </a:r>
          </a:p>
          <a:p>
            <a:endParaRPr lang="sv-SE" altLang="sv-SE" dirty="0">
              <a:latin typeface="+mn-lt"/>
              <a:cs typeface="Arial" pitchFamily="34" charset="0"/>
            </a:endParaRPr>
          </a:p>
          <a:p>
            <a:r>
              <a:rPr lang="sv-SE" altLang="sv-SE" dirty="0">
                <a:latin typeface="+mn-lt"/>
                <a:cs typeface="Arial" pitchFamily="34" charset="0"/>
              </a:rPr>
              <a:t>Förutom tre branschorganisationer står också Konsumentverket och Finansinspektionen bakom byrån. De fem huvudmännen ingår i vår styrelse.</a:t>
            </a:r>
          </a:p>
          <a:p>
            <a:endParaRPr lang="sv-SE" altLang="sv-SE" dirty="0">
              <a:latin typeface="+mn-lt"/>
              <a:cs typeface="Arial" pitchFamily="34" charset="0"/>
            </a:endParaRPr>
          </a:p>
          <a:p>
            <a:pPr eaLnBrk="1" hangingPunct="1">
              <a:spcBef>
                <a:spcPct val="0"/>
              </a:spcBef>
            </a:pPr>
            <a:r>
              <a:rPr lang="sv-SE" altLang="sv-SE" b="1" dirty="0">
                <a:latin typeface="+mn-lt"/>
                <a:cs typeface="Arial" pitchFamily="34" charset="0"/>
              </a:rPr>
              <a:t>Vår startsida</a:t>
            </a:r>
          </a:p>
          <a:p>
            <a:pPr eaLnBrk="1" hangingPunct="1">
              <a:spcBef>
                <a:spcPct val="0"/>
              </a:spcBef>
            </a:pPr>
            <a:r>
              <a:rPr lang="sv-SE" altLang="sv-SE" dirty="0">
                <a:latin typeface="+mn-lt"/>
                <a:cs typeface="Arial" pitchFamily="34" charset="0"/>
              </a:rPr>
              <a:t>www.konsumenternas.se är en gemensam webbplats för Konsumenternas Bank- och finansbyrå och Konsumenternas Försäkringsbyrå. Webbplatsen ger både bred och djup information om bank- och finansområdet.</a:t>
            </a:r>
          </a:p>
          <a:p>
            <a:endParaRPr lang="sv-SE" altLang="sv-SE" dirty="0">
              <a:latin typeface="+mn-lt"/>
              <a:cs typeface="Arial" pitchFamily="34" charset="0"/>
            </a:endParaRPr>
          </a:p>
          <a:p>
            <a:r>
              <a:rPr lang="sv-SE" altLang="sv-SE" dirty="0">
                <a:latin typeface="+mn-lt"/>
                <a:cs typeface="Arial" pitchFamily="34" charset="0"/>
              </a:rPr>
              <a:t>Bankbyrån har delat in informationen i tre områden: Betala, Låna och Spara.</a:t>
            </a:r>
          </a:p>
          <a:p>
            <a:pPr marL="171450" indent="-171450">
              <a:buFont typeface="Arial" panose="020B0604020202020204" pitchFamily="34" charset="0"/>
              <a:buChar char="•"/>
            </a:pPr>
            <a:r>
              <a:rPr lang="sv-SE" altLang="sv-SE" b="1" dirty="0">
                <a:latin typeface="+mn-lt"/>
                <a:cs typeface="Arial" pitchFamily="34" charset="0"/>
              </a:rPr>
              <a:t>Betala</a:t>
            </a:r>
            <a:r>
              <a:rPr lang="sv-SE" altLang="sv-SE" dirty="0">
                <a:latin typeface="+mn-lt"/>
                <a:cs typeface="Arial" pitchFamily="34" charset="0"/>
              </a:rPr>
              <a:t> – om betalningar, betala med kontokort, betala till utlandet.</a:t>
            </a:r>
            <a:br>
              <a:rPr lang="sv-SE" altLang="sv-SE" dirty="0">
                <a:latin typeface="+mn-lt"/>
                <a:cs typeface="Arial" pitchFamily="34" charset="0"/>
              </a:rPr>
            </a:br>
            <a:r>
              <a:rPr lang="sv-SE" altLang="sv-SE" b="1" dirty="0">
                <a:latin typeface="+mn-lt"/>
                <a:cs typeface="Arial" pitchFamily="34" charset="0"/>
              </a:rPr>
              <a:t>Låna</a:t>
            </a:r>
            <a:r>
              <a:rPr lang="sv-SE" altLang="sv-SE" dirty="0">
                <a:latin typeface="+mn-lt"/>
                <a:cs typeface="Arial" pitchFamily="34" charset="0"/>
              </a:rPr>
              <a:t> – bolån, </a:t>
            </a:r>
            <a:r>
              <a:rPr lang="sv-SE" altLang="sv-SE" dirty="0" err="1">
                <a:latin typeface="+mn-lt"/>
                <a:cs typeface="Arial" pitchFamily="34" charset="0"/>
              </a:rPr>
              <a:t>konsumtionslån</a:t>
            </a:r>
            <a:r>
              <a:rPr lang="sv-SE" altLang="sv-SE" dirty="0">
                <a:latin typeface="+mn-lt"/>
                <a:cs typeface="Arial" pitchFamily="34" charset="0"/>
              </a:rPr>
              <a:t>, seniorlån.</a:t>
            </a:r>
            <a:br>
              <a:rPr lang="sv-SE" altLang="sv-SE" dirty="0">
                <a:latin typeface="+mn-lt"/>
                <a:cs typeface="Arial" pitchFamily="34" charset="0"/>
              </a:rPr>
            </a:br>
            <a:r>
              <a:rPr lang="sv-SE" altLang="sv-SE" b="1" dirty="0">
                <a:latin typeface="+mn-lt"/>
                <a:cs typeface="Arial" pitchFamily="34" charset="0"/>
              </a:rPr>
              <a:t>Spara</a:t>
            </a:r>
            <a:r>
              <a:rPr lang="sv-SE" altLang="sv-SE" dirty="0">
                <a:latin typeface="+mn-lt"/>
                <a:cs typeface="Arial" pitchFamily="34" charset="0"/>
              </a:rPr>
              <a:t> – sparkonton, värdepapper, ISK, kapitalförsäkringar, finansiell rådgivning.</a:t>
            </a:r>
            <a:r>
              <a:rPr lang="sv-SE" altLang="sv-SE" baseline="0" dirty="0">
                <a:latin typeface="+mn-lt"/>
                <a:cs typeface="Arial" pitchFamily="34" charset="0"/>
              </a:rPr>
              <a:t> </a:t>
            </a:r>
            <a:r>
              <a:rPr lang="sv-SE" altLang="sv-SE" dirty="0">
                <a:latin typeface="+mn-lt"/>
                <a:cs typeface="Arial" pitchFamily="34" charset="0"/>
              </a:rPr>
              <a:t>Även spara till barn, byta bank, rätt till bankkonto, penningtvätt, banksekretess.</a:t>
            </a:r>
          </a:p>
          <a:p>
            <a:pPr marL="171450" indent="-171450">
              <a:buFont typeface="Arial" panose="020B0604020202020204" pitchFamily="34" charset="0"/>
              <a:buChar char="•"/>
            </a:pPr>
            <a:r>
              <a:rPr lang="sv-SE" altLang="sv-SE" b="1" dirty="0">
                <a:latin typeface="+mn-lt"/>
                <a:cs typeface="Arial" pitchFamily="34" charset="0"/>
              </a:rPr>
              <a:t>Jämförelser</a:t>
            </a:r>
            <a:r>
              <a:rPr lang="sv-SE" altLang="sv-SE" dirty="0">
                <a:latin typeface="+mn-lt"/>
                <a:cs typeface="Arial" pitchFamily="34" charset="0"/>
              </a:rPr>
              <a:t> – kontokort, sparkonton, ISK.</a:t>
            </a:r>
          </a:p>
          <a:p>
            <a:pPr marL="171450" indent="-171450">
              <a:buFont typeface="Arial" panose="020B0604020202020204" pitchFamily="34" charset="0"/>
              <a:buChar char="•"/>
            </a:pPr>
            <a:r>
              <a:rPr lang="sv-SE" altLang="sv-SE" b="1" dirty="0">
                <a:latin typeface="+mn-lt"/>
                <a:cs typeface="Arial" pitchFamily="34" charset="0"/>
              </a:rPr>
              <a:t>Kalkyler</a:t>
            </a:r>
            <a:r>
              <a:rPr lang="sv-SE" altLang="sv-SE" dirty="0">
                <a:latin typeface="+mn-lt"/>
                <a:cs typeface="Arial" pitchFamily="34" charset="0"/>
              </a:rPr>
              <a:t> - bolån, blancolån, Lånelabbet.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102820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ett urval av just nu aktuella frågor från konsumenter i vår vägledning.</a:t>
            </a:r>
          </a:p>
          <a:p>
            <a:endParaRPr lang="sv-SE" dirty="0"/>
          </a:p>
          <a:p>
            <a:r>
              <a:rPr lang="sv-SE" dirty="0"/>
              <a:t>När det gäller frågor om framtidsfullmakter och hantering av dödsbon så svarar byrån på frågor som rör förhållandet mellan den enskilde och banken. Om frågan är av ren familjerättslig karaktär (ex. hur man upprättare en fullmakt) så hänvisar vi konsumenten till att tala med en familjerättsjurist/advokat.</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307420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Obehörigt: </a:t>
            </a:r>
            <a:r>
              <a:rPr lang="sv-SE" sz="1200" kern="1200" dirty="0">
                <a:solidFill>
                  <a:schemeClr val="tx1"/>
                </a:solidFill>
                <a:latin typeface="+mn-lt"/>
                <a:ea typeface="+mn-ea"/>
                <a:cs typeface="+mn-cs"/>
              </a:rPr>
              <a:t>Konsumenten blir uppringd från</a:t>
            </a:r>
            <a:r>
              <a:rPr lang="sv-SE" sz="1200" kern="1200" baseline="0" dirty="0">
                <a:solidFill>
                  <a:schemeClr val="tx1"/>
                </a:solidFill>
                <a:latin typeface="+mn-lt"/>
                <a:ea typeface="+mn-ea"/>
                <a:cs typeface="+mn-cs"/>
              </a:rPr>
              <a:t> </a:t>
            </a:r>
            <a:r>
              <a:rPr lang="sv-SE" sz="1200" u="none" kern="1200" baseline="0" dirty="0">
                <a:solidFill>
                  <a:schemeClr val="tx1"/>
                </a:solidFill>
                <a:latin typeface="+mn-lt"/>
                <a:ea typeface="+mn-ea"/>
                <a:cs typeface="+mn-cs"/>
              </a:rPr>
              <a:t>ett nummer </a:t>
            </a:r>
            <a:r>
              <a:rPr lang="sv-SE" sz="1200" kern="1200" baseline="0" dirty="0">
                <a:solidFill>
                  <a:schemeClr val="tx1"/>
                </a:solidFill>
                <a:latin typeface="+mn-lt"/>
                <a:ea typeface="+mn-ea"/>
                <a:cs typeface="+mn-cs"/>
              </a:rPr>
              <a:t>som ser ut att vara från banken. Konsumenten loggar därefter in i sin internetbank med hjälp av inloggningsdosa eller sitt </a:t>
            </a:r>
            <a:r>
              <a:rPr lang="sv-SE" sz="1200" kern="1200" baseline="0" dirty="0" err="1">
                <a:solidFill>
                  <a:schemeClr val="tx1"/>
                </a:solidFill>
                <a:latin typeface="+mn-lt"/>
                <a:ea typeface="+mn-ea"/>
                <a:cs typeface="+mn-cs"/>
              </a:rPr>
              <a:t>BankID</a:t>
            </a:r>
            <a:r>
              <a:rPr lang="sv-SE" sz="1200" kern="1200" baseline="0" dirty="0">
                <a:solidFill>
                  <a:schemeClr val="tx1"/>
                </a:solidFill>
                <a:latin typeface="+mn-lt"/>
                <a:ea typeface="+mn-ea"/>
                <a:cs typeface="+mn-cs"/>
              </a:rPr>
              <a:t>. Bedragaren tömmer sedan konsumentens konton. Här kan även konsumenten bli uppringd av någon </a:t>
            </a:r>
            <a:r>
              <a:rPr lang="sv-SE" sz="1200" u="none" kern="1200" baseline="0" dirty="0">
                <a:solidFill>
                  <a:schemeClr val="tx1"/>
                </a:solidFill>
                <a:latin typeface="+mn-lt"/>
                <a:ea typeface="+mn-ea"/>
                <a:cs typeface="+mn-cs"/>
              </a:rPr>
              <a:t>som utger sig för </a:t>
            </a:r>
            <a:r>
              <a:rPr lang="sv-SE" sz="1200" kern="1200" baseline="0" dirty="0">
                <a:solidFill>
                  <a:schemeClr val="tx1"/>
                </a:solidFill>
                <a:latin typeface="+mn-lt"/>
                <a:ea typeface="+mn-ea"/>
                <a:cs typeface="+mn-cs"/>
              </a:rPr>
              <a:t>att vara från bank eller något annat företag. Konsumenten manipuleras  på samma sätt som ovan att logga in i sin internetbank med dosa eller </a:t>
            </a:r>
            <a:r>
              <a:rPr lang="sv-SE" sz="1200" kern="1200" baseline="0" dirty="0" err="1">
                <a:solidFill>
                  <a:schemeClr val="tx1"/>
                </a:solidFill>
                <a:latin typeface="+mn-lt"/>
                <a:ea typeface="+mn-ea"/>
                <a:cs typeface="+mn-cs"/>
              </a:rPr>
              <a:t>BankID</a:t>
            </a:r>
            <a:r>
              <a:rPr lang="sv-SE" sz="1200" kern="1200" baseline="0" dirty="0">
                <a:solidFill>
                  <a:schemeClr val="tx1"/>
                </a:solidFill>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4393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Bedragare kommer över inloggningsuppgifter till mobilt bank-id eller lyckas skapa ett nytt mobilt bank-id i konsumentens namn. Bedragaren tar lån i konsumentens namn och för sedan över pengarna till sig själv så snart de blivit utbetalda till konsumentens konto. När krediten förfaller till betalning – och inte betalas – uppdagas bedrägeriet (om det inte uppdagats tidigare).</a:t>
            </a:r>
            <a:br>
              <a:rPr lang="sv-SE" dirty="0"/>
            </a:br>
            <a:endParaRPr lang="sv-SE" dirty="0"/>
          </a:p>
          <a:p>
            <a:r>
              <a:rPr lang="sv-SE" dirty="0"/>
              <a:t>Det är i första hand långivaren som har skyldighet att bevisa att det är konsumenten som tagit lånet och fått lånet utbetalt till sig. Men det räcker att konsumenten kan göra det antagligt att det inte är hen som har tagit lånet och att detta har skett obehörigen. </a:t>
            </a:r>
          </a:p>
          <a:p>
            <a:endParaRPr lang="sv-SE" dirty="0"/>
          </a:p>
          <a:p>
            <a:r>
              <a:rPr lang="sv-SE" dirty="0"/>
              <a:t>Beviskravet ”antagligt” är inte särskilt högt, men man behöver ge någon sorts förklaring till hur det kan ha gått till, det räcker inte att säga att man inte vet.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84757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84983"/>
          </a:xfrm>
        </p:spPr>
        <p:txBody>
          <a:bodyPr/>
          <a:lstStyle/>
          <a:p>
            <a:r>
              <a:rPr lang="sv-SE" b="1" i="0" dirty="0">
                <a:solidFill>
                  <a:srgbClr val="22252A"/>
                </a:solidFill>
                <a:effectLst/>
              </a:rPr>
              <a:t>En kreditprövning måste göras för alla typer av lån, oavsett hur stort eller litet lånet är och hur länge du ska låna pengarna, alltså även för SMS-lån och andra snabblån, liksom räntefria kontokrediter.</a:t>
            </a:r>
          </a:p>
          <a:p>
            <a:endParaRPr lang="sv-SE" b="1" i="0" dirty="0">
              <a:solidFill>
                <a:srgbClr val="22252A"/>
              </a:solidFill>
              <a:effectLst/>
            </a:endParaRPr>
          </a:p>
          <a:p>
            <a:r>
              <a:rPr lang="sv-SE" b="0" i="0" dirty="0">
                <a:solidFill>
                  <a:srgbClr val="22252A"/>
                </a:solidFill>
                <a:effectLst/>
              </a:rPr>
              <a:t>När du ansöker om ett lån måste banker och andra långivare göra en kreditprövning för att kontrollera att du har förutsättningar att betala räntor och amorteringar på lånet. De uppgifter du lämnar kontrolleras, exempelvis genom en kreditupplysning från ett kreditupplysningsföretag.</a:t>
            </a:r>
            <a:endParaRPr lang="sv-SE" dirty="0"/>
          </a:p>
          <a:p>
            <a:endParaRPr lang="sv-SE" dirty="0"/>
          </a:p>
          <a:p>
            <a:r>
              <a:rPr lang="sv-SE" b="0" i="0" dirty="0">
                <a:solidFill>
                  <a:srgbClr val="22252A"/>
                </a:solidFill>
                <a:effectLst/>
              </a:rPr>
              <a:t>Det finns inga exakta regler om vilka uppgifter banker och andra långivare ska samla in vid en kreditprövning men i stort är det din totala ekonomiska situation som ligger till grund för prövningen.</a:t>
            </a:r>
          </a:p>
          <a:p>
            <a:endParaRPr lang="sv-SE" b="0" i="0" dirty="0">
              <a:solidFill>
                <a:srgbClr val="22252A"/>
              </a:solidFill>
              <a:effectLst/>
            </a:endParaRPr>
          </a:p>
          <a:p>
            <a:r>
              <a:rPr lang="sv-SE" b="0" i="0" dirty="0">
                <a:solidFill>
                  <a:srgbClr val="22252A"/>
                </a:solidFill>
                <a:effectLst/>
              </a:rPr>
              <a:t>Långivaren måste kontrollera de uppgifter som är nödvändiga för att bedöma att du har tillräcklig återbetalningsförmåga för lånet. Det vanligaste är att långivaren kontrollerar de uppgifter du lämnat om din ekonomi genom att ta en kreditupplysning.</a:t>
            </a:r>
          </a:p>
          <a:p>
            <a:endParaRPr lang="sv-SE" b="0" i="0" dirty="0">
              <a:solidFill>
                <a:srgbClr val="22252A"/>
              </a:solidFill>
              <a:effectLst/>
            </a:endParaRPr>
          </a:p>
          <a:p>
            <a:r>
              <a:rPr lang="sv-SE" b="0" i="0" dirty="0">
                <a:solidFill>
                  <a:srgbClr val="22252A"/>
                </a:solidFill>
                <a:effectLst/>
              </a:rPr>
              <a:t>Långivaren är skyldig att informera dig om vilka uppgifter och handlingar du behöver lämna för att de ska kunna göra en kreditprövning.</a:t>
            </a:r>
          </a:p>
          <a:p>
            <a:endParaRPr lang="sv-SE" b="0" i="0" dirty="0">
              <a:solidFill>
                <a:srgbClr val="22252A"/>
              </a:solidFill>
              <a:effectLst/>
            </a:endParaRPr>
          </a:p>
          <a:p>
            <a:r>
              <a:rPr lang="sv-SE" b="0" i="0" dirty="0">
                <a:solidFill>
                  <a:srgbClr val="22252A"/>
                </a:solidFill>
                <a:effectLst/>
              </a:rPr>
              <a:t>Långivaren gör en kalkyl för att se om du har tillräcklig återbetalningsförmåga för det lån du söker. Kalkylen kallas för KALP - kvar att leva på-kalkyl. Här ingår dina inkomster, kostnader för lånet, andra skulder, driftskostnader för bostaden och levnadskostnader. Bor du i ett hushåll med flera personer bedömer långivaren kostnaderna för hela hushållet.</a:t>
            </a:r>
          </a:p>
          <a:p>
            <a:endParaRPr lang="sv-SE" b="0" i="0" dirty="0">
              <a:solidFill>
                <a:srgbClr val="22252A"/>
              </a:solidFill>
              <a:effectLst/>
            </a:endParaRPr>
          </a:p>
          <a:p>
            <a:r>
              <a:rPr lang="sv-SE" b="0" i="0" dirty="0">
                <a:solidFill>
                  <a:srgbClr val="22252A"/>
                </a:solidFill>
                <a:effectLst/>
              </a:rPr>
              <a:t>Med de uppgifter som långivaren samlar in görs en beräkning av din betalningsförmåga för att se om du har tillräckligt betalningsutrymme för det lån du sökt. Om kvar att leva på-kalkylen visar ett negativt resultat kommer du sannolikt att få avslag på lånet.</a:t>
            </a:r>
          </a:p>
          <a:p>
            <a:endParaRPr lang="sv-SE" b="0" i="0" dirty="0">
              <a:solidFill>
                <a:srgbClr val="22252A"/>
              </a:solidFill>
              <a:effectLst/>
            </a:endParaRPr>
          </a:p>
          <a:p>
            <a:r>
              <a:rPr lang="sv-SE" b="0" i="0" dirty="0">
                <a:solidFill>
                  <a:srgbClr val="22252A"/>
                </a:solidFill>
                <a:effectLst/>
              </a:rPr>
              <a:t>En årsinkomst före skatt på 90 000–120 000 kronor anser Finansinspektionen normalt inte vara tillräcklig för att räcka till en konsuments grundläggande kostnader för boende och leverne.</a:t>
            </a:r>
          </a:p>
          <a:p>
            <a:endParaRPr lang="sv-SE" b="0" i="0" dirty="0">
              <a:solidFill>
                <a:srgbClr val="22252A"/>
              </a:solidFill>
              <a:effectLst/>
            </a:endParaRPr>
          </a:p>
          <a:p>
            <a:r>
              <a:rPr lang="sv-SE" b="0" i="0" dirty="0">
                <a:solidFill>
                  <a:srgbClr val="22252A"/>
                </a:solidFill>
                <a:effectLst/>
              </a:rPr>
              <a:t>Om långivaren brustit vid kreditprövningen och beviljat dig ett lån trots att du saknade återbetalningsförmåga så finns det inget i konsumentkreditlagen som säger att du som låntagare slipper att betala tillbaka lånet. Det har visserligen hänt att återbetalningsskyldigheten för ett lån har satts ner eller jämkats på grund av bristande kreditprövning men det är mycket ovanligt.</a:t>
            </a:r>
          </a:p>
          <a:p>
            <a:endParaRPr lang="sv-SE" b="0" i="0" dirty="0">
              <a:solidFill>
                <a:srgbClr val="22252A"/>
              </a:solidFill>
              <a:effectLst/>
            </a:endParaRPr>
          </a:p>
          <a:p>
            <a:r>
              <a:rPr lang="sv-SE" b="0" i="0" dirty="0">
                <a:solidFill>
                  <a:srgbClr val="22252A"/>
                </a:solidFill>
                <a:effectLst/>
              </a:rPr>
              <a:t>Konsumentverket kan besluta att företag som inte sköter sin kreditprövning på rätt sätt får sluta bevilja krediter. Verket kan också utfärda varningar och besluta om sanktionsavgifter.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414556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4544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22252A"/>
                </a:solidFill>
                <a:effectLst/>
              </a:rPr>
              <a:t>Långivaren har bara under vissa förutsättningar rätt att säga upp ett lån i förtid. Du som konsument har dock alltid rätt att betala lånet i förtid. I vissa fall får du då betala viss ersättning till långivaren.</a:t>
            </a:r>
          </a:p>
          <a:p>
            <a:endParaRPr lang="sv-SE" b="1" i="0" dirty="0">
              <a:solidFill>
                <a:srgbClr val="22252A"/>
              </a:solidFill>
              <a:effectLst/>
            </a:endParaRPr>
          </a:p>
          <a:p>
            <a:pPr algn="l"/>
            <a:r>
              <a:rPr lang="sv-SE" b="0" i="0" dirty="0">
                <a:solidFill>
                  <a:srgbClr val="22252A"/>
                </a:solidFill>
                <a:effectLst/>
              </a:rPr>
              <a:t>En långivare har bara rätt att säga upp ditt lån till omedelbar betalning i vissa situationer. Dessa situationer handlar i huvudsak om att:</a:t>
            </a:r>
            <a:br>
              <a:rPr lang="sv-SE" b="0" i="0" dirty="0">
                <a:solidFill>
                  <a:srgbClr val="22252A"/>
                </a:solidFill>
                <a:effectLst/>
              </a:rPr>
            </a:br>
            <a:endParaRPr lang="sv-SE" b="0" i="0" dirty="0">
              <a:solidFill>
                <a:srgbClr val="22252A"/>
              </a:solidFill>
              <a:effectLst/>
            </a:endParaRPr>
          </a:p>
          <a:p>
            <a:pPr algn="l">
              <a:buFont typeface="Arial" panose="020B0604020202020204" pitchFamily="34" charset="0"/>
              <a:buChar char="•"/>
            </a:pPr>
            <a:r>
              <a:rPr lang="sv-SE" b="0" i="0" dirty="0">
                <a:solidFill>
                  <a:srgbClr val="22252A"/>
                </a:solidFill>
                <a:effectLst/>
              </a:rPr>
              <a:t>Du är försenad med betalningarna på lånet</a:t>
            </a:r>
          </a:p>
          <a:p>
            <a:pPr algn="l">
              <a:buFont typeface="Arial" panose="020B0604020202020204" pitchFamily="34" charset="0"/>
              <a:buChar char="•"/>
            </a:pPr>
            <a:r>
              <a:rPr lang="sv-SE" b="0" i="0" dirty="0">
                <a:solidFill>
                  <a:srgbClr val="22252A"/>
                </a:solidFill>
                <a:effectLst/>
              </a:rPr>
              <a:t>Värdet på säkerheten (huset, lägenheten, tomten) har sjunkit</a:t>
            </a:r>
          </a:p>
          <a:p>
            <a:pPr algn="l">
              <a:buFont typeface="Arial" panose="020B0604020202020204" pitchFamily="34" charset="0"/>
              <a:buChar char="•"/>
            </a:pPr>
            <a:r>
              <a:rPr lang="sv-SE" b="0" i="0" dirty="0">
                <a:solidFill>
                  <a:srgbClr val="22252A"/>
                </a:solidFill>
                <a:effectLst/>
              </a:rPr>
              <a:t>Det står klart att du undandrar dig att betala skulden</a:t>
            </a:r>
          </a:p>
          <a:p>
            <a:pPr algn="l">
              <a:buFont typeface="Arial" panose="020B0604020202020204" pitchFamily="34" charset="0"/>
              <a:buChar char="•"/>
            </a:pPr>
            <a:r>
              <a:rPr lang="sv-SE" b="0" i="0" dirty="0">
                <a:solidFill>
                  <a:srgbClr val="22252A"/>
                </a:solidFill>
                <a:effectLst/>
              </a:rPr>
              <a:t>Långivaren har synnerliga skäl.</a:t>
            </a:r>
          </a:p>
          <a:p>
            <a:pPr algn="l">
              <a:buFont typeface="Arial" panose="020B0604020202020204" pitchFamily="34" charset="0"/>
              <a:buChar char="•"/>
            </a:pPr>
            <a:endParaRPr lang="sv-SE" b="0" i="0" dirty="0">
              <a:solidFill>
                <a:srgbClr val="22252A"/>
              </a:solidFill>
              <a:effectLst/>
            </a:endParaRPr>
          </a:p>
          <a:p>
            <a:pPr algn="l">
              <a:buFont typeface="Arial" panose="020B0604020202020204" pitchFamily="34" charset="0"/>
              <a:buChar char="•"/>
            </a:pPr>
            <a:r>
              <a:rPr lang="sv-SE" b="0" i="0" dirty="0">
                <a:solidFill>
                  <a:srgbClr val="22252A"/>
                </a:solidFill>
                <a:effectLst/>
              </a:rPr>
              <a:t>du är mer än en månad sen med att betala ett belopp som är större än tio procent av kreditfordran (summan av kreditbeloppet och kreditkostnaden),</a:t>
            </a:r>
          </a:p>
          <a:p>
            <a:pPr algn="l">
              <a:buFont typeface="Arial" panose="020B0604020202020204" pitchFamily="34" charset="0"/>
              <a:buChar char="•"/>
            </a:pPr>
            <a:r>
              <a:rPr lang="sv-SE" b="0" i="0" dirty="0">
                <a:solidFill>
                  <a:srgbClr val="22252A"/>
                </a:solidFill>
                <a:effectLst/>
              </a:rPr>
              <a:t>du har två eller flera gånger varit mer än en månad sen med att betala ett belopp som är större än fem procent av kreditfordran (summan av kreditbeloppet och kreditkostnaden),</a:t>
            </a:r>
          </a:p>
          <a:p>
            <a:pPr algn="l">
              <a:buFont typeface="Arial" panose="020B0604020202020204" pitchFamily="34" charset="0"/>
              <a:buChar char="•"/>
            </a:pPr>
            <a:r>
              <a:rPr lang="sv-SE" b="0" i="0" dirty="0">
                <a:solidFill>
                  <a:srgbClr val="22252A"/>
                </a:solidFill>
                <a:effectLst/>
              </a:rPr>
              <a:t>du är på annat sätt i väsentligt dröjsmål med att betala.</a:t>
            </a:r>
          </a:p>
          <a:p>
            <a:pPr algn="l">
              <a:buFont typeface="Arial" panose="020B0604020202020204" pitchFamily="34" charset="0"/>
              <a:buChar char="•"/>
            </a:pPr>
            <a:endParaRPr lang="sv-SE" b="0" i="0" dirty="0">
              <a:solidFill>
                <a:srgbClr val="22252A"/>
              </a:solidFill>
              <a:effectLst/>
            </a:endParaRPr>
          </a:p>
          <a:p>
            <a:pPr algn="l">
              <a:buFont typeface="Arial" panose="020B0604020202020204" pitchFamily="34" charset="0"/>
              <a:buNone/>
            </a:pPr>
            <a:r>
              <a:rPr lang="sv-SE" b="0" i="0" dirty="0">
                <a:solidFill>
                  <a:srgbClr val="22252A"/>
                </a:solidFill>
                <a:effectLst/>
              </a:rPr>
              <a:t>När det gäller "på annat sätt i väsentligt dröjsmål" finns det inga exakta regler. Det kan till exempel röra sig om upprepade förseningar utan att dröjsmålsbeloppet uppgår till fem procent. Om det är ett ”väsentligt dröjsmål” får man bedöma utifrån beloppets storlek, hur länge dröjsmålet varat, hur många gånger konsumenten försummat att betala och om försummelserna följer på varandra. Nivån bör vara ungefär densamma som i de två första punkterna, enligt förarbetena till bestämmelsen.</a:t>
            </a:r>
          </a:p>
          <a:p>
            <a:pPr algn="l">
              <a:buFont typeface="Arial" panose="020B0604020202020204" pitchFamily="34" charset="0"/>
              <a:buNone/>
            </a:pPr>
            <a:endParaRPr lang="sv-SE" b="0" i="0" dirty="0">
              <a:solidFill>
                <a:srgbClr val="22252A"/>
              </a:solidFill>
              <a:effectLst/>
            </a:endParaRPr>
          </a:p>
          <a:p>
            <a:pPr algn="l">
              <a:buFont typeface="Arial" panose="020B0604020202020204" pitchFamily="34" charset="0"/>
              <a:buNone/>
            </a:pPr>
            <a:r>
              <a:rPr lang="sv-SE" b="0" i="0" dirty="0">
                <a:solidFill>
                  <a:srgbClr val="22252A"/>
                </a:solidFill>
                <a:effectLst/>
              </a:rPr>
              <a:t>Om ditt lån sägs upp på grund av att du är sen med att betala, har du oftast rätt till fyra veckors uppsägningstid. Uppsägningstiden räknas från den tidpunkt då långivaren sänder ett meddelande om uppsägningen i rekommenderat brev till din vanliga adress. Alternativt kan långivaren meddela uppsägningen på något annat sätt som innebär att den kommer dig till handa. Om du betalar de förfallna beloppen och dröjsmålsränta innan uppsägningstiden gått ut ska du få behålla lånet. </a:t>
            </a:r>
          </a:p>
          <a:p>
            <a:pPr algn="l">
              <a:buFont typeface="Arial" panose="020B0604020202020204" pitchFamily="34" charset="0"/>
              <a:buNone/>
            </a:pPr>
            <a:endParaRPr lang="sv-SE" b="0" i="0" dirty="0">
              <a:solidFill>
                <a:srgbClr val="22252A"/>
              </a:solidFill>
              <a:effectLst/>
            </a:endParaRPr>
          </a:p>
          <a:p>
            <a:pPr algn="l">
              <a:buFont typeface="Arial" panose="020B0604020202020204" pitchFamily="34" charset="0"/>
              <a:buNone/>
            </a:pPr>
            <a:r>
              <a:rPr lang="sv-SE" b="0" i="0" dirty="0">
                <a:solidFill>
                  <a:srgbClr val="22252A"/>
                </a:solidFill>
                <a:effectLst/>
              </a:rPr>
              <a:t>Du kan dock bara utnyttja möjligheten att stoppa en uppsägning genom att betala det du är skyldig en gång per lån. Om det händer en gång till får långivaren säga upp lånet även om du betalar.</a:t>
            </a:r>
          </a:p>
          <a:p>
            <a:pPr algn="l">
              <a:buFont typeface="Arial" panose="020B0604020202020204" pitchFamily="34" charset="0"/>
              <a:buNone/>
            </a:pPr>
            <a:endParaRPr lang="sv-SE" b="0" i="0" dirty="0">
              <a:solidFill>
                <a:srgbClr val="22252A"/>
              </a:solidFill>
              <a:effectLst/>
            </a:endParaRPr>
          </a:p>
          <a:p>
            <a:pPr algn="l">
              <a:buFont typeface="Arial" panose="020B0604020202020204" pitchFamily="34" charset="0"/>
              <a:buNone/>
            </a:pPr>
            <a:r>
              <a:rPr lang="sv-SE" b="0" i="0" dirty="0">
                <a:solidFill>
                  <a:srgbClr val="22252A"/>
                </a:solidFill>
                <a:effectLst/>
              </a:rPr>
              <a:t>När du lämnat en säkerhet för lånet handlar det ofta om att du pantsatt din bostad för ett bolån. Att huset eller lägenheten gått ner kraftigt i värde kan exempelvis vara på grund av en brand, onormal förslitning, vanvård eller en naturhändelse. Ett ytterligare exempel är att en bostadsrättslägenhet gått ner i värde för att bostadsrättsföreningen misskötts eller gått i konkurs. En allmän prisnedgång är alltså inte ett godtagbart skäl för att säga upp bolånet.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448333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63768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23961"/>
          </a:xfrm>
        </p:spPr>
        <p:txBody>
          <a:bodyPr/>
          <a:lstStyle/>
          <a:p>
            <a:r>
              <a:rPr lang="sv-SE" altLang="sv-SE" b="1" dirty="0">
                <a:latin typeface="+mn-lt"/>
              </a:rPr>
              <a:t>Klagomålstrappan</a:t>
            </a:r>
            <a:r>
              <a:rPr lang="sv-SE" altLang="sv-SE" dirty="0">
                <a:latin typeface="+mn-lt"/>
              </a:rPr>
              <a:t>. </a:t>
            </a:r>
          </a:p>
          <a:p>
            <a:r>
              <a:rPr lang="sv-SE" altLang="sv-SE" dirty="0">
                <a:latin typeface="+mn-lt"/>
              </a:rPr>
              <a:t>Alla banker har en central klagomålsavdelning dit man kan vända sig. Ofta kan man klaga direkt via bankens webbplats. Man hittar information om hur man klagar och ofta också klagomålsformulär på bankernas webbplatser. </a:t>
            </a:r>
          </a:p>
          <a:p>
            <a:endParaRPr lang="sv-SE" altLang="sv-SE" b="1" u="sng" dirty="0">
              <a:latin typeface="+mn-lt"/>
            </a:endParaRPr>
          </a:p>
          <a:p>
            <a:r>
              <a:rPr lang="sv-SE" altLang="sv-SE" b="1" u="sng" dirty="0">
                <a:latin typeface="+mn-lt"/>
              </a:rPr>
              <a:t>ARN</a:t>
            </a:r>
            <a:r>
              <a:rPr lang="sv-SE" altLang="sv-SE" dirty="0">
                <a:latin typeface="+mn-lt"/>
              </a:rPr>
              <a:t>: </a:t>
            </a:r>
          </a:p>
          <a:p>
            <a:r>
              <a:rPr lang="sv-SE" altLang="sv-SE" b="1" dirty="0">
                <a:latin typeface="+mn-lt"/>
              </a:rPr>
              <a:t>Fördelar</a:t>
            </a:r>
            <a:r>
              <a:rPr lang="sv-SE" altLang="sv-SE" dirty="0">
                <a:latin typeface="+mn-lt"/>
              </a:rPr>
              <a:t>: gratis och det är inte tänkt att man ska behöva ha ett juridiskt ombud. Det går relativt snabbt. Enligt nämndens instruktion ska ett ärende prövas inom 90 dagar från det att det är färdigt för avgörande. </a:t>
            </a:r>
          </a:p>
          <a:p>
            <a:endParaRPr lang="sv-SE" altLang="sv-SE" b="1" dirty="0">
              <a:latin typeface="+mn-lt"/>
            </a:endParaRPr>
          </a:p>
          <a:p>
            <a:r>
              <a:rPr lang="sv-SE" altLang="sv-SE" b="1" dirty="0">
                <a:latin typeface="+mn-lt"/>
              </a:rPr>
              <a:t>Nackdelar</a:t>
            </a:r>
            <a:r>
              <a:rPr lang="sv-SE" altLang="sv-SE" dirty="0">
                <a:latin typeface="+mn-lt"/>
              </a:rPr>
              <a:t>: prövas på handlingarna. Ingen möjlighet till muntlig bevisning. Om ”ord mot ord” kan nämnden inte pröva tvisten. Kan inte heller pröva alla typer av tvister, måste finnas ett ekonomiskt yrkande. Inte bindande för parterna (men nästintill </a:t>
            </a:r>
            <a:br>
              <a:rPr lang="sv-SE" altLang="sv-SE" dirty="0">
                <a:latin typeface="+mn-lt"/>
              </a:rPr>
            </a:br>
            <a:r>
              <a:rPr lang="sv-SE" altLang="sv-SE" dirty="0">
                <a:latin typeface="+mn-lt"/>
              </a:rPr>
              <a:t>100 procent följsamhet på bankavdelningen).</a:t>
            </a:r>
          </a:p>
          <a:p>
            <a:endParaRPr lang="sv-SE" altLang="sv-SE" b="1" u="sng" dirty="0">
              <a:latin typeface="+mn-lt"/>
            </a:endParaRPr>
          </a:p>
          <a:p>
            <a:r>
              <a:rPr lang="sv-SE" altLang="sv-SE" b="1" u="sng" dirty="0">
                <a:latin typeface="+mn-lt"/>
              </a:rPr>
              <a:t>Tingsrätten</a:t>
            </a:r>
            <a:r>
              <a:rPr lang="sv-SE" altLang="sv-SE" dirty="0">
                <a:latin typeface="+mn-lt"/>
              </a:rPr>
              <a:t>: </a:t>
            </a:r>
          </a:p>
          <a:p>
            <a:r>
              <a:rPr lang="sv-SE" altLang="sv-SE" b="1" dirty="0">
                <a:latin typeface="+mn-lt"/>
              </a:rPr>
              <a:t>Fördelar</a:t>
            </a:r>
            <a:r>
              <a:rPr lang="sv-SE" altLang="sv-SE" dirty="0">
                <a:latin typeface="+mn-lt"/>
              </a:rPr>
              <a:t>: prövar alla typer av tvister. Exekutionstitel, det</a:t>
            </a:r>
            <a:r>
              <a:rPr lang="sv-SE" altLang="sv-SE" baseline="0" dirty="0">
                <a:latin typeface="+mn-lt"/>
              </a:rPr>
              <a:t> vill säga</a:t>
            </a:r>
            <a:r>
              <a:rPr lang="sv-SE" altLang="sv-SE" dirty="0">
                <a:latin typeface="+mn-lt"/>
              </a:rPr>
              <a:t> man kan ta domen till kronofogden och begära utmätning.</a:t>
            </a:r>
          </a:p>
          <a:p>
            <a:endParaRPr lang="sv-SE" altLang="sv-SE" b="1" dirty="0">
              <a:latin typeface="+mn-lt"/>
            </a:endParaRPr>
          </a:p>
          <a:p>
            <a:r>
              <a:rPr lang="sv-SE" altLang="sv-SE" b="1" dirty="0">
                <a:latin typeface="+mn-lt"/>
              </a:rPr>
              <a:t>Nackdelar</a:t>
            </a:r>
            <a:r>
              <a:rPr lang="sv-SE" altLang="sv-SE" dirty="0">
                <a:latin typeface="+mn-lt"/>
              </a:rPr>
              <a:t>: man behöver ha ett juridiskt ombud. Avgift för att lämna in stämningsansökan. Rättegångskostnader (man måste ersätta motpartens rättegångskostnader om man förlorar om inte tvisten rör mindre än ett halvt prisbasbelopp).</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2821628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10;&#10;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10;&#10;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10;&#10;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10;&#10;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6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845581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10;&#10;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10;&#10;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947929" y="2506941"/>
            <a:ext cx="9916013" cy="1086443"/>
          </a:xfrm>
        </p:spPr>
        <p:txBody>
          <a:bodyPr/>
          <a:lstStyle/>
          <a:p>
            <a:r>
              <a:rPr lang="sv-SE" dirty="0"/>
              <a:t>FÖRDJUPNING BANKFRÅGOR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996593" y="3430687"/>
            <a:ext cx="4193879" cy="370748"/>
          </a:xfrm>
        </p:spPr>
        <p:txBody>
          <a:bodyPr/>
          <a:lstStyle/>
          <a:p>
            <a:r>
              <a:rPr lang="sv-SE" dirty="0"/>
              <a:t>Konsumenternas Bank- och finansbyrå</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KONTAKTA OSS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3182244"/>
          </a:xfrm>
        </p:spPr>
        <p:txBody>
          <a:bodyPr>
            <a:normAutofit/>
          </a:bodyPr>
          <a:lstStyle/>
          <a:p>
            <a:pPr>
              <a:tabLst>
                <a:tab pos="214313" algn="l"/>
              </a:tabLst>
            </a:pPr>
            <a:r>
              <a:rPr lang="sv-SE" dirty="0">
                <a:ea typeface="Arial" charset="0"/>
                <a:cs typeface="Arial" charset="0"/>
              </a:rPr>
              <a:t>Konsumenternas Bank- och finansbyrå</a:t>
            </a:r>
          </a:p>
          <a:p>
            <a:pPr>
              <a:tabLst>
                <a:tab pos="214313" algn="l"/>
              </a:tabLst>
            </a:pPr>
            <a:r>
              <a:rPr lang="sv-SE" dirty="0">
                <a:ea typeface="Arial" charset="0"/>
                <a:cs typeface="Arial" charset="0"/>
              </a:rPr>
              <a:t>Telefon 0200 - 22 58 00</a:t>
            </a:r>
          </a:p>
          <a:p>
            <a:pPr>
              <a:tabLst>
                <a:tab pos="214313" algn="l"/>
              </a:tabLst>
            </a:pPr>
            <a:r>
              <a:rPr lang="sv-SE" dirty="0">
                <a:ea typeface="Arial" charset="0"/>
                <a:cs typeface="Arial" charset="0"/>
              </a:rPr>
              <a:t>Vardagar  09:00 – 12:00</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1151"/>
            <a:ext cx="1648331" cy="257369"/>
          </a:xfrm>
        </p:spPr>
        <p:txBody>
          <a:bodyPr wrap="none">
            <a:spAutoFit/>
          </a:bodyPr>
          <a:lstStyle/>
          <a:p>
            <a:r>
              <a:rPr lang="sv-SE" dirty="0"/>
              <a:t>FÖRDJUPNING BANKFRÅGOR</a:t>
            </a:r>
          </a:p>
        </p:txBody>
      </p:sp>
      <p:pic>
        <p:nvPicPr>
          <p:cNvPr id="8" name="Platshållare för bild 7" descr="En bild som visar person&#10;&#10;Automatiskt genererad beskrivning">
            <a:extLst>
              <a:ext uri="{FF2B5EF4-FFF2-40B4-BE49-F238E27FC236}">
                <a16:creationId xmlns:a16="http://schemas.microsoft.com/office/drawing/2014/main" id="{2089D2BE-4A59-42EB-BE70-C81251963409}"/>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30260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Mahabad Rahnamafar</a:t>
            </a:r>
          </a:p>
          <a:p>
            <a:pPr>
              <a:spcBef>
                <a:spcPts val="0"/>
              </a:spcBef>
            </a:pPr>
            <a:r>
              <a:rPr lang="sv-SE" sz="1800" dirty="0"/>
              <a:t>mahabad.rahnamafar@konsumenternas.se</a:t>
            </a:r>
          </a:p>
        </p:txBody>
      </p:sp>
    </p:spTree>
    <p:extLst>
      <p:ext uri="{BB962C8B-B14F-4D97-AF65-F5344CB8AC3E}">
        <p14:creationId xmlns:p14="http://schemas.microsoft.com/office/powerpoint/2010/main" val="76352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 y="0"/>
            <a:ext cx="12171288" cy="6846350"/>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20711" y="11650"/>
            <a:ext cx="12192000" cy="6863823"/>
          </a:xfrm>
          <a:solidFill>
            <a:schemeClr val="accent2">
              <a:alpha val="70000"/>
            </a:schemeClr>
          </a:solidFill>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753557"/>
            <a:ext cx="8583319" cy="464464"/>
          </a:xfrm>
        </p:spPr>
        <p:txBody>
          <a:bodyPr/>
          <a:lstStyle/>
          <a:p>
            <a:pPr algn="l"/>
            <a:r>
              <a:rPr lang="sv-SE" b="1" dirty="0">
                <a:solidFill>
                  <a:schemeClr val="bg1"/>
                </a:solidFill>
              </a:rPr>
              <a:t>UPPSAGDA KONTON</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3170099"/>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Banken får säga upp ett betalkonto </a:t>
            </a:r>
            <a:br>
              <a:rPr lang="sv-SE" sz="2000" b="1" dirty="0">
                <a:solidFill>
                  <a:schemeClr val="bg1"/>
                </a:solidFill>
              </a:rPr>
            </a:br>
            <a:r>
              <a:rPr lang="sv-SE" sz="2000" b="1" dirty="0">
                <a:solidFill>
                  <a:schemeClr val="bg1"/>
                </a:solidFill>
              </a:rPr>
              <a:t>under vissa förutsättningar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Penningtvättsregelverket</a:t>
            </a:r>
          </a:p>
          <a:p>
            <a:pPr marL="800100" lvl="1" indent="-342900">
              <a:buFont typeface="Arial" panose="020B0604020202020204" pitchFamily="34" charset="0"/>
              <a:buChar char="•"/>
            </a:pPr>
            <a:r>
              <a:rPr lang="sv-SE" sz="2000" dirty="0">
                <a:solidFill>
                  <a:schemeClr val="bg1"/>
                </a:solidFill>
              </a:rPr>
              <a:t>Bristande kundkännedom</a:t>
            </a:r>
          </a:p>
          <a:p>
            <a:pPr marL="800100" lvl="1" indent="-342900">
              <a:buFont typeface="Arial" panose="020B0604020202020204" pitchFamily="34" charset="0"/>
              <a:buChar char="•"/>
            </a:pPr>
            <a:r>
              <a:rPr lang="sv-SE" sz="2000" dirty="0">
                <a:solidFill>
                  <a:schemeClr val="bg1"/>
                </a:solidFill>
              </a:rPr>
              <a:t>Hög risk för penningtvätt och finansiering av terrorism</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Finansiell inkludering</a:t>
            </a:r>
            <a:endParaRPr lang="sv-SE" sz="2000" dirty="0">
              <a:solidFill>
                <a:schemeClr val="bg1"/>
              </a:solidFill>
            </a:endParaRP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Överklagan</a:t>
            </a:r>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VERKSAMHET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28651" y="1288801"/>
            <a:ext cx="5118100" cy="4351338"/>
          </a:xfrm>
        </p:spPr>
        <p:txBody>
          <a:bodyPr>
            <a:normAutofit/>
          </a:bodyPr>
          <a:lstStyle/>
          <a:p>
            <a:r>
              <a:rPr lang="sv-SE" dirty="0">
                <a:latin typeface="Calibri" panose="020F0502020204030204" pitchFamily="34" charset="0"/>
              </a:rPr>
              <a:t>Gratis och oberoende information och vägledning.</a:t>
            </a:r>
          </a:p>
          <a:p>
            <a:r>
              <a:rPr lang="sv-SE" dirty="0">
                <a:latin typeface="Calibri" panose="020F0502020204030204" pitchFamily="34" charset="0"/>
              </a:rPr>
              <a:t>Kontakt via telefon, e-post och brev.</a:t>
            </a:r>
          </a:p>
          <a:p>
            <a:r>
              <a:rPr lang="sv-SE" dirty="0">
                <a:latin typeface="Calibri" panose="020F0502020204030204" pitchFamily="34" charset="0"/>
              </a:rPr>
              <a:t>Återkopplar konsumentproblem till branschen och myndigheter.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5" y="6382169"/>
            <a:ext cx="1648331" cy="257369"/>
          </a:xfrm>
        </p:spPr>
        <p:txBody>
          <a:bodyPr wrap="none">
            <a:spAutoFit/>
          </a:bodyPr>
          <a:lstStyle/>
          <a:p>
            <a:r>
              <a:rPr lang="sv-SE" dirty="0"/>
              <a:t>FÖRDJUPNING BANKFRÅGOR</a:t>
            </a:r>
          </a:p>
        </p:txBody>
      </p:sp>
      <p:pic>
        <p:nvPicPr>
          <p:cNvPr id="8" name="Platshållare för bild 7" descr="En bild som visar person&#10;&#10;Automatiskt genererad beskrivning">
            <a:extLst>
              <a:ext uri="{FF2B5EF4-FFF2-40B4-BE49-F238E27FC236}">
                <a16:creationId xmlns:a16="http://schemas.microsoft.com/office/drawing/2014/main" id="{A009C73E-30FC-4F47-8BAD-9D419AE2750C}"/>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FFC9233-F433-A9CE-4EF1-6430C13BC685}"/>
              </a:ext>
            </a:extLst>
          </p:cNvPr>
          <p:cNvSpPr>
            <a:spLocks noGrp="1"/>
          </p:cNvSpPr>
          <p:nvPr>
            <p:ph type="title"/>
          </p:nvPr>
        </p:nvSpPr>
        <p:spPr>
          <a:xfrm>
            <a:off x="601438" y="623163"/>
            <a:ext cx="10515600" cy="846041"/>
          </a:xfrm>
        </p:spPr>
        <p:txBody>
          <a:bodyPr/>
          <a:lstStyle/>
          <a:p>
            <a:r>
              <a:rPr lang="sv-SE" dirty="0"/>
              <a:t>DET HÄR SKA VI PRATA OM I DAG</a:t>
            </a:r>
          </a:p>
        </p:txBody>
      </p:sp>
      <p:sp>
        <p:nvSpPr>
          <p:cNvPr id="3" name="Platshållare för innehåll 2">
            <a:extLst>
              <a:ext uri="{FF2B5EF4-FFF2-40B4-BE49-F238E27FC236}">
                <a16:creationId xmlns:a16="http://schemas.microsoft.com/office/drawing/2014/main" id="{FD97C51B-7CE1-7081-4CE5-81712C8C56FA}"/>
              </a:ext>
            </a:extLst>
          </p:cNvPr>
          <p:cNvSpPr>
            <a:spLocks noGrp="1"/>
          </p:cNvSpPr>
          <p:nvPr>
            <p:ph type="body" sz="quarter" idx="11"/>
          </p:nvPr>
        </p:nvSpPr>
        <p:spPr>
          <a:xfrm>
            <a:off x="809625" y="6371150"/>
            <a:ext cx="1648331" cy="257369"/>
          </a:xfrm>
        </p:spPr>
        <p:txBody>
          <a:bodyPr wrap="none">
            <a:spAutoFit/>
          </a:bodyPr>
          <a:lstStyle/>
          <a:p>
            <a:r>
              <a:rPr lang="sv-SE" dirty="0"/>
              <a:t>FÖRDJUPNING BANKFRÅGOR</a:t>
            </a:r>
          </a:p>
        </p:txBody>
      </p:sp>
      <p:sp>
        <p:nvSpPr>
          <p:cNvPr id="5" name="textruta 4">
            <a:extLst>
              <a:ext uri="{FF2B5EF4-FFF2-40B4-BE49-F238E27FC236}">
                <a16:creationId xmlns:a16="http://schemas.microsoft.com/office/drawing/2014/main" id="{1DBEF645-7106-41F6-BE53-521F568DE45B}"/>
              </a:ext>
            </a:extLst>
          </p:cNvPr>
          <p:cNvSpPr txBox="1"/>
          <p:nvPr/>
        </p:nvSpPr>
        <p:spPr>
          <a:xfrm>
            <a:off x="663817" y="1356189"/>
            <a:ext cx="7602877" cy="2215991"/>
          </a:xfrm>
          <a:prstGeom prst="rect">
            <a:avLst/>
          </a:prstGeom>
          <a:noFill/>
        </p:spPr>
        <p:txBody>
          <a:bodyPr wrap="square" rtlCol="0">
            <a:spAutoFit/>
          </a:bodyPr>
          <a:lstStyle/>
          <a:p>
            <a:pPr marL="342900" indent="-342900">
              <a:buFont typeface="Arial" panose="020B0604020202020204" pitchFamily="34" charset="0"/>
              <a:buChar char="•"/>
              <a:tabLst>
                <a:tab pos="214313" algn="l"/>
              </a:tabLst>
            </a:pPr>
            <a:r>
              <a:rPr lang="sv-SE" sz="2000" b="1" dirty="0">
                <a:ea typeface="Arial" charset="0"/>
                <a:cs typeface="Arial" charset="0"/>
              </a:rPr>
              <a:t>Bedrägerier</a:t>
            </a:r>
            <a:r>
              <a:rPr lang="sv-SE" sz="2000" dirty="0">
                <a:ea typeface="Arial" charset="0"/>
                <a:cs typeface="Arial" charset="0"/>
              </a:rPr>
              <a:t> – skillnaden mellan obehöriga och behöriga transaktioner. </a:t>
            </a:r>
          </a:p>
          <a:p>
            <a:pPr marL="342900" indent="-342900">
              <a:lnSpc>
                <a:spcPct val="150000"/>
              </a:lnSpc>
              <a:buFont typeface="Arial" panose="020B0604020202020204" pitchFamily="34" charset="0"/>
              <a:buChar char="•"/>
              <a:tabLst>
                <a:tab pos="214313" algn="l"/>
              </a:tabLst>
            </a:pPr>
            <a:r>
              <a:rPr lang="sv-SE" sz="2000" b="1" dirty="0">
                <a:ea typeface="Arial" charset="0"/>
                <a:cs typeface="Arial" charset="0"/>
              </a:rPr>
              <a:t>Bedrägerier</a:t>
            </a:r>
            <a:r>
              <a:rPr lang="sv-SE" sz="2000" dirty="0">
                <a:ea typeface="Arial" charset="0"/>
                <a:cs typeface="Arial" charset="0"/>
              </a:rPr>
              <a:t> – obehöriga lån.</a:t>
            </a:r>
          </a:p>
          <a:p>
            <a:pPr marL="342900" indent="-342900">
              <a:buFont typeface="Arial" panose="020B0604020202020204" pitchFamily="34" charset="0"/>
              <a:buChar char="•"/>
              <a:tabLst>
                <a:tab pos="214313" algn="l"/>
              </a:tabLst>
            </a:pPr>
            <a:r>
              <a:rPr lang="sv-SE" sz="2000" b="1" dirty="0">
                <a:ea typeface="Arial" charset="0"/>
                <a:cs typeface="Arial" charset="0"/>
              </a:rPr>
              <a:t>Lån och krediter </a:t>
            </a:r>
            <a:r>
              <a:rPr lang="sv-SE" sz="2000" dirty="0">
                <a:ea typeface="Arial" charset="0"/>
                <a:cs typeface="Arial" charset="0"/>
              </a:rPr>
              <a:t>– bristande kreditprövning samt uppsägning.</a:t>
            </a:r>
          </a:p>
          <a:p>
            <a:pPr marL="342900" indent="-342900">
              <a:lnSpc>
                <a:spcPct val="150000"/>
              </a:lnSpc>
              <a:buFont typeface="Arial" panose="020B0604020202020204" pitchFamily="34" charset="0"/>
              <a:buChar char="•"/>
              <a:tabLst>
                <a:tab pos="214313" algn="l"/>
              </a:tabLst>
            </a:pPr>
            <a:r>
              <a:rPr lang="sv-SE" sz="2000" b="1" dirty="0">
                <a:ea typeface="Arial" charset="0"/>
                <a:cs typeface="Arial" charset="0"/>
              </a:rPr>
              <a:t>Invändningsrätten</a:t>
            </a:r>
            <a:r>
              <a:rPr lang="sv-SE" sz="2000" dirty="0">
                <a:ea typeface="Arial" charset="0"/>
                <a:cs typeface="Arial" charset="0"/>
              </a:rPr>
              <a:t> – extra skydd vid kreditköp.</a:t>
            </a:r>
          </a:p>
          <a:p>
            <a:endParaRPr lang="sv-SE" dirty="0"/>
          </a:p>
        </p:txBody>
      </p:sp>
    </p:spTree>
    <p:extLst>
      <p:ext uri="{BB962C8B-B14F-4D97-AF65-F5344CB8AC3E}">
        <p14:creationId xmlns:p14="http://schemas.microsoft.com/office/powerpoint/2010/main" val="201625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BEDRÄGERIER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marL="0" indent="0">
              <a:buNone/>
              <a:tabLst>
                <a:tab pos="214313" algn="l"/>
              </a:tabLst>
            </a:pPr>
            <a:r>
              <a:rPr lang="sv-SE" b="1" dirty="0">
                <a:ea typeface="Arial" charset="0"/>
                <a:cs typeface="Arial" charset="0"/>
              </a:rPr>
              <a:t>Obehörigt </a:t>
            </a:r>
          </a:p>
          <a:p>
            <a:pPr>
              <a:tabLst>
                <a:tab pos="214313" algn="l"/>
              </a:tabLst>
            </a:pPr>
            <a:r>
              <a:rPr lang="sv-SE" sz="2000" dirty="0">
                <a:ea typeface="Arial" charset="0"/>
                <a:cs typeface="Arial" charset="0"/>
              </a:rPr>
              <a:t>Utan samtycke</a:t>
            </a:r>
          </a:p>
          <a:p>
            <a:pPr>
              <a:tabLst>
                <a:tab pos="214313" algn="l"/>
              </a:tabLst>
            </a:pPr>
            <a:r>
              <a:rPr lang="sv-SE" sz="2000" dirty="0">
                <a:ea typeface="Arial" charset="0"/>
                <a:cs typeface="Arial" charset="0"/>
              </a:rPr>
              <a:t>Oaktsamhetsbedömning </a:t>
            </a:r>
          </a:p>
          <a:p>
            <a:pPr marL="0" indent="0">
              <a:buNone/>
              <a:tabLst>
                <a:tab pos="214313" algn="l"/>
              </a:tabLst>
            </a:pPr>
            <a:r>
              <a:rPr lang="sv-SE" b="1" dirty="0">
                <a:ea typeface="Arial" charset="0"/>
                <a:cs typeface="Arial" charset="0"/>
              </a:rPr>
              <a:t>Behörigt </a:t>
            </a:r>
          </a:p>
          <a:p>
            <a:pPr>
              <a:tabLst>
                <a:tab pos="214313" algn="l"/>
              </a:tabLst>
            </a:pPr>
            <a:r>
              <a:rPr lang="sv-SE" sz="2000" dirty="0">
                <a:ea typeface="Arial" charset="0"/>
                <a:cs typeface="Arial" charset="0"/>
              </a:rPr>
              <a:t>Med samtycke </a:t>
            </a:r>
          </a:p>
          <a:p>
            <a:pPr marL="0" indent="0">
              <a:buNone/>
              <a:tabLst>
                <a:tab pos="214313" algn="l"/>
              </a:tabLst>
            </a:pPr>
            <a:r>
              <a:rPr lang="sv-SE" b="1" dirty="0">
                <a:ea typeface="Arial" charset="0"/>
                <a:cs typeface="Arial" charset="0"/>
              </a:rPr>
              <a:t>HD:s avgörande </a:t>
            </a:r>
          </a:p>
          <a:p>
            <a:pPr>
              <a:tabLst>
                <a:tab pos="214313" algn="l"/>
              </a:tabLst>
            </a:pPr>
            <a:r>
              <a:rPr lang="sv-SE" sz="2000" dirty="0">
                <a:ea typeface="Arial" charset="0"/>
                <a:cs typeface="Arial" charset="0"/>
              </a:rPr>
              <a:t>Obehörigt</a:t>
            </a:r>
            <a:endParaRPr lang="sv-SE" dirty="0">
              <a:ea typeface="Arial" charset="0"/>
              <a:cs typeface="Arial" charset="0"/>
            </a:endParaRPr>
          </a:p>
          <a:p>
            <a:pPr>
              <a:tabLst>
                <a:tab pos="214313" algn="l"/>
              </a:tabLst>
            </a:pPr>
            <a:r>
              <a:rPr lang="sv-SE" sz="2000" dirty="0">
                <a:ea typeface="Arial" charset="0"/>
                <a:cs typeface="Arial" charset="0"/>
              </a:rPr>
              <a:t>Ändrat praxis avseende oaktsamhetsgraden</a:t>
            </a:r>
          </a:p>
          <a:p>
            <a:pPr marL="0" indent="0">
              <a:buNone/>
              <a:tabLst>
                <a:tab pos="214313" algn="l"/>
              </a:tabLst>
            </a:pPr>
            <a:r>
              <a:rPr lang="sv-SE" b="1" dirty="0">
                <a:ea typeface="Arial" charset="0"/>
                <a:cs typeface="Arial" charset="0"/>
              </a:rPr>
              <a:t>KO-biträde </a:t>
            </a:r>
          </a:p>
          <a:p>
            <a:pPr>
              <a:tabLst>
                <a:tab pos="214313" algn="l"/>
              </a:tabLst>
            </a:pPr>
            <a:r>
              <a:rPr lang="sv-SE" sz="2000" dirty="0">
                <a:ea typeface="Arial" charset="0"/>
                <a:cs typeface="Arial" charset="0"/>
              </a:rPr>
              <a:t>Behörigt</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1151"/>
            <a:ext cx="1648331" cy="257369"/>
          </a:xfrm>
        </p:spPr>
        <p:txBody>
          <a:bodyPr wrap="none">
            <a:spAutoFit/>
          </a:bodyPr>
          <a:lstStyle/>
          <a:p>
            <a:r>
              <a:rPr lang="sv-SE" dirty="0"/>
              <a:t>FÖRDJUPNING BANKFRÅGOR</a:t>
            </a:r>
          </a:p>
        </p:txBody>
      </p:sp>
      <p:pic>
        <p:nvPicPr>
          <p:cNvPr id="10" name="Platshållare för bild 9">
            <a:extLst>
              <a:ext uri="{FF2B5EF4-FFF2-40B4-BE49-F238E27FC236}">
                <a16:creationId xmlns:a16="http://schemas.microsoft.com/office/drawing/2014/main" id="{3227AE0C-48C9-4659-85C9-4B8FE3B67E3A}"/>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BEDRÄGERIER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88801"/>
            <a:ext cx="5118100" cy="4351338"/>
          </a:xfrm>
        </p:spPr>
        <p:txBody>
          <a:bodyPr>
            <a:normAutofit/>
          </a:bodyPr>
          <a:lstStyle/>
          <a:p>
            <a:pPr marL="0" indent="0">
              <a:buNone/>
            </a:pPr>
            <a:r>
              <a:rPr lang="sv-SE" b="1" dirty="0">
                <a:latin typeface="Calibri" panose="020F0502020204030204" pitchFamily="34" charset="0"/>
              </a:rPr>
              <a:t>Obehöriga lån</a:t>
            </a:r>
          </a:p>
          <a:p>
            <a:r>
              <a:rPr lang="sv-SE" dirty="0">
                <a:latin typeface="Calibri" panose="020F0502020204030204" pitchFamily="34" charset="0"/>
              </a:rPr>
              <a:t>Lånet upptagits av annan person.</a:t>
            </a:r>
          </a:p>
          <a:p>
            <a:r>
              <a:rPr lang="sv-SE" dirty="0">
                <a:latin typeface="Calibri" panose="020F0502020204030204" pitchFamily="34" charset="0"/>
              </a:rPr>
              <a:t>Måste göras </a:t>
            </a:r>
            <a:r>
              <a:rPr lang="sv-SE" b="1" dirty="0">
                <a:latin typeface="Calibri" panose="020F0502020204030204" pitchFamily="34" charset="0"/>
              </a:rPr>
              <a:t>antagligt</a:t>
            </a:r>
            <a:r>
              <a:rPr lang="sv-SE" dirty="0">
                <a:latin typeface="Calibri" panose="020F0502020204030204" pitchFamily="34" charset="0"/>
              </a:rPr>
              <a:t> att lånet upptagits av en obehörig person.</a:t>
            </a:r>
          </a:p>
          <a:p>
            <a:r>
              <a:rPr lang="sv-SE" dirty="0">
                <a:latin typeface="Calibri" panose="020F0502020204030204" pitchFamily="34" charset="0"/>
              </a:rPr>
              <a:t>Långivarens skyldighet att bevisa att det är   behörigt.</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5" y="6382169"/>
            <a:ext cx="1648331" cy="257369"/>
          </a:xfrm>
        </p:spPr>
        <p:txBody>
          <a:bodyPr wrap="none">
            <a:spAutoFit/>
          </a:bodyPr>
          <a:lstStyle/>
          <a:p>
            <a:r>
              <a:rPr lang="sv-SE" dirty="0"/>
              <a:t>FÖRDJUPNING BANKFRÅGOR</a:t>
            </a:r>
          </a:p>
        </p:txBody>
      </p:sp>
      <p:pic>
        <p:nvPicPr>
          <p:cNvPr id="9" name="Platshållare för bild 8">
            <a:extLst>
              <a:ext uri="{FF2B5EF4-FFF2-40B4-BE49-F238E27FC236}">
                <a16:creationId xmlns:a16="http://schemas.microsoft.com/office/drawing/2014/main" id="{81350FBF-B83E-47A2-A84D-0D777FC400B6}"/>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491786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LÅN OCH KREDITER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marL="0" indent="0">
              <a:buNone/>
              <a:tabLst>
                <a:tab pos="214313" algn="l"/>
              </a:tabLst>
            </a:pPr>
            <a:r>
              <a:rPr lang="sv-SE" b="1" dirty="0">
                <a:ea typeface="Arial" charset="0"/>
                <a:cs typeface="Arial" charset="0"/>
              </a:rPr>
              <a:t>Bristande kreditprövning</a:t>
            </a:r>
            <a:r>
              <a:rPr lang="sv-SE" dirty="0">
                <a:ea typeface="Arial" charset="0"/>
                <a:cs typeface="Arial" charset="0"/>
              </a:rPr>
              <a:t> </a:t>
            </a:r>
          </a:p>
          <a:p>
            <a:pPr>
              <a:tabLst>
                <a:tab pos="214313" algn="l"/>
              </a:tabLst>
            </a:pPr>
            <a:r>
              <a:rPr lang="sv-SE" dirty="0">
                <a:ea typeface="Arial" charset="0"/>
                <a:cs typeface="Arial" charset="0"/>
              </a:rPr>
              <a:t>Långivaren måste göra en kreditprövning</a:t>
            </a:r>
          </a:p>
          <a:p>
            <a:pPr>
              <a:tabLst>
                <a:tab pos="214313" algn="l"/>
              </a:tabLst>
            </a:pPr>
            <a:r>
              <a:rPr lang="sv-SE" dirty="0">
                <a:ea typeface="Arial" charset="0"/>
                <a:cs typeface="Arial" charset="0"/>
              </a:rPr>
              <a:t>Kvar att leva på-kalkyl = KALP</a:t>
            </a:r>
          </a:p>
          <a:p>
            <a:pPr>
              <a:tabLst>
                <a:tab pos="214313" algn="l"/>
              </a:tabLst>
            </a:pPr>
            <a:r>
              <a:rPr lang="sv-SE" dirty="0">
                <a:ea typeface="Arial" charset="0"/>
                <a:cs typeface="Arial" charset="0"/>
              </a:rPr>
              <a:t>Ovanligt att slippa betalningsansvar </a:t>
            </a:r>
          </a:p>
          <a:p>
            <a:pPr>
              <a:tabLst>
                <a:tab pos="214313" algn="l"/>
              </a:tabLst>
            </a:pPr>
            <a:r>
              <a:rPr lang="sv-SE" dirty="0">
                <a:ea typeface="Arial" charset="0"/>
                <a:cs typeface="Arial" charset="0"/>
              </a:rPr>
              <a:t>Konsumentverket beslutar om sanktioner</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1151"/>
            <a:ext cx="1648331" cy="257369"/>
          </a:xfrm>
        </p:spPr>
        <p:txBody>
          <a:bodyPr wrap="none">
            <a:spAutoFit/>
          </a:bodyPr>
          <a:lstStyle/>
          <a:p>
            <a:r>
              <a:rPr lang="sv-SE" dirty="0"/>
              <a:t>FÖRDJUPNING BANKFRÅGOR</a:t>
            </a:r>
          </a:p>
        </p:txBody>
      </p:sp>
      <p:pic>
        <p:nvPicPr>
          <p:cNvPr id="8" name="Platshållare för bild 7">
            <a:extLst>
              <a:ext uri="{FF2B5EF4-FFF2-40B4-BE49-F238E27FC236}">
                <a16:creationId xmlns:a16="http://schemas.microsoft.com/office/drawing/2014/main" id="{FD824D5D-E133-4774-8834-B73183281779}"/>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247502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LÅN OCH KREDITER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88801"/>
            <a:ext cx="5118100" cy="4351338"/>
          </a:xfrm>
        </p:spPr>
        <p:txBody>
          <a:bodyPr>
            <a:normAutofit/>
          </a:bodyPr>
          <a:lstStyle/>
          <a:p>
            <a:pPr marL="0" indent="0">
              <a:buNone/>
            </a:pPr>
            <a:r>
              <a:rPr lang="sv-SE" b="1" dirty="0">
                <a:latin typeface="Calibri" panose="020F0502020204030204" pitchFamily="34" charset="0"/>
              </a:rPr>
              <a:t>Uppsägning</a:t>
            </a:r>
          </a:p>
          <a:p>
            <a:r>
              <a:rPr lang="sv-SE" dirty="0">
                <a:latin typeface="Calibri" panose="020F0502020204030204" pitchFamily="34" charset="0"/>
              </a:rPr>
              <a:t>Endast under vissa förutsättningar</a:t>
            </a:r>
          </a:p>
          <a:p>
            <a:pPr lvl="1"/>
            <a:r>
              <a:rPr lang="sv-SE" sz="2000" dirty="0">
                <a:latin typeface="Calibri" panose="020F0502020204030204" pitchFamily="34" charset="0"/>
              </a:rPr>
              <a:t>Försenade betalningar </a:t>
            </a:r>
          </a:p>
          <a:p>
            <a:pPr lvl="1"/>
            <a:r>
              <a:rPr lang="sv-SE" sz="2000" dirty="0">
                <a:latin typeface="Calibri" panose="020F0502020204030204" pitchFamily="34" charset="0"/>
              </a:rPr>
              <a:t>Värdeminskning på säkerhet</a:t>
            </a:r>
          </a:p>
          <a:p>
            <a:pPr lvl="1"/>
            <a:r>
              <a:rPr lang="sv-SE" sz="2000" dirty="0">
                <a:latin typeface="Calibri" panose="020F0502020204030204" pitchFamily="34" charset="0"/>
              </a:rPr>
              <a:t>Undandragande </a:t>
            </a:r>
          </a:p>
          <a:p>
            <a:pPr lvl="1"/>
            <a:r>
              <a:rPr lang="sv-SE" sz="2000" dirty="0">
                <a:latin typeface="Calibri" panose="020F0502020204030204" pitchFamily="34" charset="0"/>
              </a:rPr>
              <a:t>Synnerliga skäl</a:t>
            </a:r>
          </a:p>
          <a:p>
            <a:r>
              <a:rPr lang="sv-SE" dirty="0">
                <a:latin typeface="Calibri" panose="020F0502020204030204" pitchFamily="34" charset="0"/>
              </a:rPr>
              <a:t>Uppsägningstid 4 veckor</a:t>
            </a:r>
          </a:p>
          <a:p>
            <a:r>
              <a:rPr lang="sv-SE" dirty="0">
                <a:latin typeface="Calibri" panose="020F0502020204030204" pitchFamily="34" charset="0"/>
              </a:rPr>
              <a:t>Stoppa uppsägning – en gång per lån</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5" y="6382169"/>
            <a:ext cx="1648331" cy="257369"/>
          </a:xfrm>
        </p:spPr>
        <p:txBody>
          <a:bodyPr wrap="none">
            <a:spAutoFit/>
          </a:bodyPr>
          <a:lstStyle/>
          <a:p>
            <a:r>
              <a:rPr lang="sv-SE" dirty="0"/>
              <a:t>FÖRDJUPNING BANKFRÅGOR</a:t>
            </a:r>
          </a:p>
        </p:txBody>
      </p:sp>
      <p:pic>
        <p:nvPicPr>
          <p:cNvPr id="8" name="Platshållare för bild 7">
            <a:extLst>
              <a:ext uri="{FF2B5EF4-FFF2-40B4-BE49-F238E27FC236}">
                <a16:creationId xmlns:a16="http://schemas.microsoft.com/office/drawing/2014/main" id="{1CB51471-6841-42E3-8A14-7B629803575C}"/>
              </a:ext>
            </a:extLst>
          </p:cNvPr>
          <p:cNvPicPr>
            <a:picLocks noGrp="1" noChangeAspect="1"/>
          </p:cNvPicPr>
          <p:nvPr>
            <p:ph type="pic" sz="quarter" idx="13"/>
          </p:nvPr>
        </p:nvPicPr>
        <p:blipFill>
          <a:blip r:embed="rId3"/>
          <a:srcRect t="3734" b="3734"/>
          <a:stretch>
            <a:fillRect/>
          </a:stretch>
        </p:blipFill>
        <p:spPr/>
      </p:pic>
    </p:spTree>
    <p:extLst>
      <p:ext uri="{BB962C8B-B14F-4D97-AF65-F5344CB8AC3E}">
        <p14:creationId xmlns:p14="http://schemas.microsoft.com/office/powerpoint/2010/main" val="133389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INVÄNDNINGSRÄTTEN</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253331"/>
            <a:ext cx="5118100" cy="4351338"/>
          </a:xfrm>
        </p:spPr>
        <p:txBody>
          <a:bodyPr>
            <a:normAutofit/>
          </a:bodyPr>
          <a:lstStyle/>
          <a:p>
            <a:pPr marL="0" indent="0">
              <a:buNone/>
              <a:tabLst>
                <a:tab pos="214313" algn="l"/>
              </a:tabLst>
            </a:pPr>
            <a:r>
              <a:rPr lang="sv-SE" b="1" dirty="0">
                <a:ea typeface="Arial" charset="0"/>
                <a:cs typeface="Arial" charset="0"/>
              </a:rPr>
              <a:t>Extra skydd vid kreditköp</a:t>
            </a:r>
            <a:r>
              <a:rPr lang="sv-SE" dirty="0">
                <a:ea typeface="Arial" charset="0"/>
                <a:cs typeface="Arial" charset="0"/>
              </a:rPr>
              <a:t> </a:t>
            </a:r>
          </a:p>
          <a:p>
            <a:pPr>
              <a:tabLst>
                <a:tab pos="214313" algn="l"/>
              </a:tabLst>
            </a:pPr>
            <a:r>
              <a:rPr lang="sv-SE" dirty="0">
                <a:ea typeface="Arial" charset="0"/>
                <a:cs typeface="Arial" charset="0"/>
              </a:rPr>
              <a:t>29 § Konsumentkreditlagen</a:t>
            </a:r>
          </a:p>
          <a:p>
            <a:pPr>
              <a:tabLst>
                <a:tab pos="214313" algn="l"/>
              </a:tabLst>
            </a:pPr>
            <a:r>
              <a:rPr lang="sv-SE" dirty="0">
                <a:ea typeface="Arial" charset="0"/>
                <a:cs typeface="Arial" charset="0"/>
              </a:rPr>
              <a:t>Kreditköp</a:t>
            </a:r>
          </a:p>
          <a:p>
            <a:pPr lvl="1">
              <a:tabLst>
                <a:tab pos="214313" algn="l"/>
              </a:tabLst>
            </a:pPr>
            <a:r>
              <a:rPr lang="sv-SE" sz="2000" dirty="0">
                <a:ea typeface="Arial" charset="0"/>
                <a:cs typeface="Arial" charset="0"/>
              </a:rPr>
              <a:t>Kreditkort, faktura, delbetalning mm.</a:t>
            </a:r>
          </a:p>
          <a:p>
            <a:pPr>
              <a:tabLst>
                <a:tab pos="214313" algn="l"/>
              </a:tabLst>
            </a:pPr>
            <a:r>
              <a:rPr lang="sv-SE" dirty="0">
                <a:ea typeface="Arial" charset="0"/>
                <a:cs typeface="Arial" charset="0"/>
              </a:rPr>
              <a:t>Kreditgivaren har ett solidariskt ansvar tillsammans med säljföretaget</a:t>
            </a:r>
          </a:p>
          <a:p>
            <a:pPr lvl="1">
              <a:tabLst>
                <a:tab pos="214313" algn="l"/>
              </a:tabLst>
            </a:pPr>
            <a:r>
              <a:rPr lang="sv-SE" sz="2000" dirty="0">
                <a:ea typeface="Arial" charset="0"/>
                <a:cs typeface="Arial" charset="0"/>
              </a:rPr>
              <a:t>Samma rätt att hålla inne en betalning eller rikta anspråk på återbetalning</a:t>
            </a:r>
          </a:p>
          <a:p>
            <a:pPr>
              <a:tabLst>
                <a:tab pos="214313" algn="l"/>
              </a:tabLst>
            </a:pPr>
            <a:r>
              <a:rPr lang="sv-SE" dirty="0">
                <a:ea typeface="Arial" charset="0"/>
                <a:cs typeface="Arial" charset="0"/>
              </a:rPr>
              <a:t>Köpet och krediten kopplade till varandra</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1151"/>
            <a:ext cx="1648331" cy="257369"/>
          </a:xfrm>
        </p:spPr>
        <p:txBody>
          <a:bodyPr wrap="none">
            <a:spAutoFit/>
          </a:bodyPr>
          <a:lstStyle/>
          <a:p>
            <a:r>
              <a:rPr lang="sv-SE" dirty="0"/>
              <a:t>FÖRDJUPNING BANKFRÅGOR</a:t>
            </a:r>
          </a:p>
        </p:txBody>
      </p:sp>
      <p:pic>
        <p:nvPicPr>
          <p:cNvPr id="9" name="Platshållare för bild 8" descr="En bild som visar person&#10;&#10;Automatiskt genererad beskrivning">
            <a:extLst>
              <a:ext uri="{FF2B5EF4-FFF2-40B4-BE49-F238E27FC236}">
                <a16:creationId xmlns:a16="http://schemas.microsoft.com/office/drawing/2014/main" id="{782C34DE-6C2C-4236-A7A9-BF7A82CF9B0E}"/>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404472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dirty="0"/>
              <a:t>KLAGOMÅL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88801"/>
            <a:ext cx="5118100" cy="3116891"/>
          </a:xfrm>
        </p:spPr>
        <p:txBody>
          <a:bodyPr>
            <a:normAutofit/>
          </a:bodyPr>
          <a:lstStyle/>
          <a:p>
            <a:r>
              <a:rPr lang="sv-SE" dirty="0">
                <a:latin typeface="Calibri" panose="020F0502020204030204" pitchFamily="34" charset="0"/>
              </a:rPr>
              <a:t>Klagomålsansvarig – 14 dagar</a:t>
            </a:r>
          </a:p>
          <a:p>
            <a:r>
              <a:rPr lang="sv-SE" dirty="0">
                <a:latin typeface="Calibri" panose="020F0502020204030204" pitchFamily="34" charset="0"/>
              </a:rPr>
              <a:t>Allmänna Reklamationsnämnden (ARN) </a:t>
            </a:r>
          </a:p>
          <a:p>
            <a:r>
              <a:rPr lang="sv-SE" dirty="0">
                <a:latin typeface="Calibri" panose="020F0502020204030204" pitchFamily="34" charset="0"/>
              </a:rPr>
              <a:t>Allmän domstol</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5" y="6382169"/>
            <a:ext cx="1648331" cy="257369"/>
          </a:xfrm>
        </p:spPr>
        <p:txBody>
          <a:bodyPr wrap="none">
            <a:spAutoFit/>
          </a:bodyPr>
          <a:lstStyle/>
          <a:p>
            <a:r>
              <a:rPr lang="sv-SE" dirty="0"/>
              <a:t>FÖRDJUPNING BANKFRÅGOR</a:t>
            </a:r>
          </a:p>
        </p:txBody>
      </p:sp>
      <p:pic>
        <p:nvPicPr>
          <p:cNvPr id="9" name="Platshållare för bild 8">
            <a:extLst>
              <a:ext uri="{FF2B5EF4-FFF2-40B4-BE49-F238E27FC236}">
                <a16:creationId xmlns:a16="http://schemas.microsoft.com/office/drawing/2014/main" id="{C832483C-B482-472B-B140-EACE35C297F8}"/>
              </a:ext>
            </a:extLst>
          </p:cNvPr>
          <p:cNvPicPr>
            <a:picLocks noGrp="1" noChangeAspect="1"/>
          </p:cNvPicPr>
          <p:nvPr>
            <p:ph type="pic" sz="quarter" idx="13"/>
          </p:nvPr>
        </p:nvPicPr>
        <p:blipFill>
          <a:blip r:embed="rId3"/>
          <a:srcRect t="3642" b="3642"/>
          <a:stretch>
            <a:fillRect/>
          </a:stretch>
        </p:blipFill>
        <p:spPr/>
      </p:pic>
    </p:spTree>
    <p:extLst>
      <p:ext uri="{BB962C8B-B14F-4D97-AF65-F5344CB8AC3E}">
        <p14:creationId xmlns:p14="http://schemas.microsoft.com/office/powerpoint/2010/main" val="2807662852"/>
      </p:ext>
    </p:extLst>
  </p:cSld>
  <p:clrMapOvr>
    <a:masterClrMapping/>
  </p:clrMapOvr>
</p:sld>
</file>

<file path=ppt/theme/theme1.xml><?xml version="1.0" encoding="utf-8"?>
<a:theme xmlns:a="http://schemas.openxmlformats.org/drawingml/2006/main" name="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PPT_mall_budget</Template>
  <TotalTime>4820</TotalTime>
  <Words>2142</Words>
  <Application>Microsoft Office PowerPoint</Application>
  <PresentationFormat>Bredbild</PresentationFormat>
  <Paragraphs>187</Paragraphs>
  <Slides>12</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12</vt:i4>
      </vt:variant>
    </vt:vector>
  </HeadingPairs>
  <TitlesOfParts>
    <vt:vector size="15" baseType="lpstr">
      <vt:lpstr>Arial</vt:lpstr>
      <vt:lpstr>Calibri</vt:lpstr>
      <vt:lpstr>Office-tema</vt:lpstr>
      <vt:lpstr>FÖRDJUPNING BANKFRÅGOR</vt:lpstr>
      <vt:lpstr>VERKSAMHET</vt:lpstr>
      <vt:lpstr>DET HÄR SKA VI PRATA OM I DAG</vt:lpstr>
      <vt:lpstr>BEDRÄGERIER</vt:lpstr>
      <vt:lpstr>BEDRÄGERIER</vt:lpstr>
      <vt:lpstr>LÅN OCH KREDITER</vt:lpstr>
      <vt:lpstr>LÅN OCH KREDITER</vt:lpstr>
      <vt:lpstr>INVÄNDNINGSRÄTTEN</vt:lpstr>
      <vt:lpstr>KLAGOMÅL</vt:lpstr>
      <vt:lpstr>KONTAKTA OSS</vt:lpstr>
      <vt:lpstr>Tack!</vt:lpstr>
      <vt:lpstr>UPPSAGDA KONTON</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BANKFRÅGOR OCH BEDRÄGERIER</dc:title>
  <dc:creator>Vanda Brandt</dc:creator>
  <cp:lastModifiedBy>Vanda Brandt</cp:lastModifiedBy>
  <cp:revision>16</cp:revision>
  <dcterms:created xsi:type="dcterms:W3CDTF">2023-01-27T10:51:07Z</dcterms:created>
  <dcterms:modified xsi:type="dcterms:W3CDTF">2023-02-08T08:46:15Z</dcterms:modified>
</cp:coreProperties>
</file>