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286" r:id="rId3"/>
    <p:sldId id="289" r:id="rId4"/>
    <p:sldId id="290" r:id="rId5"/>
    <p:sldId id="291" r:id="rId6"/>
    <p:sldId id="294" r:id="rId7"/>
    <p:sldId id="288" r:id="rId8"/>
    <p:sldId id="295" r:id="rId9"/>
    <p:sldId id="296" r:id="rId10"/>
    <p:sldId id="299" r:id="rId11"/>
    <p:sldId id="298" r:id="rId12"/>
    <p:sldId id="300" r:id="rId13"/>
    <p:sldId id="301" r:id="rId14"/>
    <p:sldId id="302" r:id="rId15"/>
    <p:sldId id="303" r:id="rId16"/>
    <p:sldId id="304" r:id="rId17"/>
    <p:sldId id="305" r:id="rId18"/>
    <p:sldId id="306" r:id="rId19"/>
    <p:sldId id="272" r:id="rId2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56"/>
    <p:restoredTop sz="95226" autoAdjust="0"/>
  </p:normalViewPr>
  <p:slideViewPr>
    <p:cSldViewPr snapToGrid="0" showGuides="1">
      <p:cViewPr>
        <p:scale>
          <a:sx n="85" d="100"/>
          <a:sy n="85" d="100"/>
        </p:scale>
        <p:origin x="1061" y="77"/>
      </p:cViewPr>
      <p:guideLst>
        <p:guide orient="horz" pos="2160"/>
        <p:guide pos="3863"/>
      </p:guideLst>
    </p:cSldViewPr>
  </p:slideViewPr>
  <p:notesTextViewPr>
    <p:cViewPr>
      <p:scale>
        <a:sx n="1" d="1"/>
        <a:sy n="1" d="1"/>
      </p:scale>
      <p:origin x="0" y="0"/>
    </p:cViewPr>
  </p:notesTextViewPr>
  <p:notesViewPr>
    <p:cSldViewPr snapToGrid="0">
      <p:cViewPr varScale="1">
        <p:scale>
          <a:sx n="60" d="100"/>
          <a:sy n="60" d="100"/>
        </p:scale>
        <p:origin x="3274" y="-377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2023-02-08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konsumenternas.se/forsakringar/personforsakringar/livforsakringa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konsumenternas.se/konsumentstod/guider--checklistor/guider---forsakring/begara-ersattning-for-personskador/halkolycka/" TargetMode="External"/><Relationship Id="rId3" Type="http://schemas.openxmlformats.org/officeDocument/2006/relationships/hyperlink" Target="http://tff.se/" TargetMode="External"/><Relationship Id="rId7" Type="http://schemas.openxmlformats.org/officeDocument/2006/relationships/hyperlink" Target="https://www.svenskforsakring.se/skaderegleringsproces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konsumenternas.se/konsumentstod/guider--checklistor/guider---forsakring/begara-ersattning-for-personskador/ersattningar-du-kan-ha-ratt-till/" TargetMode="External"/><Relationship Id="rId5" Type="http://schemas.openxmlformats.org/officeDocument/2006/relationships/hyperlink" Target="https://www.konsumenternas.se/konsumentstod/klaga-angra-anmal/anmala-en-skada/" TargetMode="External"/><Relationship Id="rId4" Type="http://schemas.openxmlformats.org/officeDocument/2006/relationships/hyperlink" Target="http://pff.s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onsumenternas.se/forsakringar/fordonsforsakringar/bilforsakringar/tillagg-och-garanti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konsumenternas.se/forsakringar/fordonsforsakringar/bilforsakringar/"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konsumenternas.se/forsakringar/fordonsforsakringar/bilforsakringar/vad-ersat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onsumenternas.se/forsakringar/boendeforsakringar/hemforsakringar/hur-bor-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lakemedelsskadenamnden.se/" TargetMode="External"/><Relationship Id="rId3" Type="http://schemas.openxmlformats.org/officeDocument/2006/relationships/hyperlink" Target="http://arn.se/" TargetMode="External"/><Relationship Id="rId7" Type="http://schemas.openxmlformats.org/officeDocument/2006/relationships/hyperlink" Target="https://www.patientskadenamnden.s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forsakringsnamnder.se/ansvarsforsakringens-personskadenamnd/provning-i-namnden/" TargetMode="External"/><Relationship Id="rId11" Type="http://schemas.openxmlformats.org/officeDocument/2006/relationships/hyperlink" Target="https://www.konsumentverket.se/aktuella-konsumentproblem/anmal-till-konsumentverket/ansok-om-ko-bitrade/" TargetMode="External"/><Relationship Id="rId5" Type="http://schemas.openxmlformats.org/officeDocument/2006/relationships/hyperlink" Target="https://www.trafikskadenamnden.se/" TargetMode="External"/><Relationship Id="rId10" Type="http://schemas.openxmlformats.org/officeDocument/2006/relationships/hyperlink" Target="https://www.advokatsamfundet.se/konsumenttvistnamnden/" TargetMode="External"/><Relationship Id="rId4" Type="http://schemas.openxmlformats.org/officeDocument/2006/relationships/hyperlink" Target="https://www.forsakringsnamnder.se/personforsakringsnamnden/provning-i-namnden-pfn/" TargetMode="External"/><Relationship Id="rId9" Type="http://schemas.openxmlformats.org/officeDocument/2006/relationships/hyperlink" Target="https://www.forsakringsnamnder.se/namnden-for-rattsskyddsfragor/provning-i-namnden-fn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Vår webbplats Konsumenternas.se är som ni säkert minns sedan del 1 är ett samarbete mellan Konsumenternas Bank- och finansbyrå och Konsumenternas Försäkringsbyrå med fakta om försäkring, pension och bank. Vi erbjuder oberoende kostnadsfri vägledning och återkopplar konsumentproblem vi möter till berörda försäkringsbolag och våra huvudmän Finansinspektionen, Konsumentverket, Svensk Försäkring.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j-lt"/>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81083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ersätter en låneskyddsförsäkring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täcka en del av månatliga lånekostnader såsom ränta och amortering.</a:t>
            </a:r>
          </a:p>
          <a:p>
            <a:r>
              <a:rPr lang="sv-SE" dirty="0"/>
              <a:t>Kan lämna ersättning både vid ofrivillig arbetslöshet och vid sjukskrivning (arbetsoförmåga). </a:t>
            </a:r>
          </a:p>
          <a:p>
            <a:r>
              <a:rPr lang="sv-SE" dirty="0"/>
              <a:t>Försäkringsbeloppet är ofta samma belopp som du har i lånekostnad.</a:t>
            </a:r>
          </a:p>
          <a:p>
            <a:r>
              <a:rPr lang="sv-SE" sz="1200" dirty="0">
                <a:effectLst/>
                <a:ea typeface="Calibri" panose="020F0502020204030204" pitchFamily="34" charset="0"/>
              </a:rPr>
              <a:t>Oftast kan du välja om låneskyddet ska omfatta både dödsfall, arbetslöshet eller arbetsoförmåga och olycksfall eller sjukdom</a:t>
            </a:r>
          </a:p>
          <a:p>
            <a:pPr algn="l"/>
            <a:endParaRPr lang="sv-SE" b="1" i="0" dirty="0">
              <a:solidFill>
                <a:srgbClr val="22252A"/>
              </a:solidFill>
              <a:effectLst/>
            </a:endParaRPr>
          </a:p>
          <a:p>
            <a:pPr algn="l"/>
            <a:r>
              <a:rPr lang="sv-SE" b="1" i="0" dirty="0">
                <a:solidFill>
                  <a:srgbClr val="22252A"/>
                </a:solidFill>
                <a:effectLst/>
              </a:rPr>
              <a:t>När du tar till exempel ett bolån kan du ofta köpa till ett låneskydd. Det är en försäkring som kan täcka betalningarna för lånet om du blir arbetslös eller inte kan arbeta på grund av olycksfall eller sjukdom. Försäkringen kan också betala av lånet eller en del av lånet om du eller den du delar lånet med dör.</a:t>
            </a:r>
          </a:p>
          <a:p>
            <a:pPr algn="l"/>
            <a:r>
              <a:rPr lang="sv-SE" b="0" i="0" dirty="0">
                <a:solidFill>
                  <a:srgbClr val="22252A"/>
                </a:solidFill>
                <a:effectLst/>
              </a:rPr>
              <a:t>Du måste uppfylla vissa krav för att få teckna ett låneskydd. Ofta har försäkringen ett maximalt ersättningsbelopp, som ibland minskar ju äldre du blir. Låneskyddet upphör att gälla vid en viss ålder, som står i försäkringsvillkoren. Läs därför noga igenom försäkringsvillkoren innan du tecknar ett låneskydd. Priset (premien) för försäkringen beror på bland annat på hur gammal du är och hur stort försäkringsbelopp du väljer.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ju blivit kontaktade av relativt många konsumenter som av olika anledningar har tecknat försäkringar som de inte kan använda sig av.</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går fort vid ansökan och det blir missförstånd när de tecknar.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Konsumenter har missuppfattat teckningskraven när konsumenten fick en fråga om sin anställning. Konsumenten hade bara en projektanställning men bolaget uppfattade det som en tillsvidareanställning.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också blivit kontaktade av konsumenter som var sjukskrivna vid tecknandet eller till och med hade sjukersättning men ändå fick teckna försäkringen. </a:t>
            </a:r>
          </a:p>
          <a:p>
            <a:endParaRPr lang="sv-SE" dirty="0"/>
          </a:p>
          <a:p>
            <a:r>
              <a:rPr lang="sv-SE" b="1" dirty="0"/>
              <a:t>Teckningskrav för låneskyddsförsäkringar och inkomstförsäkringar</a:t>
            </a:r>
          </a:p>
          <a:p>
            <a:pPr marL="171450" indent="-171450">
              <a:buFont typeface="Arial" panose="020B0604020202020204" pitchFamily="34" charset="0"/>
              <a:buChar char="•"/>
            </a:pPr>
            <a:r>
              <a:rPr lang="sv-SE" dirty="0"/>
              <a:t>Medlem i a-kassan och inskriven i svenska Försäkringskassan</a:t>
            </a:r>
          </a:p>
          <a:p>
            <a:pPr marL="171450" indent="-171450">
              <a:buFont typeface="Arial" panose="020B0604020202020204" pitchFamily="34" charset="0"/>
              <a:buChar char="•"/>
            </a:pPr>
            <a:r>
              <a:rPr lang="sv-SE" dirty="0"/>
              <a:t>Bosatt och folkbokförd i Sverige</a:t>
            </a:r>
          </a:p>
          <a:p>
            <a:pPr marL="171450" indent="-171450">
              <a:buFont typeface="Arial" panose="020B0604020202020204" pitchFamily="34" charset="0"/>
              <a:buChar char="•"/>
            </a:pPr>
            <a:r>
              <a:rPr lang="sv-SE" dirty="0"/>
              <a:t>Ingen kännedom om kommande varsel, arbetslöshet (eller sjukskrivning – sjukförsäkring)</a:t>
            </a:r>
          </a:p>
          <a:p>
            <a:pPr marL="171450" indent="-171450">
              <a:buFont typeface="Arial" panose="020B0604020202020204" pitchFamily="34" charset="0"/>
              <a:buChar char="•"/>
            </a:pPr>
            <a:r>
              <a:rPr lang="sv-SE" dirty="0"/>
              <a:t>Ålderskrav  - normalt 18 till 64 år</a:t>
            </a:r>
          </a:p>
          <a:p>
            <a:pPr marL="171450" indent="-171450">
              <a:buFont typeface="Arial" panose="020B0604020202020204" pitchFamily="34" charset="0"/>
              <a:buChar char="•"/>
            </a:pPr>
            <a:r>
              <a:rPr lang="sv-SE" dirty="0"/>
              <a:t>Frisk och fullt arbetsför - en viss angiven tid före tecknandet – hälsodeklaration (sjukförsäkring</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Inför tecknande av en sjukförsäkring brukar bolaget normalt kräva att sökanden fyller i en hälsodeklaration</a:t>
            </a:r>
          </a:p>
          <a:p>
            <a:endParaRPr lang="sv-SE" dirty="0"/>
          </a:p>
          <a:p>
            <a:r>
              <a:rPr lang="sv-SE" b="1" dirty="0"/>
              <a:t>Teckningskrav för låneskyddsförsäkringar: </a:t>
            </a:r>
          </a:p>
          <a:p>
            <a:endParaRPr lang="sv-SE" dirty="0"/>
          </a:p>
          <a:p>
            <a:r>
              <a:rPr lang="sv-SE" dirty="0"/>
              <a:t>Krav som i inkomstförsäkringarna, </a:t>
            </a:r>
          </a:p>
          <a:p>
            <a:pPr marL="0" indent="0">
              <a:buNone/>
            </a:pPr>
            <a:r>
              <a:rPr lang="sv-SE" dirty="0"/>
              <a:t>	</a:t>
            </a:r>
            <a:r>
              <a:rPr lang="sv-SE" i="1" dirty="0"/>
              <a:t>dessutom</a:t>
            </a:r>
          </a:p>
          <a:p>
            <a:r>
              <a:rPr lang="sv-SE" dirty="0"/>
              <a:t>Tillsvidareanställning på exempelvis minst 22 timmar per vecka en viss angiven tid före tecknandet. Tiden brukar vanligtvis vara sex månader.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lgn="l"/>
            <a:r>
              <a:rPr lang="sv-SE" b="1" i="0" dirty="0">
                <a:solidFill>
                  <a:srgbClr val="22252A"/>
                </a:solidFill>
                <a:effectLst/>
              </a:rPr>
              <a:t>Låneskydd är en försäkring kopplad till ett lån. Försäkringen ska göra det möjligt att betala lånet även om du blir arbetslös, inte kan arbeta efter ett olycksfall eller en sjukdom eller om den du delar lånet med dör. </a:t>
            </a:r>
          </a:p>
          <a:p>
            <a:pPr algn="l"/>
            <a:r>
              <a:rPr lang="sv-SE" b="0" i="0" dirty="0">
                <a:solidFill>
                  <a:srgbClr val="22252A"/>
                </a:solidFill>
                <a:effectLst/>
              </a:rPr>
              <a:t>Låneskydd är ett samlingsnamn på försäkringar som långivare säljer och som kan vara bra att ha när du tar lån. Oftast kan du välja om låneskyddet ska omfatta både dödsfall, arbetslöshet eller arbetsoförmåga och olycksfall eller sjukdom.</a:t>
            </a:r>
          </a:p>
          <a:p>
            <a:pPr algn="l"/>
            <a:r>
              <a:rPr lang="sv-SE" b="0" i="0" dirty="0">
                <a:solidFill>
                  <a:srgbClr val="22252A"/>
                </a:solidFill>
                <a:effectLst/>
              </a:rPr>
              <a:t>Det finns alltid teckningskrav som ska vara uppfyllda och försäkringarna har karenstid, det vill säga börjar gälla först en viss tid efter att du tecknat dem. Det finns andra försäkringar som kan täcka de situationer där låneskyddet annars hade inträtt, till </a:t>
            </a:r>
            <a:r>
              <a:rPr lang="sv-SE" sz="1200" b="0" i="0" kern="1200" dirty="0">
                <a:solidFill>
                  <a:srgbClr val="22252A"/>
                </a:solidFill>
                <a:effectLst/>
                <a:ea typeface="+mn-ea"/>
                <a:cs typeface="+mn-cs"/>
              </a:rPr>
              <a:t>exempel </a:t>
            </a:r>
            <a:r>
              <a:rPr lang="sv-SE" sz="1200" b="0" i="0" kern="1200" dirty="0">
                <a:solidFill>
                  <a:srgbClr val="22252A"/>
                </a:solidFill>
                <a:effectLst/>
                <a:ea typeface="+mn-ea"/>
                <a:cs typeface="+mn-cs"/>
                <a:hlinkClick r:id="rId3" tooltip="livförsäkringar">
                  <a:extLst>
                    <a:ext uri="{A12FA001-AC4F-418D-AE19-62706E023703}">
                      <ahyp:hlinkClr xmlns:ahyp="http://schemas.microsoft.com/office/drawing/2018/hyperlinkcolor" val="tx"/>
                    </a:ext>
                  </a:extLst>
                </a:hlinkClick>
              </a:rPr>
              <a:t>livförsäkringar</a:t>
            </a:r>
            <a:r>
              <a:rPr lang="sv-SE" sz="1200" b="0" i="0" kern="1200" dirty="0">
                <a:solidFill>
                  <a:srgbClr val="22252A"/>
                </a:solidFill>
                <a:effectLst/>
                <a:ea typeface="+mn-ea"/>
                <a:cs typeface="+mn-cs"/>
              </a:rPr>
              <a:t> som vi talade om under del 1.</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94333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0" lvl="0" indent="0" algn="l" fontAlgn="auto">
              <a:lnSpc>
                <a:spcPct val="100000"/>
              </a:lnSpc>
              <a:spcBef>
                <a:spcPts val="0"/>
              </a:spcBef>
              <a:spcAft>
                <a:spcPts val="0"/>
              </a:spcAft>
              <a:buClrTx/>
              <a:buSzTx/>
              <a:buFontTx/>
              <a:buNone/>
              <a:tabLst/>
              <a:defRPr/>
            </a:pPr>
            <a:endParaRPr lang="sv-SE" b="0" dirty="0"/>
          </a:p>
          <a:p>
            <a:pPr algn="l"/>
            <a:r>
              <a:rPr lang="sv-SE" b="0" i="0" dirty="0">
                <a:solidFill>
                  <a:srgbClr val="22252A"/>
                </a:solidFill>
                <a:effectLst/>
              </a:rPr>
              <a:t>Om du blivit skadad i trafiken, i vården eller om någon har skadat dig med vilja eller av vårdslöshet kan du ha rätt till skadestånd. Detsamma gäller om du skadar dig på grund av att till exempel kommunen inte sandat när det är ishalka eller när en butik inte varnat för nivåskillnad i golvet i en butik.</a:t>
            </a:r>
          </a:p>
          <a:p>
            <a:pPr algn="l"/>
            <a:endParaRPr lang="sv-SE" b="0" i="0" dirty="0">
              <a:solidFill>
                <a:srgbClr val="22252A"/>
              </a:solidFill>
              <a:effectLst/>
            </a:endParaRPr>
          </a:p>
          <a:p>
            <a:pPr algn="l"/>
            <a:r>
              <a:rPr lang="sv-SE" b="1" i="0" dirty="0">
                <a:solidFill>
                  <a:srgbClr val="22252A"/>
                </a:solidFill>
                <a:effectLst/>
              </a:rPr>
              <a:t>Skadeståndet</a:t>
            </a:r>
          </a:p>
          <a:p>
            <a:pPr algn="l"/>
            <a:r>
              <a:rPr lang="sv-SE" b="0" i="0" dirty="0">
                <a:solidFill>
                  <a:srgbClr val="22252A"/>
                </a:solidFill>
                <a:effectLst/>
              </a:rPr>
              <a:t>Skadeståndet ska ersätta både det fysiska och psykiska lidande som skadan innebär; dessutom de merkostnader, inkomstförluster och besvär som den orsakar. Tanken med skadeståndsersättning är att du ska hamna i samma ekonomiska situation som om skadan inte hade inträffat.</a:t>
            </a:r>
          </a:p>
          <a:p>
            <a:pPr algn="l"/>
            <a:endParaRPr lang="sv-SE" b="0" i="0" dirty="0">
              <a:solidFill>
                <a:srgbClr val="22252A"/>
              </a:solidFill>
              <a:effectLst/>
            </a:endParaRPr>
          </a:p>
          <a:p>
            <a:pPr algn="l"/>
            <a:r>
              <a:rPr lang="sv-SE" b="1" i="0" dirty="0">
                <a:solidFill>
                  <a:srgbClr val="22252A"/>
                </a:solidFill>
                <a:effectLst/>
              </a:rPr>
              <a:t>Skadestånd ur försäkring</a:t>
            </a:r>
          </a:p>
          <a:p>
            <a:pPr algn="l"/>
            <a:r>
              <a:rPr lang="sv-SE" b="0" i="0" dirty="0">
                <a:solidFill>
                  <a:srgbClr val="22252A"/>
                </a:solidFill>
                <a:effectLst/>
              </a:rPr>
              <a:t>I vissa fall kan skadeståndet betalas ut från en försäkring. Om du skadats i trafiken ska ersättningen betalas ut från din egen eller de andra inblandades trafikförsäkring. På liknande sätt ska ersättningen betalas ut från vårdgivarens patientförsäkring om du skadas i vården. Det behöver inte ha varit någon som agerat vårdslöst för att du ska ha rätt till ersättning vid skador i trafiken eller vården.</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kern="1200" dirty="0">
                <a:solidFill>
                  <a:srgbClr val="22252A"/>
                </a:solidFill>
                <a:effectLst/>
                <a:ea typeface="+mn-ea"/>
                <a:cs typeface="+mn-cs"/>
                <a:hlinkClick r:id="rId3" tooltip="Trafikförsäkringsföreningen">
                  <a:extLst>
                    <a:ext uri="{A12FA001-AC4F-418D-AE19-62706E023703}">
                      <ahyp:hlinkClr xmlns:ahyp="http://schemas.microsoft.com/office/drawing/2018/hyperlinkcolor" val="tx"/>
                    </a:ext>
                  </a:extLst>
                </a:hlinkClick>
              </a:rPr>
              <a:t>Trafikförsäkringsföreningen</a:t>
            </a:r>
            <a:r>
              <a:rPr lang="sv-SE" sz="1200" b="1" i="0" u="none" kern="1200" dirty="0">
                <a:solidFill>
                  <a:srgbClr val="22252A"/>
                </a:solidFill>
                <a:effectLst/>
                <a:ea typeface="+mn-ea"/>
                <a:cs typeface="+mn-cs"/>
              </a:rPr>
              <a:t> och </a:t>
            </a:r>
            <a:r>
              <a:rPr lang="sv-SE" sz="1200" b="1" i="0" u="none" kern="1200" dirty="0">
                <a:solidFill>
                  <a:srgbClr val="22252A"/>
                </a:solidFill>
                <a:effectLst/>
                <a:ea typeface="+mn-ea"/>
                <a:cs typeface="+mn-cs"/>
                <a:hlinkClick r:id="rId4" tooltip="Patientförsäkringsföreningen">
                  <a:extLst>
                    <a:ext uri="{A12FA001-AC4F-418D-AE19-62706E023703}">
                      <ahyp:hlinkClr xmlns:ahyp="http://schemas.microsoft.com/office/drawing/2018/hyperlinkcolor" val="tx"/>
                    </a:ext>
                  </a:extLst>
                </a:hlinkClick>
              </a:rPr>
              <a:t>Patientförsäkringsföreningen</a:t>
            </a:r>
            <a:r>
              <a:rPr lang="sv-SE" sz="1200" b="1" i="0" u="none" kern="1200" dirty="0">
                <a:solidFill>
                  <a:srgbClr val="22252A"/>
                </a:solidFill>
                <a:effectLst/>
                <a:ea typeface="+mn-ea"/>
                <a:cs typeface="+mn-cs"/>
              </a:rPr>
              <a:t>.</a:t>
            </a:r>
          </a:p>
          <a:p>
            <a:pPr algn="l"/>
            <a:r>
              <a:rPr lang="sv-SE" b="0" i="0" dirty="0">
                <a:solidFill>
                  <a:srgbClr val="22252A"/>
                </a:solidFill>
                <a:effectLst/>
              </a:rPr>
              <a:t>Om de inblandade fordonen eller vårdgivaren inte har någon försäkring trots att det är obligatoriskt så betalas ersättningen i stället ut </a:t>
            </a:r>
            <a:r>
              <a:rPr lang="sv-SE" b="0" i="0" u="none" dirty="0">
                <a:solidFill>
                  <a:srgbClr val="22252A"/>
                </a:solidFill>
                <a:effectLst/>
              </a:rPr>
              <a:t>från </a:t>
            </a:r>
            <a:r>
              <a:rPr lang="sv-SE" sz="1200" b="0" i="0" u="none" kern="1200" dirty="0">
                <a:solidFill>
                  <a:srgbClr val="22252A"/>
                </a:solidFill>
                <a:effectLst/>
                <a:ea typeface="+mn-ea"/>
                <a:cs typeface="+mn-cs"/>
                <a:hlinkClick r:id="rId3" tooltip="Trafikförsäkringsföreningen">
                  <a:extLst>
                    <a:ext uri="{A12FA001-AC4F-418D-AE19-62706E023703}">
                      <ahyp:hlinkClr xmlns:ahyp="http://schemas.microsoft.com/office/drawing/2018/hyperlinkcolor" val="tx"/>
                    </a:ext>
                  </a:extLst>
                </a:hlinkClick>
              </a:rPr>
              <a:t>Trafikförsäkringsföreningen</a:t>
            </a:r>
            <a:r>
              <a:rPr lang="sv-SE" sz="1200" b="0" i="0" u="none" kern="1200" dirty="0">
                <a:solidFill>
                  <a:srgbClr val="22252A"/>
                </a:solidFill>
                <a:effectLst/>
                <a:ea typeface="+mn-ea"/>
                <a:cs typeface="+mn-cs"/>
              </a:rPr>
              <a:t> respektive </a:t>
            </a:r>
            <a:r>
              <a:rPr lang="sv-SE" sz="1200" b="0" i="0" u="none" kern="1200" dirty="0">
                <a:solidFill>
                  <a:srgbClr val="22252A"/>
                </a:solidFill>
                <a:effectLst/>
                <a:ea typeface="+mn-ea"/>
                <a:cs typeface="+mn-cs"/>
                <a:hlinkClick r:id="rId4" tooltip="Patientförsäkringsföreningen">
                  <a:extLst>
                    <a:ext uri="{A12FA001-AC4F-418D-AE19-62706E023703}">
                      <ahyp:hlinkClr xmlns:ahyp="http://schemas.microsoft.com/office/drawing/2018/hyperlinkcolor" val="tx"/>
                    </a:ext>
                  </a:extLst>
                </a:hlinkClick>
              </a:rPr>
              <a:t>Patientförsäkringsföreningen</a:t>
            </a:r>
            <a:r>
              <a:rPr lang="sv-SE" sz="1200" b="0" i="0" u="none" kern="1200" dirty="0">
                <a:solidFill>
                  <a:srgbClr val="22252A"/>
                </a:solidFill>
                <a:effectLst/>
                <a:ea typeface="+mn-ea"/>
                <a:cs typeface="+mn-cs"/>
              </a:rPr>
              <a:t>.</a:t>
            </a:r>
          </a:p>
          <a:p>
            <a:pPr algn="l"/>
            <a:r>
              <a:rPr lang="sv-SE" b="0" i="0" dirty="0">
                <a:solidFill>
                  <a:srgbClr val="22252A"/>
                </a:solidFill>
                <a:effectLst/>
              </a:rPr>
              <a:t>Hur du ska gå till väga för att ta till vara din rätt till ersättning vid personskador beror på vad som har orsakat skadan.</a:t>
            </a:r>
          </a:p>
          <a:p>
            <a:pPr marR="0" lvl="0" indent="0" fontAlgn="auto">
              <a:lnSpc>
                <a:spcPct val="100000"/>
              </a:lnSpc>
              <a:spcBef>
                <a:spcPts val="0"/>
              </a:spcBef>
              <a:spcAft>
                <a:spcPts val="0"/>
              </a:spcAft>
              <a:buClrTx/>
              <a:buSzTx/>
              <a:buFontTx/>
              <a:buNone/>
              <a:tabLst/>
              <a:defRPr/>
            </a:pPr>
            <a:endParaRPr lang="sv-SE" sz="1200" kern="1200" dirty="0">
              <a:solidFill>
                <a:schemeClr val="tx1"/>
              </a:solidFill>
              <a:cs typeface="Arial" panose="020B0604020202020204" pitchFamily="34" charset="0"/>
            </a:endParaRPr>
          </a:p>
          <a:p>
            <a:pPr algn="l">
              <a:buFont typeface="Arial" panose="020B0604020202020204" pitchFamily="34" charset="0"/>
              <a:buChar char="•"/>
            </a:pPr>
            <a:r>
              <a:rPr lang="sv-SE" b="0" i="0" dirty="0">
                <a:solidFill>
                  <a:srgbClr val="22252A"/>
                </a:solidFill>
                <a:effectLst/>
              </a:rPr>
              <a:t>Se till att söka läkarvård i nära anslutning till skadetillfället. Se till att dina skador journalförs.</a:t>
            </a:r>
          </a:p>
          <a:p>
            <a:pPr algn="l">
              <a:buFont typeface="Arial" panose="020B0604020202020204" pitchFamily="34" charset="0"/>
              <a:buChar char="•"/>
            </a:pPr>
            <a:r>
              <a:rPr lang="sv-SE" sz="1200" b="0" i="0" kern="1200" dirty="0">
                <a:solidFill>
                  <a:srgbClr val="22252A"/>
                </a:solidFill>
                <a:effectLst/>
                <a:ea typeface="+mn-ea"/>
                <a:cs typeface="+mn-cs"/>
                <a:hlinkClick r:id="rId5" tooltip="Anmäla en skada">
                  <a:extLst>
                    <a:ext uri="{A12FA001-AC4F-418D-AE19-62706E023703}">
                      <ahyp:hlinkClr xmlns:ahyp="http://schemas.microsoft.com/office/drawing/2018/hyperlinkcolor" val="tx"/>
                    </a:ext>
                  </a:extLst>
                </a:hlinkClick>
              </a:rPr>
              <a:t>Anmäl din skada</a:t>
            </a:r>
            <a:r>
              <a:rPr lang="sv-SE" sz="1200" b="0" i="0" kern="1200" dirty="0">
                <a:solidFill>
                  <a:srgbClr val="22252A"/>
                </a:solidFill>
                <a:effectLst/>
                <a:ea typeface="+mn-ea"/>
                <a:cs typeface="+mn-cs"/>
              </a:rPr>
              <a:t> så snart som möjligt till försäkringsbolaget. Anmäl också din skada till dina olycksfallsförsäkringar.</a:t>
            </a:r>
          </a:p>
          <a:p>
            <a:pPr algn="l">
              <a:buFont typeface="Arial" panose="020B0604020202020204" pitchFamily="34" charset="0"/>
              <a:buChar char="•"/>
            </a:pPr>
            <a:r>
              <a:rPr lang="sv-SE" sz="1200" b="0" i="0" kern="1200" dirty="0">
                <a:solidFill>
                  <a:srgbClr val="22252A"/>
                </a:solidFill>
                <a:effectLst/>
                <a:ea typeface="+mn-ea"/>
                <a:cs typeface="+mn-cs"/>
              </a:rPr>
              <a:t>Du kan ha rätt till ersättning för allt från </a:t>
            </a:r>
            <a:r>
              <a:rPr lang="sv-SE" sz="1200" b="0" i="0" kern="1200" dirty="0">
                <a:solidFill>
                  <a:srgbClr val="22252A"/>
                </a:solidFill>
                <a:effectLst/>
                <a:ea typeface="+mn-ea"/>
                <a:cs typeface="+mn-cs"/>
                <a:hlinkClick r:id="rId6" tooltip="Ersättningar du kan ha rätt till">
                  <a:extLst>
                    <a:ext uri="{A12FA001-AC4F-418D-AE19-62706E023703}">
                      <ahyp:hlinkClr xmlns:ahyp="http://schemas.microsoft.com/office/drawing/2018/hyperlinkcolor" val="tx"/>
                    </a:ext>
                  </a:extLst>
                </a:hlinkClick>
              </a:rPr>
              <a:t>merkostnader till invaliditetsersättning och inkomstförlust</a:t>
            </a:r>
            <a:r>
              <a:rPr lang="sv-SE" sz="1200" b="0" i="0" kern="1200" dirty="0">
                <a:solidFill>
                  <a:srgbClr val="22252A"/>
                </a:solidFill>
                <a:effectLst/>
                <a:ea typeface="+mn-ea"/>
                <a:cs typeface="+mn-cs"/>
              </a:rPr>
              <a:t>. På Svensk Försäkrings webbplats kan du se </a:t>
            </a:r>
            <a:r>
              <a:rPr lang="sv-SE" sz="1200" b="0" i="0" kern="1200" dirty="0">
                <a:solidFill>
                  <a:srgbClr val="22252A"/>
                </a:solidFill>
                <a:effectLst/>
                <a:ea typeface="+mn-ea"/>
                <a:cs typeface="+mn-cs"/>
                <a:hlinkClick r:id="rId7" tooltip="exempel på hur personskador hanteras">
                  <a:extLst>
                    <a:ext uri="{A12FA001-AC4F-418D-AE19-62706E023703}">
                      <ahyp:hlinkClr xmlns:ahyp="http://schemas.microsoft.com/office/drawing/2018/hyperlinkcolor" val="tx"/>
                    </a:ext>
                  </a:extLst>
                </a:hlinkClick>
              </a:rPr>
              <a:t>exempel på hur personskador hanteras</a:t>
            </a:r>
            <a:r>
              <a:rPr lang="sv-SE" sz="1200" b="0" i="0" kern="1200" dirty="0">
                <a:solidFill>
                  <a:srgbClr val="22252A"/>
                </a:solidFill>
                <a:effectLst/>
                <a:ea typeface="+mn-ea"/>
                <a:cs typeface="+mn-cs"/>
              </a:rPr>
              <a:t>.</a:t>
            </a:r>
          </a:p>
          <a:p>
            <a:pPr marR="0" lvl="0" indent="0" fontAlgn="auto">
              <a:lnSpc>
                <a:spcPct val="100000"/>
              </a:lnSpc>
              <a:spcBef>
                <a:spcPts val="0"/>
              </a:spcBef>
              <a:spcAft>
                <a:spcPts val="0"/>
              </a:spcAft>
              <a:buClrTx/>
              <a:buSzTx/>
              <a:buFontTx/>
              <a:buNone/>
              <a:tabLst/>
              <a:defRPr/>
            </a:pPr>
            <a:endParaRPr lang="sv-SE" sz="1200" b="0" i="0" kern="1200" dirty="0">
              <a:solidFill>
                <a:srgbClr val="22252A"/>
              </a:solidFill>
              <a:effectLst/>
              <a:ea typeface="+mn-ea"/>
              <a:cs typeface="+mn-cs"/>
            </a:endParaRPr>
          </a:p>
          <a:p>
            <a:pPr marR="0" lvl="0" indent="0" fontAlgn="auto">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Trafikolycka</a:t>
            </a:r>
          </a:p>
          <a:p>
            <a:pPr marR="0" lvl="0" indent="0" fontAlgn="auto">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Trafikförsäkringen ger både förare och passagerare ersättning om de skadas i trafiken, oavsett vilket sorts trafikförsäkringspliktigt fordon som orsakat skadan och oavsett vem som är vållande. Dessutom ersätts också cyklister eller gångtrafikanter som blivit påkörda. </a:t>
            </a:r>
          </a:p>
          <a:p>
            <a:pPr marR="0" lvl="0" indent="0" fontAlgn="auto">
              <a:lnSpc>
                <a:spcPct val="100000"/>
              </a:lnSpc>
              <a:spcBef>
                <a:spcPts val="0"/>
              </a:spcBef>
              <a:spcAft>
                <a:spcPts val="0"/>
              </a:spcAft>
              <a:buClrTx/>
              <a:buSzTx/>
              <a:buFontTx/>
              <a:buNone/>
              <a:tabLst/>
              <a:defRPr/>
            </a:pPr>
            <a:endParaRPr lang="sv-SE" b="0" i="0" u="sng" dirty="0">
              <a:solidFill>
                <a:srgbClr val="009984"/>
              </a:solidFill>
            </a:endParaRPr>
          </a:p>
          <a:p>
            <a:pPr marR="0" lvl="0" indent="0" fontAlgn="auto">
              <a:lnSpc>
                <a:spcPct val="100000"/>
              </a:lnSpc>
              <a:spcBef>
                <a:spcPts val="0"/>
              </a:spcBef>
              <a:spcAft>
                <a:spcPts val="0"/>
              </a:spcAft>
              <a:buClrTx/>
              <a:buSzTx/>
              <a:buFontTx/>
              <a:buNone/>
              <a:tabLst/>
              <a:defRPr/>
            </a:pPr>
            <a:r>
              <a:rPr lang="sv-SE" b="0" i="0" dirty="0">
                <a:solidFill>
                  <a:srgbClr val="22252A"/>
                </a:solidFill>
                <a:effectLst/>
              </a:rPr>
              <a:t>I följd av trafik</a:t>
            </a:r>
          </a:p>
          <a:p>
            <a:pPr marR="0" lvl="0" indent="0" fontAlgn="auto">
              <a:lnSpc>
                <a:spcPct val="100000"/>
              </a:lnSpc>
              <a:spcBef>
                <a:spcPts val="0"/>
              </a:spcBef>
              <a:spcAft>
                <a:spcPts val="0"/>
              </a:spcAft>
              <a:buClrTx/>
              <a:buSzTx/>
              <a:buFontTx/>
              <a:buNone/>
              <a:tabLst/>
              <a:defRPr/>
            </a:pPr>
            <a:r>
              <a:rPr lang="sv-SE" b="0" i="0" dirty="0">
                <a:solidFill>
                  <a:srgbClr val="22252A"/>
                </a:solidFill>
                <a:effectLst/>
              </a:rPr>
              <a:t>För att du ska kunna få ersättning för en trafikskada måste skadan orsakats "i följd av trafik". Det innebär att fordonet – vi skriver i fortsättningen bilen - ska ha befunnit sig i trafik och att det ska finnas ett orsakssamband mellan bilens användning i trafik och skadan.</a:t>
            </a:r>
          </a:p>
          <a:p>
            <a:pPr marR="0" lvl="0" indent="0" fontAlgn="auto">
              <a:lnSpc>
                <a:spcPct val="100000"/>
              </a:lnSpc>
              <a:spcBef>
                <a:spcPts val="0"/>
              </a:spcBef>
              <a:spcAft>
                <a:spcPts val="0"/>
              </a:spcAft>
              <a:buClrTx/>
              <a:buSzTx/>
              <a:buFontTx/>
              <a:buNone/>
              <a:tabLst/>
              <a:defRPr/>
            </a:pPr>
            <a:endParaRPr lang="sv-SE" b="0" i="0" dirty="0">
              <a:solidFill>
                <a:srgbClr val="22252A"/>
              </a:solidFill>
              <a:effectLst/>
            </a:endParaRPr>
          </a:p>
          <a:p>
            <a:pPr algn="l"/>
            <a:r>
              <a:rPr lang="sv-SE" b="0" i="0" dirty="0">
                <a:solidFill>
                  <a:srgbClr val="22252A"/>
                </a:solidFill>
                <a:effectLst/>
              </a:rPr>
              <a:t>Bedömningen av om bilen har varit i trafik kan vara svår. Bilen kan anses vara i trafik även när den står parkerad och bilens motor är avstängd. Skador som då uppkommer kan ersättas om de anses ha inträffat i samband med bilens användning för sitt ändamål till exempel vid i- och urstigning eller vid stängning av bilens baklucka.’</a:t>
            </a:r>
          </a:p>
          <a:p>
            <a:pPr algn="l"/>
            <a:endParaRPr lang="sv-SE" b="0" i="0" dirty="0">
              <a:solidFill>
                <a:srgbClr val="22252A"/>
              </a:solidFill>
              <a:effectLst/>
            </a:endParaRPr>
          </a:p>
          <a:p>
            <a:pPr algn="l"/>
            <a:r>
              <a:rPr lang="sv-SE" b="1" i="0" dirty="0">
                <a:solidFill>
                  <a:srgbClr val="22252A"/>
                </a:solidFill>
                <a:effectLst/>
              </a:rPr>
              <a:t>Halkolycka</a:t>
            </a:r>
          </a:p>
          <a:p>
            <a:pPr algn="l"/>
            <a:r>
              <a:rPr lang="sv-SE" i="0" dirty="0">
                <a:solidFill>
                  <a:srgbClr val="22252A"/>
                </a:solidFill>
                <a:effectLst/>
              </a:rPr>
              <a:t>Om du halkar och skadar dig kan du ha rätt till skadestånd. Men det krävs att den som har ansvar för att till exempel sanda gångvägen där du halkade har varit vårdslös.</a:t>
            </a:r>
          </a:p>
          <a:p>
            <a:pPr algn="l"/>
            <a:endParaRPr lang="sv-SE" i="0" dirty="0">
              <a:solidFill>
                <a:srgbClr val="22252A"/>
              </a:solidFill>
              <a:effectLst/>
            </a:endParaRPr>
          </a:p>
          <a:p>
            <a:pPr algn="l"/>
            <a:r>
              <a:rPr lang="sv-SE" b="1" i="0" dirty="0">
                <a:solidFill>
                  <a:srgbClr val="22252A"/>
                </a:solidFill>
                <a:effectLst/>
              </a:rPr>
              <a:t>Fastighetsägare och kommuner har ett ansvar</a:t>
            </a:r>
          </a:p>
          <a:p>
            <a:pPr algn="l"/>
            <a:r>
              <a:rPr lang="sv-SE" b="0" i="0" dirty="0">
                <a:solidFill>
                  <a:srgbClr val="22252A"/>
                </a:solidFill>
                <a:effectLst/>
              </a:rPr>
              <a:t>Fastighetsägare och kommuner har en skyldighet att underhålla den mark de ansvarar för. Det innebär till exempel att de ska se till att gångvägar inte är hala och att det inte finns hål eller ojämnheter. Samma sak gäller vid fastighetsentréer. Om du blir skadad  på grund av att de ansvariga inte  vidtagit rätt åtgärder kan du  ha rätt till ersättning.</a:t>
            </a:r>
          </a:p>
          <a:p>
            <a:pPr algn="l"/>
            <a:endParaRPr lang="sv-SE" b="0" i="0" dirty="0">
              <a:solidFill>
                <a:srgbClr val="22252A"/>
              </a:solidFill>
              <a:effectLst/>
            </a:endParaRPr>
          </a:p>
          <a:p>
            <a:pPr algn="l"/>
            <a:r>
              <a:rPr lang="sv-SE" b="1" i="0" dirty="0">
                <a:solidFill>
                  <a:srgbClr val="22252A"/>
                </a:solidFill>
                <a:effectLst/>
              </a:rPr>
              <a:t>Butiks- och restaurangägare har ett ansvar</a:t>
            </a:r>
          </a:p>
          <a:p>
            <a:pPr algn="l"/>
            <a:r>
              <a:rPr lang="sv-SE" b="0" i="0" dirty="0">
                <a:solidFill>
                  <a:srgbClr val="22252A"/>
                </a:solidFill>
                <a:effectLst/>
              </a:rPr>
              <a:t>Om du halkar på ett vått, </a:t>
            </a:r>
            <a:r>
              <a:rPr lang="sv-SE" b="0" i="0" dirty="0" err="1">
                <a:solidFill>
                  <a:srgbClr val="22252A"/>
                </a:solidFill>
                <a:effectLst/>
              </a:rPr>
              <a:t>nystädat</a:t>
            </a:r>
            <a:r>
              <a:rPr lang="sv-SE" b="0" i="0" dirty="0">
                <a:solidFill>
                  <a:srgbClr val="22252A"/>
                </a:solidFill>
                <a:effectLst/>
              </a:rPr>
              <a:t> golv eller på grund av att det ligger frukt på golvet inne i exempelvis en butik eller restaurang kan du ha rätt till skadestånd. Det krävs dock att butiks- eller restaurangägaren anses ha varit vårdslös. Det kan anses vårdslöst om butiken inte sätter upp varningsskyltar om att golvet är halt eller regelbundet sopar bort frukt som faller ner på golvet.</a:t>
            </a:r>
          </a:p>
          <a:p>
            <a:pPr algn="l"/>
            <a:endParaRPr lang="sv-SE" b="0" i="0" dirty="0">
              <a:solidFill>
                <a:srgbClr val="22252A"/>
              </a:solidFill>
              <a:effectLst/>
            </a:endParaRPr>
          </a:p>
          <a:p>
            <a:pPr algn="l"/>
            <a:r>
              <a:rPr lang="sv-SE" b="1" i="0" dirty="0">
                <a:solidFill>
                  <a:srgbClr val="22252A"/>
                </a:solidFill>
                <a:effectLst/>
              </a:rPr>
              <a:t>Anmäl skadan</a:t>
            </a:r>
          </a:p>
          <a:p>
            <a:pPr algn="l"/>
            <a:r>
              <a:rPr lang="sv-SE" b="0" i="0" dirty="0">
                <a:solidFill>
                  <a:srgbClr val="22252A"/>
                </a:solidFill>
                <a:effectLst/>
              </a:rPr>
              <a:t>Du ska själv anmäla skadan till kommunen, fastighetsägaren eller butiks- eller restaurangägaren. De i sin tur kontaktar sin ansvarsförsäkring. Glöm inte att också anmäla skadan till din egen olycksfallsförsäkring. Hör även efter om butiks- eller restaurangägaren har någon kundolycksfallsförsäkring. Då kan du få ersättning utan att de ansvariga anses ha varit vårdslösa.</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hlinkClick r:id="rId8">
                  <a:extLst>
                    <a:ext uri="{A12FA001-AC4F-418D-AE19-62706E023703}">
                      <ahyp:hlinkClr xmlns:ahyp="http://schemas.microsoft.com/office/drawing/2018/hyperlinkcolor" val="tx"/>
                    </a:ext>
                  </a:extLst>
                </a:hlinkClick>
              </a:rPr>
              <a:t>Bevisbördan</a:t>
            </a:r>
            <a:endParaRPr lang="sv-SE" sz="1200" b="1"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T</a:t>
            </a:r>
            <a:r>
              <a:rPr lang="sv-SE" b="0" i="0" dirty="0">
                <a:solidFill>
                  <a:srgbClr val="22252A"/>
                </a:solidFill>
                <a:effectLst/>
              </a:rPr>
              <a:t>änk på att du kan behöva visa att fastighetsägaren, kommunen, butiks- eller restaurangägaren har varit vårdslös. Dokumentera gärna skadeplatsen med fotografier. Ta också namn och telefonnummer till eventuella vittnen.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r>
              <a:rPr lang="sv-SE" sz="1200" b="1" i="0" kern="1200" dirty="0">
                <a:solidFill>
                  <a:srgbClr val="22252A"/>
                </a:solidFill>
                <a:effectLst/>
                <a:ea typeface="+mn-ea"/>
                <a:cs typeface="+mn-cs"/>
                <a:hlinkClick r:id="rId8">
                  <a:extLst>
                    <a:ext uri="{A12FA001-AC4F-418D-AE19-62706E023703}">
                      <ahyp:hlinkClr xmlns:ahyp="http://schemas.microsoft.com/office/drawing/2018/hyperlinkcolor" val="tx"/>
                    </a:ext>
                  </a:extLst>
                </a:hlinkClick>
              </a:rPr>
              <a:t>Anmäl till andra försäkringar</a:t>
            </a:r>
            <a:endParaRPr lang="sv-SE" sz="1200" b="1" i="0" kern="1200" dirty="0">
              <a:solidFill>
                <a:srgbClr val="22252A"/>
              </a:solidFill>
              <a:effectLst/>
              <a:ea typeface="+mn-ea"/>
              <a:cs typeface="+mn-cs"/>
            </a:endParaRPr>
          </a:p>
          <a:p>
            <a:pPr algn="l"/>
            <a:r>
              <a:rPr lang="sv-SE" b="0" i="0" dirty="0">
                <a:solidFill>
                  <a:srgbClr val="22252A"/>
                </a:solidFill>
                <a:effectLst/>
              </a:rPr>
              <a:t>Anmäl även skadan till de andra försäkringar du har. Många gånger kan invaliditetsersättning betalas ut från flera försäkringar för samma skada. För kostnader kan du däremot aldrig få ersättning från mer än en försäkring.</a:t>
            </a:r>
          </a:p>
          <a:p>
            <a:pPr algn="l"/>
            <a:r>
              <a:rPr lang="sv-SE" b="0" i="0" dirty="0">
                <a:solidFill>
                  <a:srgbClr val="22252A"/>
                </a:solidFill>
                <a:effectLst/>
              </a:rPr>
              <a:t>Andra försäkringar kan till exempel vara:</a:t>
            </a:r>
          </a:p>
          <a:p>
            <a:pPr algn="l">
              <a:buFont typeface="Arial" panose="020B0604020202020204" pitchFamily="34" charset="0"/>
              <a:buChar char="•"/>
            </a:pPr>
            <a:r>
              <a:rPr lang="sv-SE" b="0" i="0" dirty="0">
                <a:solidFill>
                  <a:srgbClr val="22252A"/>
                </a:solidFill>
                <a:effectLst/>
              </a:rPr>
              <a:t>egen olycksfallsförsäkring</a:t>
            </a:r>
          </a:p>
          <a:p>
            <a:pPr algn="l">
              <a:buFont typeface="Arial" panose="020B0604020202020204" pitchFamily="34" charset="0"/>
              <a:buChar char="•"/>
            </a:pPr>
            <a:r>
              <a:rPr lang="sv-SE" b="0" i="0" dirty="0">
                <a:solidFill>
                  <a:srgbClr val="22252A"/>
                </a:solidFill>
                <a:effectLst/>
              </a:rPr>
              <a:t>gruppolycksfallsförsäkring</a:t>
            </a:r>
          </a:p>
          <a:p>
            <a:pPr algn="l">
              <a:buFont typeface="Arial" panose="020B0604020202020204" pitchFamily="34" charset="0"/>
              <a:buChar char="•"/>
            </a:pPr>
            <a:r>
              <a:rPr lang="sv-SE" b="0" i="0" dirty="0">
                <a:solidFill>
                  <a:srgbClr val="22252A"/>
                </a:solidFill>
                <a:effectLst/>
              </a:rPr>
              <a:t>egen barnförsäkring</a:t>
            </a:r>
          </a:p>
          <a:p>
            <a:pPr algn="l">
              <a:buFont typeface="Arial" panose="020B0604020202020204" pitchFamily="34" charset="0"/>
              <a:buChar char="•"/>
            </a:pPr>
            <a:r>
              <a:rPr lang="sv-SE" b="0" i="0" dirty="0">
                <a:solidFill>
                  <a:srgbClr val="22252A"/>
                </a:solidFill>
                <a:effectLst/>
              </a:rPr>
              <a:t>gruppbarnförsäkring</a:t>
            </a:r>
          </a:p>
          <a:p>
            <a:pPr algn="l">
              <a:buFont typeface="Arial" panose="020B0604020202020204" pitchFamily="34" charset="0"/>
              <a:buChar char="•"/>
            </a:pPr>
            <a:r>
              <a:rPr lang="sv-SE" b="0" i="0" dirty="0">
                <a:solidFill>
                  <a:srgbClr val="22252A"/>
                </a:solidFill>
                <a:effectLst/>
              </a:rPr>
              <a:t>barnförsäkring genom skolan</a:t>
            </a:r>
          </a:p>
          <a:p>
            <a:pPr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 Ansvarsförsäkringens personskadenämnd (APN)</a:t>
            </a:r>
          </a:p>
          <a:p>
            <a:pPr algn="l"/>
            <a:r>
              <a:rPr lang="sv-SE" b="0" i="0" dirty="0">
                <a:solidFill>
                  <a:srgbClr val="22252A"/>
                </a:solidFill>
                <a:effectLst/>
              </a:rPr>
              <a:t>Ansvarsförsäkringens Personskadenämnd kan pröva ärenden som handlar om ersättning för personskador när det är en ansvarsförsäkring eller annan försäkring som inte är trafikförsäkring som kan betala ut ersättningen. Om det är ett ärende där konsumenten kan ha rätt till ersättning för en personskada genom skadestånd, exempelvis efter en halkolycka som uppstått genom bristfällig snöröjning eller halkbekämpning, </a:t>
            </a:r>
          </a:p>
          <a:p>
            <a:pPr algn="l"/>
            <a:endParaRPr lang="sv-SE" b="0" i="0" dirty="0">
              <a:solidFill>
                <a:srgbClr val="22252A"/>
              </a:solidFill>
              <a:effectLst/>
            </a:endParaRPr>
          </a:p>
          <a:p>
            <a:pPr algn="l"/>
            <a:r>
              <a:rPr lang="sv-SE" b="1" i="0" dirty="0">
                <a:solidFill>
                  <a:srgbClr val="22252A"/>
                </a:solidFill>
                <a:effectLst/>
              </a:rPr>
              <a:t>Trafikskadenämnden (TFN) </a:t>
            </a:r>
            <a:r>
              <a:rPr lang="sv-SE" b="0" i="0" dirty="0">
                <a:solidFill>
                  <a:srgbClr val="22252A"/>
                </a:solidFill>
                <a:effectLst/>
              </a:rPr>
              <a:t>prövar skador som uppkommit i följd av trafik.</a:t>
            </a:r>
          </a:p>
          <a:p>
            <a:pPr algn="l"/>
            <a:endParaRPr lang="sv-SE" b="0" i="0" dirty="0">
              <a:solidFill>
                <a:srgbClr val="22252A"/>
              </a:solidFill>
              <a:effectLst/>
            </a:endParaRPr>
          </a:p>
          <a:p>
            <a:pPr algn="l"/>
            <a:r>
              <a:rPr lang="sv-SE" b="1" i="0" dirty="0">
                <a:solidFill>
                  <a:srgbClr val="22252A"/>
                </a:solidFill>
                <a:effectLst/>
              </a:rPr>
              <a:t>Patientskadenämnden</a:t>
            </a:r>
            <a:r>
              <a:rPr lang="sv-SE" b="0" i="0" dirty="0">
                <a:solidFill>
                  <a:srgbClr val="22252A"/>
                </a:solidFill>
                <a:effectLst/>
              </a:rPr>
              <a:t> prövar skador som uppkommit i samband med vård eller behandling.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413538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Symtom före försäkringens tecknande kan innebära nekad försäkringsersättning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Försäkringen ger ersättning för sjukdomar som visat sig under försäkringstiden. Visandedagen är när den första vårdkontakten togs med anledning av sjukdom eller symtom på sjukdom, oavsett om rätt diagnos då kunnat fastställas.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Mag- och huvudvärk – Celiaki (glutenintolerans)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96078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I en del försäkringar är beviskravet istället övervägande skäl.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27489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rgbClr val="22252A"/>
                </a:solidFill>
                <a:effectLst/>
              </a:rPr>
              <a:t>Tilläggsförsäkringar och garantier</a:t>
            </a:r>
          </a:p>
          <a:p>
            <a:endParaRPr lang="sv-SE" b="1" dirty="0">
              <a:solidFill>
                <a:srgbClr val="22252A"/>
              </a:solidFill>
              <a:effectLst/>
            </a:endParaRPr>
          </a:p>
          <a:p>
            <a:r>
              <a:rPr lang="sv-SE" b="1" dirty="0">
                <a:effectLst/>
              </a:rPr>
              <a:t>En tilläggsförsäkring kan till exempel ge dig tillgång till hyrbil och assistans. En vagnskadegaranti följer nästan alltid med när du köper en helt ny bil.</a:t>
            </a:r>
          </a:p>
          <a:p>
            <a:pPr algn="l"/>
            <a:endParaRPr lang="sv-SE" b="1" i="0" dirty="0">
              <a:solidFill>
                <a:srgbClr val="22252A"/>
              </a:solidFill>
              <a:effectLst/>
            </a:endParaRPr>
          </a:p>
          <a:p>
            <a:pPr algn="l"/>
            <a:r>
              <a:rPr lang="sv-SE" b="1" i="0" dirty="0">
                <a:solidFill>
                  <a:srgbClr val="22252A"/>
                </a:solidFill>
                <a:effectLst/>
              </a:rPr>
              <a:t>Hyrbil</a:t>
            </a:r>
          </a:p>
          <a:p>
            <a:pPr algn="l"/>
            <a:r>
              <a:rPr lang="sv-SE" b="0" i="0" dirty="0">
                <a:solidFill>
                  <a:srgbClr val="22252A"/>
                </a:solidFill>
                <a:effectLst/>
              </a:rPr>
              <a:t>Hyrbil ingår i din bilförsäkring om du tecknar en stor bilförsäkring eller om du har gjort ett tillägg till din vanliga bilförsäkring. Du kan få ersättning för dina hyrbilskostnader när du har råkat ut för en skada som kan ersättas genom din bilförsäkring.</a:t>
            </a:r>
          </a:p>
          <a:p>
            <a:br>
              <a:rPr lang="sv-SE" b="0" i="0" dirty="0">
                <a:solidFill>
                  <a:srgbClr val="22252A"/>
                </a:solidFill>
                <a:effectLst/>
              </a:rPr>
            </a:br>
            <a:r>
              <a:rPr lang="sv-SE" b="1" i="0" dirty="0">
                <a:solidFill>
                  <a:srgbClr val="22252A"/>
                </a:solidFill>
                <a:effectLst/>
              </a:rPr>
              <a:t>När ersätts hyrbilskostnad?</a:t>
            </a:r>
          </a:p>
          <a:p>
            <a:endParaRPr lang="sv-SE" b="0" i="0" dirty="0">
              <a:solidFill>
                <a:srgbClr val="22252A"/>
              </a:solidFill>
              <a:effectLst/>
            </a:endParaRPr>
          </a:p>
          <a:p>
            <a:pPr algn="l"/>
            <a:r>
              <a:rPr lang="sv-SE" b="1" i="0" dirty="0">
                <a:solidFill>
                  <a:srgbClr val="22252A"/>
                </a:solidFill>
                <a:effectLst/>
              </a:rPr>
              <a:t>När får du ersättning?</a:t>
            </a:r>
          </a:p>
          <a:p>
            <a:pPr algn="l"/>
            <a:r>
              <a:rPr lang="sv-SE" b="0" i="0" dirty="0">
                <a:solidFill>
                  <a:srgbClr val="22252A"/>
                </a:solidFill>
                <a:effectLst/>
              </a:rPr>
              <a:t>Du får ersättning för den tid som din bil repareras. Om du istället får kontant ersättning för din bil ersätts normalt hyrbilskostnaden i 14 dagar från det att du fick information om att din bil inte repareras.</a:t>
            </a:r>
          </a:p>
          <a:p>
            <a:pPr algn="l"/>
            <a:r>
              <a:rPr lang="sv-SE" b="1" i="0" dirty="0">
                <a:solidFill>
                  <a:srgbClr val="22252A"/>
                </a:solidFill>
                <a:effectLst/>
              </a:rPr>
              <a:t>Hur stor del av kostnaden ersätts?</a:t>
            </a:r>
          </a:p>
          <a:p>
            <a:pPr algn="l"/>
            <a:r>
              <a:rPr lang="sv-SE" b="0" i="0" dirty="0">
                <a:solidFill>
                  <a:srgbClr val="22252A"/>
                </a:solidFill>
                <a:effectLst/>
              </a:rPr>
              <a:t>Ersättningen som du får är vanligtvis 75 procent av dygns- och kilometerkostnaden för hyrbilen. Du får alltså själv stå för 25 procent av kostnaderna och bränslekostnaden. </a:t>
            </a:r>
          </a:p>
          <a:p>
            <a:pPr algn="l"/>
            <a:r>
              <a:rPr lang="sv-SE" b="0" i="0" dirty="0">
                <a:solidFill>
                  <a:srgbClr val="22252A"/>
                </a:solidFill>
                <a:effectLst/>
              </a:rPr>
              <a:t>Du får ersättning för en hyrbil som är av samma standard och i samma storlek som din egen bil.</a:t>
            </a:r>
          </a:p>
          <a:p>
            <a:pPr algn="l"/>
            <a:r>
              <a:rPr lang="sv-SE" b="1" i="0" dirty="0">
                <a:solidFill>
                  <a:srgbClr val="22252A"/>
                </a:solidFill>
                <a:effectLst/>
              </a:rPr>
              <a:t>Hur länge ersätts hyrbilskostnader?</a:t>
            </a:r>
            <a:endParaRPr lang="sv-SE" b="0" i="0" dirty="0">
              <a:solidFill>
                <a:srgbClr val="22252A"/>
              </a:solidFill>
              <a:effectLst/>
            </a:endParaRPr>
          </a:p>
          <a:p>
            <a:pPr algn="l"/>
            <a:r>
              <a:rPr lang="sv-SE" b="0" i="0" dirty="0">
                <a:solidFill>
                  <a:srgbClr val="22252A"/>
                </a:solidFill>
                <a:effectLst/>
              </a:rPr>
              <a:t>Hur lång tid du får ersättning för kostnaden att hyra bil varierar stort. Du får normalt ersättning för hyrbilskostnaden i maximalt 45 - 75 dagar.</a:t>
            </a:r>
          </a:p>
          <a:p>
            <a:pPr algn="l"/>
            <a:endParaRPr lang="sv-SE" b="0" i="0" dirty="0">
              <a:solidFill>
                <a:srgbClr val="22252A"/>
              </a:solidFill>
              <a:effectLst/>
            </a:endParaRPr>
          </a:p>
          <a:p>
            <a:pPr algn="l"/>
            <a:r>
              <a:rPr lang="sv-SE" b="1" i="0" dirty="0">
                <a:solidFill>
                  <a:srgbClr val="22252A"/>
                </a:solidFill>
                <a:effectLst/>
              </a:rPr>
              <a:t>Kontantersättning </a:t>
            </a:r>
          </a:p>
          <a:p>
            <a:pPr algn="l"/>
            <a:r>
              <a:rPr lang="sv-SE" b="1" i="0" dirty="0">
                <a:solidFill>
                  <a:srgbClr val="22252A"/>
                </a:solidFill>
                <a:effectLst/>
              </a:rPr>
              <a:t>Ersättning per dag</a:t>
            </a:r>
          </a:p>
          <a:p>
            <a:pPr algn="l"/>
            <a:r>
              <a:rPr lang="sv-SE" b="0" i="0" dirty="0">
                <a:solidFill>
                  <a:srgbClr val="22252A"/>
                </a:solidFill>
                <a:effectLst/>
              </a:rPr>
              <a:t>Om du inte har behov av en hyrbil under tiden som din bil repareras kan du istället få kontant ersättning. Ersättningen som du får varierar hos olika försäkringsbolag. En vanlig ersättning är ofta 100-150 kronor.</a:t>
            </a:r>
          </a:p>
          <a:p>
            <a:pPr algn="l"/>
            <a:endParaRPr lang="sv-SE" b="0" i="0" dirty="0">
              <a:solidFill>
                <a:srgbClr val="22252A"/>
              </a:solidFill>
              <a:effectLst/>
            </a:endParaRPr>
          </a:p>
          <a:p>
            <a:pPr algn="l"/>
            <a:r>
              <a:rPr lang="sv-SE" b="1" i="0" dirty="0">
                <a:solidFill>
                  <a:srgbClr val="22252A"/>
                </a:solidFill>
                <a:effectLst/>
              </a:rPr>
              <a:t>Assistans</a:t>
            </a:r>
          </a:p>
          <a:p>
            <a:pPr algn="l"/>
            <a:r>
              <a:rPr lang="sv-SE" b="0" i="0" dirty="0">
                <a:solidFill>
                  <a:srgbClr val="22252A"/>
                </a:solidFill>
                <a:effectLst/>
              </a:rPr>
              <a:t>Assistansförsäkring är en utökning av skyddet i din räddningsförsäkring.</a:t>
            </a:r>
          </a:p>
          <a:p>
            <a:pPr marL="0" algn="l" defTabSz="914400" rtl="0" eaLnBrk="1" latinLnBrk="0" hangingPunct="1"/>
            <a:r>
              <a:rPr lang="sv-SE" b="0" i="0" dirty="0">
                <a:solidFill>
                  <a:srgbClr val="22252A"/>
                </a:solidFill>
                <a:effectLst/>
              </a:rPr>
              <a:t>Assistans ingår normalt i stora bilförsäkringar men går också att teckna som ett tillägg till en vanlig basförsäkring för bilen. Det går också att teckna en helt separat assistansförsäkring i ett annat bolag än ditt ordinarie </a:t>
            </a:r>
            <a:r>
              <a:rPr lang="sv-SE" sz="1200" b="0" i="0" kern="1200" dirty="0">
                <a:solidFill>
                  <a:srgbClr val="22252A"/>
                </a:solidFill>
                <a:effectLst/>
                <a:ea typeface="+mn-ea"/>
                <a:cs typeface="+mn-cs"/>
              </a:rPr>
              <a:t>försäkringsbolag. </a:t>
            </a:r>
          </a:p>
          <a:p>
            <a:pPr marL="0" algn="l" defTabSz="914400" rtl="0" eaLnBrk="1" latinLnBrk="0" hangingPunct="1"/>
            <a:endParaRPr lang="sv-SE" sz="1200" b="0" i="0" kern="1200" dirty="0">
              <a:solidFill>
                <a:srgbClr val="22252A"/>
              </a:solidFill>
              <a:effectLst/>
              <a:ea typeface="+mn-ea"/>
              <a:cs typeface="+mn-cs"/>
            </a:endParaRPr>
          </a:p>
          <a:p>
            <a:pPr marL="0" algn="l" defTabSz="914400" rtl="0" eaLnBrk="1" latinLnBrk="0" hangingPunct="1"/>
            <a:r>
              <a:rPr lang="sv-SE" sz="1200" b="0" i="0" kern="1200" dirty="0">
                <a:solidFill>
                  <a:srgbClr val="22252A"/>
                </a:solidFill>
                <a:effectLst/>
                <a:ea typeface="+mn-ea"/>
                <a:cs typeface="+mn-cs"/>
                <a:hlinkClick r:id="rId3">
                  <a:extLst>
                    <a:ext uri="{A12FA001-AC4F-418D-AE19-62706E023703}">
                      <ahyp:hlinkClr xmlns:ahyp="http://schemas.microsoft.com/office/drawing/2018/hyperlinkcolor" val="tx"/>
                    </a:ext>
                  </a:extLst>
                </a:hlinkClick>
              </a:rPr>
              <a:t>Har jag rätt att få hyrbil om jag blir påkörd av en annan bil?</a:t>
            </a:r>
            <a:endParaRPr lang="sv-SE" sz="1200" b="0" i="0" kern="1200" dirty="0">
              <a:solidFill>
                <a:srgbClr val="22252A"/>
              </a:solidFill>
              <a:effectLst/>
              <a:ea typeface="+mn-ea"/>
              <a:cs typeface="+mn-cs"/>
            </a:endParaRPr>
          </a:p>
          <a:p>
            <a:pPr algn="l"/>
            <a:r>
              <a:rPr lang="sv-SE" b="0" i="0" dirty="0">
                <a:solidFill>
                  <a:srgbClr val="22252A"/>
                </a:solidFill>
                <a:effectLst/>
              </a:rPr>
              <a:t>Du kan ha rätt till hyrbil om motparten är vållande till olyckan. Du måste själv betala 1/3 av kilometerkostnaden för hyrbilen. Denna del anses motsvara inbesparat slitage på din egen bil.</a:t>
            </a:r>
          </a:p>
          <a:p>
            <a:pPr algn="l"/>
            <a:r>
              <a:rPr lang="sv-SE" b="0" i="0" dirty="0">
                <a:solidFill>
                  <a:srgbClr val="22252A"/>
                </a:solidFill>
                <a:effectLst/>
              </a:rPr>
              <a:t>Om du inte har behov av hyrbil har du istället rätt till kontantersättning, s k stilleståndsersättning. Den är i normalfallet 25 kr/dag men högre ersättning kan betalas om du kan visa att dina merkostnader varit högre.</a:t>
            </a:r>
          </a:p>
          <a:p>
            <a:pPr algn="l"/>
            <a:r>
              <a:rPr lang="sv-SE" b="0" i="0" dirty="0">
                <a:solidFill>
                  <a:srgbClr val="22252A"/>
                </a:solidFill>
                <a:effectLst/>
              </a:rPr>
              <a:t>Ersättning betalas under skälig reparationstid. Om bilen ska lösas in så betalas ersättning endast under 14 dagar från det du fått vetskap om att bilen inte kan repareras.</a:t>
            </a:r>
          </a:p>
          <a:p>
            <a:pPr algn="l"/>
            <a:r>
              <a:rPr lang="sv-SE" b="0" i="0" dirty="0">
                <a:solidFill>
                  <a:srgbClr val="22252A"/>
                </a:solidFill>
                <a:effectLst/>
              </a:rPr>
              <a:t>Vill du ha hyrbil i andra fall t ex vid stöld måste du ordna det genom den egna bilförsäkringen. Enligt försäkringsvillkoren ska du själv betala 25 % av dygns- och kilometerkostnaden för hyrbilen. Du kan istället för hyrbilsersättning få kontant dagsersättning med 75-200 kr/dag beroende på vilket försäkringsbolag du har.</a:t>
            </a:r>
          </a:p>
          <a:p>
            <a:pPr algn="l"/>
            <a:endParaRPr lang="sv-SE" b="0" i="0" dirty="0">
              <a:solidFill>
                <a:srgbClr val="22252A"/>
              </a:solidFill>
              <a:effectLst/>
            </a:endParaRPr>
          </a:p>
          <a:p>
            <a:pPr algn="l"/>
            <a:r>
              <a:rPr lang="sv-SE" b="1" i="0" dirty="0">
                <a:solidFill>
                  <a:srgbClr val="22252A"/>
                </a:solidFill>
                <a:effectLst/>
              </a:rPr>
              <a:t>Vad är en vagnskadegaranti</a:t>
            </a:r>
          </a:p>
          <a:p>
            <a:pPr algn="l"/>
            <a:r>
              <a:rPr lang="sv-SE" b="0" i="0" dirty="0">
                <a:solidFill>
                  <a:srgbClr val="22252A"/>
                </a:solidFill>
                <a:effectLst/>
              </a:rPr>
              <a:t>En vagnskadegaranti motsvarar en vagnskadeförsäkring. </a:t>
            </a:r>
          </a:p>
          <a:p>
            <a:pPr algn="l"/>
            <a:r>
              <a:rPr lang="sv-SE" b="0" i="0" dirty="0">
                <a:solidFill>
                  <a:srgbClr val="22252A"/>
                </a:solidFill>
                <a:effectLst/>
              </a:rPr>
              <a:t>Den följer med när du köper en ny personbil och det är bilmärkets svenska generalagent som ger garantin. Garantin följer med bilen om bilen byter ägare under garantins giltighetsperiod.</a:t>
            </a:r>
          </a:p>
          <a:p>
            <a:pPr algn="l"/>
            <a:r>
              <a:rPr lang="sv-SE" b="0" i="0" dirty="0">
                <a:solidFill>
                  <a:srgbClr val="22252A"/>
                </a:solidFill>
                <a:effectLst/>
              </a:rPr>
              <a:t>Vagnskadegaranti finns bara i Sverige och finns alltså inte för bilar som har köpts utomlands och importerats. Tänk också på att garantin inte gäller om du exporterar bilen och registrerar den i ett annat land.</a:t>
            </a:r>
          </a:p>
          <a:p>
            <a:pPr algn="l"/>
            <a:endParaRPr lang="sv-SE" b="0" i="0" dirty="0">
              <a:solidFill>
                <a:srgbClr val="22252A"/>
              </a:solidFill>
              <a:effectLst/>
            </a:endParaRPr>
          </a:p>
          <a:p>
            <a:pPr algn="l"/>
            <a:r>
              <a:rPr lang="sv-SE" b="1" i="0" dirty="0">
                <a:solidFill>
                  <a:srgbClr val="22252A"/>
                </a:solidFill>
                <a:effectLst/>
              </a:rPr>
              <a:t>Gäller i tre år</a:t>
            </a:r>
          </a:p>
          <a:p>
            <a:pPr algn="l"/>
            <a:endParaRPr lang="sv-SE" b="0" i="0" dirty="0">
              <a:solidFill>
                <a:srgbClr val="22252A"/>
              </a:solidFill>
              <a:effectLst/>
            </a:endParaRPr>
          </a:p>
          <a:p>
            <a:pPr algn="l"/>
            <a:r>
              <a:rPr lang="sv-SE" b="0" i="0" dirty="0">
                <a:solidFill>
                  <a:srgbClr val="22252A"/>
                </a:solidFill>
                <a:effectLst/>
              </a:rPr>
              <a:t>Vagnskadegarantin administreras av något av de vanliga försäkringsbolagen och gäller normalt i tre år från bilens första registreringsdatum. </a:t>
            </a:r>
          </a:p>
          <a:p>
            <a:pPr algn="l"/>
            <a:endParaRPr lang="sv-SE" b="0" i="0" dirty="0">
              <a:solidFill>
                <a:srgbClr val="22252A"/>
              </a:solidFill>
              <a:effectLst/>
            </a:endParaRPr>
          </a:p>
          <a:p>
            <a:pPr algn="l"/>
            <a:r>
              <a:rPr lang="sv-SE" b="1" i="0" dirty="0">
                <a:solidFill>
                  <a:srgbClr val="22252A"/>
                </a:solidFill>
                <a:effectLst/>
              </a:rPr>
              <a:t>Anmäl skador direkt</a:t>
            </a:r>
          </a:p>
          <a:p>
            <a:pPr algn="l"/>
            <a:endParaRPr lang="sv-SE" b="0" i="0" dirty="0">
              <a:solidFill>
                <a:srgbClr val="22252A"/>
              </a:solidFill>
              <a:effectLst/>
            </a:endParaRPr>
          </a:p>
          <a:p>
            <a:pPr algn="l"/>
            <a:r>
              <a:rPr lang="sv-SE" b="0" i="0" dirty="0">
                <a:solidFill>
                  <a:srgbClr val="22252A"/>
                </a:solidFill>
                <a:effectLst/>
              </a:rPr>
              <a:t>Dröj inte med att anmäla skador till vagnskadegarantin. Tiden som du har på dig att anmäla en skada är ofta mycket kortare än för en vagnskadeförsäkring. Den kan ibland vara så kort som 30 dagar från det att skadan inträffade.</a:t>
            </a:r>
          </a:p>
          <a:p>
            <a:pPr algn="l"/>
            <a:endParaRPr lang="sv-SE" b="0" i="0" dirty="0">
              <a:solidFill>
                <a:srgbClr val="22252A"/>
              </a:solidFill>
              <a:effectLst/>
            </a:endParaRPr>
          </a:p>
          <a:p>
            <a:pPr algn="l"/>
            <a:r>
              <a:rPr lang="sv-SE" b="0" i="0" dirty="0">
                <a:solidFill>
                  <a:srgbClr val="22252A"/>
                </a:solidFill>
                <a:effectLst/>
              </a:rPr>
              <a:t>Hög självrisk </a:t>
            </a:r>
          </a:p>
          <a:p>
            <a:pPr algn="l"/>
            <a:r>
              <a:rPr lang="sv-SE" b="0" i="0" dirty="0">
                <a:solidFill>
                  <a:srgbClr val="22252A"/>
                </a:solidFill>
                <a:effectLst/>
              </a:rPr>
              <a:t>Självrisken är högre än för en vanlig vagnskadeförsäkring och det tillkommer också moms på självriskbeloppet. Det beror på att det är en garanti från generalagenten.  </a:t>
            </a:r>
          </a:p>
          <a:p>
            <a:pPr algn="l"/>
            <a:endParaRPr lang="sv-SE" b="0" i="0" dirty="0">
              <a:solidFill>
                <a:srgbClr val="22252A"/>
              </a:solidFill>
              <a:effectLst/>
            </a:endParaRPr>
          </a:p>
          <a:p>
            <a:pPr algn="l"/>
            <a:r>
              <a:rPr lang="sv-SE" b="1" i="0" dirty="0">
                <a:solidFill>
                  <a:srgbClr val="22252A"/>
                </a:solidFill>
                <a:effectLst/>
              </a:rPr>
              <a:t>Jämför med vagnskadeförsäkring:</a:t>
            </a:r>
          </a:p>
          <a:p>
            <a:pPr algn="l"/>
            <a:endParaRPr lang="sv-SE" b="0" i="0" dirty="0">
              <a:solidFill>
                <a:srgbClr val="22252A"/>
              </a:solidFill>
              <a:effectLst/>
            </a:endParaRPr>
          </a:p>
          <a:p>
            <a:pPr algn="l"/>
            <a:r>
              <a:rPr lang="sv-SE" b="1" u="none" strike="noStrike" dirty="0">
                <a:solidFill>
                  <a:srgbClr val="009984"/>
                </a:solidFill>
                <a:effectLst/>
                <a:hlinkClick r:id="rId4"/>
              </a:rPr>
              <a:t>Vagnskada</a:t>
            </a:r>
            <a:r>
              <a:rPr lang="sv-SE" b="1" u="none" strike="noStrike" dirty="0">
                <a:solidFill>
                  <a:srgbClr val="009984"/>
                </a:solidFill>
                <a:effectLst/>
              </a:rPr>
              <a:t> </a:t>
            </a:r>
            <a:r>
              <a:rPr lang="sv-SE" b="0" i="0" dirty="0">
                <a:solidFill>
                  <a:srgbClr val="22252A"/>
                </a:solidFill>
                <a:effectLst/>
              </a:rPr>
              <a:t>Försäkring för vagnskada ingår enbart i helförsäkringar. Har du en vagnskadeförsäkring kan du få ersättning för skador på din bil vid en trafikolycka, någon annan yttre olyckshändelse och skadegörelse. Om du har en nyare bil med </a:t>
            </a:r>
            <a:r>
              <a:rPr lang="sv-SE" b="0" i="0" u="none" strike="noStrike" dirty="0">
                <a:solidFill>
                  <a:srgbClr val="009984"/>
                </a:solidFill>
                <a:effectLst/>
                <a:hlinkClick r:id="rId3" tooltip="Tillägg och garantier"/>
              </a:rPr>
              <a:t>vagnskadegaranti</a:t>
            </a:r>
            <a:r>
              <a:rPr lang="sv-SE" b="0" i="0" dirty="0">
                <a:solidFill>
                  <a:srgbClr val="22252A"/>
                </a:solidFill>
                <a:effectLst/>
              </a:rPr>
              <a:t> räcker det att du tecknar en halvförsäkring.</a:t>
            </a:r>
          </a:p>
          <a:p>
            <a:pPr algn="l"/>
            <a:r>
              <a:rPr lang="sv-SE" b="1" i="0" dirty="0">
                <a:solidFill>
                  <a:srgbClr val="22252A"/>
                </a:solidFill>
                <a:effectLst/>
              </a:rPr>
              <a:t>Vad gäller vagnskadeförsäkringen för?</a:t>
            </a:r>
          </a:p>
          <a:p>
            <a:pPr algn="l"/>
            <a:r>
              <a:rPr lang="sv-SE" b="0" i="0" dirty="0">
                <a:solidFill>
                  <a:srgbClr val="22252A"/>
                </a:solidFill>
                <a:effectLst/>
              </a:rPr>
              <a:t>Vagnskadeförsäkringen kan ersätta skador på din bil som orsakats av en trafikolycka, någon annan yttre olyckshändelse och skadegörelse. Som trafikolyckor räknas inte bara kollisioner utan också till exempel dikeskörning. "Annan yttre olyckshändelse" kan till exempel vara att ett träd blåser omkull över bilen. </a:t>
            </a:r>
          </a:p>
          <a:p>
            <a:pPr algn="l"/>
            <a:r>
              <a:rPr lang="sv-SE" b="1" i="0" dirty="0">
                <a:solidFill>
                  <a:srgbClr val="22252A"/>
                </a:solidFill>
                <a:effectLst/>
              </a:rPr>
              <a:t>Vad gäller vagnskadeförsäkringen inte för?</a:t>
            </a:r>
          </a:p>
          <a:p>
            <a:pPr algn="l"/>
            <a:r>
              <a:rPr lang="sv-SE" b="0" i="0" dirty="0">
                <a:solidFill>
                  <a:srgbClr val="22252A"/>
                </a:solidFill>
                <a:effectLst/>
              </a:rPr>
              <a:t>Försäkringen gäller till exempel inte för skador på delar som har konstruktionsfel eller om det uppstått skador som orsakats av rost.</a:t>
            </a:r>
          </a:p>
          <a:p>
            <a:pPr algn="l"/>
            <a:r>
              <a:rPr lang="sv-SE" b="1" i="0" dirty="0">
                <a:solidFill>
                  <a:srgbClr val="22252A"/>
                </a:solidFill>
                <a:effectLst/>
              </a:rPr>
              <a:t>Självrisk</a:t>
            </a:r>
          </a:p>
          <a:p>
            <a:pPr algn="l"/>
            <a:r>
              <a:rPr lang="sv-SE" b="0" i="0" dirty="0">
                <a:solidFill>
                  <a:srgbClr val="22252A"/>
                </a:solidFill>
                <a:effectLst/>
              </a:rPr>
              <a:t>Självrisken, det vill säga den del av en reparation som du måste betala själv, varierar men är ofta 3 000 - 6 000 kronor. Hos många försäkringsbolag kan du välja en högre självrisk för att sänka premien.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209739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effectLst/>
              </a:rPr>
              <a:t>Vanlig bilförsäkringsfråga </a:t>
            </a:r>
          </a:p>
          <a:p>
            <a:pPr algn="l"/>
            <a:endParaRPr lang="sv-SE" b="1" i="0" dirty="0">
              <a:effectLst/>
            </a:endParaRPr>
          </a:p>
          <a:p>
            <a:pPr algn="l"/>
            <a:r>
              <a:rPr lang="sv-SE" b="1" i="0" dirty="0">
                <a:effectLst/>
              </a:rPr>
              <a:t>Jag vill att försäkringsbolaget löser in bilen efter en skada, men bolaget vill reparera. Har jag rätt till inlösen (kontantersättning)? </a:t>
            </a:r>
            <a:r>
              <a:rPr lang="sv-SE" b="0" i="0" dirty="0">
                <a:effectLst/>
              </a:rPr>
              <a:t>Jag vill att försäkringsbolaget löser in bilen efter en skada, men bolaget </a:t>
            </a:r>
            <a:r>
              <a:rPr lang="sv-SE" sz="1200" b="0" i="0" kern="1200" dirty="0">
                <a:effectLst/>
                <a:ea typeface="+mn-ea"/>
                <a:cs typeface="+mn-cs"/>
              </a:rPr>
              <a:t>vill reparera. Har jag rätt till inlösen (kontantersättning)?</a:t>
            </a:r>
          </a:p>
          <a:p>
            <a:pPr algn="l"/>
            <a:r>
              <a:rPr lang="sv-SE" sz="1200" b="0" i="0" kern="1200" dirty="0">
                <a:effectLst/>
                <a:ea typeface="+mn-ea"/>
                <a:cs typeface="+mn-cs"/>
              </a:rPr>
              <a:t>Enligt försäkringsvillkoren är det</a:t>
            </a:r>
            <a:r>
              <a:rPr lang="sv-SE" sz="1200" b="0" i="0" u="none" kern="1200" dirty="0">
                <a:effectLst/>
                <a:ea typeface="+mn-ea"/>
                <a:cs typeface="+mn-cs"/>
              </a:rPr>
              <a:t> </a:t>
            </a:r>
            <a:r>
              <a:rPr lang="sv-SE" sz="1200" b="0" i="0" u="none" kern="1200" dirty="0">
                <a:effectLst/>
                <a:ea typeface="+mn-ea"/>
                <a:cs typeface="+mn-cs"/>
                <a:hlinkClick r:id="rId3" tooltip="vad ersätts">
                  <a:extLst>
                    <a:ext uri="{A12FA001-AC4F-418D-AE19-62706E023703}">
                      <ahyp:hlinkClr xmlns:ahyp="http://schemas.microsoft.com/office/drawing/2018/hyperlinkcolor" val="tx"/>
                    </a:ext>
                  </a:extLst>
                </a:hlinkClick>
              </a:rPr>
              <a:t>försäkringsbolaget som avgör ersättningsform</a:t>
            </a:r>
            <a:r>
              <a:rPr lang="sv-SE" sz="1200" b="0" i="0" u="none" kern="1200" dirty="0">
                <a:effectLst/>
                <a:ea typeface="+mn-ea"/>
                <a:cs typeface="+mn-cs"/>
              </a:rPr>
              <a:t>.</a:t>
            </a:r>
          </a:p>
          <a:p>
            <a:pPr algn="l"/>
            <a:r>
              <a:rPr lang="sv-SE" b="0" i="0" dirty="0">
                <a:effectLst/>
              </a:rPr>
              <a:t>Om reparationskostnaden understiger bilens marknadsvärde kan du inte kräva inlösen av bilen. Är bilen ny kan du enligt försäkringsvillkoret ha rätt till nyvärdesersättning. </a:t>
            </a:r>
          </a:p>
          <a:p>
            <a:pPr algn="l"/>
            <a:endParaRPr lang="sv-SE" dirty="0"/>
          </a:p>
          <a:p>
            <a:pPr algn="l"/>
            <a:r>
              <a:rPr lang="sv-SE" b="0" i="0" dirty="0">
                <a:effectLst/>
              </a:rPr>
              <a:t>Kraven för att få nyvärdesersättning är vanligen att</a:t>
            </a:r>
          </a:p>
          <a:p>
            <a:pPr algn="l">
              <a:buFont typeface="Arial" panose="020B0604020202020204" pitchFamily="34" charset="0"/>
              <a:buChar char="•"/>
            </a:pPr>
            <a:r>
              <a:rPr lang="sv-SE" b="0" i="0" dirty="0">
                <a:effectLst/>
              </a:rPr>
              <a:t>bilen är yngre än ett år</a:t>
            </a:r>
          </a:p>
          <a:p>
            <a:pPr algn="l">
              <a:buFont typeface="Arial" panose="020B0604020202020204" pitchFamily="34" charset="0"/>
              <a:buChar char="•"/>
            </a:pPr>
            <a:r>
              <a:rPr lang="sv-SE" b="0" i="0" dirty="0">
                <a:effectLst/>
              </a:rPr>
              <a:t>den gått högst 2 000 mil</a:t>
            </a:r>
          </a:p>
          <a:p>
            <a:pPr algn="l">
              <a:buFont typeface="Arial" panose="020B0604020202020204" pitchFamily="34" charset="0"/>
              <a:buChar char="•"/>
            </a:pPr>
            <a:r>
              <a:rPr lang="sv-SE" b="0" i="0" dirty="0">
                <a:effectLst/>
              </a:rPr>
              <a:t>beräknad reparationskostnad överstiger 50% av bilens nypris vid skadetillfället</a:t>
            </a:r>
          </a:p>
          <a:p>
            <a:pPr algn="l">
              <a:buFont typeface="Arial" panose="020B0604020202020204" pitchFamily="34" charset="0"/>
              <a:buChar char="•"/>
            </a:pPr>
            <a:r>
              <a:rPr lang="sv-SE" b="0" i="0" dirty="0">
                <a:effectLst/>
              </a:rPr>
              <a:t>du är första ägare till bilen.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76626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22252A"/>
                </a:solidFill>
                <a:effectLst/>
              </a:rPr>
              <a:t>Djurförsäkringar består framför allt av en veterinärvårdsförsäkring som ersätter kostnader om ditt djur blir skadat eller drabbas av en sjukdom. Utöver veterinärvård kan du också teckna en livförsäkring som ger ersättning om djuret dör före en viss ålder eller måste avlivas.</a:t>
            </a:r>
          </a:p>
          <a:p>
            <a:pPr algn="l"/>
            <a:r>
              <a:rPr lang="sv-SE" b="0" i="0" dirty="0">
                <a:solidFill>
                  <a:srgbClr val="22252A"/>
                </a:solidFill>
                <a:effectLst/>
              </a:rPr>
              <a:t>För hundar och katter kan du vanligtvis teckna en försäkring från det att de blivit 6 veckor gamla och för hästar redan när de föds (eller ibland andra levnadsdagen).</a:t>
            </a:r>
          </a:p>
          <a:p>
            <a:pPr algn="l"/>
            <a:endParaRPr lang="sv-SE" b="0" i="0" dirty="0">
              <a:solidFill>
                <a:srgbClr val="22252A"/>
              </a:solidFill>
              <a:effectLst/>
            </a:endParaRPr>
          </a:p>
          <a:p>
            <a:pPr algn="l"/>
            <a:r>
              <a:rPr lang="sv-SE" b="1" i="0" dirty="0">
                <a:solidFill>
                  <a:srgbClr val="22252A"/>
                </a:solidFill>
                <a:effectLst/>
              </a:rPr>
              <a:t>Veterinärvård</a:t>
            </a:r>
          </a:p>
          <a:p>
            <a:pPr algn="l"/>
            <a:r>
              <a:rPr lang="sv-SE" b="0" i="0" dirty="0">
                <a:solidFill>
                  <a:srgbClr val="22252A"/>
                </a:solidFill>
                <a:effectLst/>
              </a:rPr>
              <a:t>Veterinärvårdsförsäkringen ersätter kostnader för vård om ditt djur råkar ut för ett olycksfall eller får en sjukdom. Försäkringen ersätter inte allt som ditt djur kan råka ut för och heller inte alla typer av sjukdomar. I försäkringsvillkoren framgår det vad som ersätts. I vissa fall kan försäkringen gälla men med en begränsning för till exempel kostnader för medicin.</a:t>
            </a:r>
          </a:p>
          <a:p>
            <a:pPr algn="l"/>
            <a:endParaRPr lang="sv-SE" b="0" i="0" dirty="0">
              <a:solidFill>
                <a:srgbClr val="22252A"/>
              </a:solidFill>
              <a:effectLst/>
            </a:endParaRPr>
          </a:p>
          <a:p>
            <a:pPr algn="l"/>
            <a:r>
              <a:rPr lang="sv-SE" b="1" i="0" dirty="0">
                <a:solidFill>
                  <a:srgbClr val="22252A"/>
                </a:solidFill>
                <a:effectLst/>
              </a:rPr>
              <a:t>Välja livbelopp </a:t>
            </a:r>
          </a:p>
          <a:p>
            <a:pPr algn="l"/>
            <a:r>
              <a:rPr lang="sv-SE" b="0" i="0" dirty="0">
                <a:solidFill>
                  <a:srgbClr val="22252A"/>
                </a:solidFill>
                <a:effectLst/>
              </a:rPr>
              <a:t>Om du också tecknar  en livförsäkring för ditt djur kan du få ersättning om det avlider före en viss ålder eller måste avlivas. För att du ska kunna få ersättning vid avlivning måste en veterinärmedicinsk bedömning ligga till grund för beslutet om avlivning.</a:t>
            </a:r>
          </a:p>
          <a:p>
            <a:pPr algn="l"/>
            <a:r>
              <a:rPr lang="sv-SE" b="0" i="0" dirty="0">
                <a:solidFill>
                  <a:srgbClr val="22252A"/>
                </a:solidFill>
                <a:effectLst/>
              </a:rPr>
              <a:t>Hur stor ersättning du kan få beror på vilket livbelopp du försäkrat ditt djur för. Livbeloppet ska högst motsvara det som i försäkringsvillkoren benämns ”marknadsvärde” och som i sin tur ska grundas på bland annat inköpspris, tävlingsresultat, härstamning eller avelsmeriter. Det är upp till dig som försäkringstagare att se till att djuret är försäkrat till rätt belopp. Hos många försäkringsbolag sker en avtrappning av försäkringsbeloppet när djuret uppnår en viss ålder.</a:t>
            </a:r>
          </a:p>
          <a:p>
            <a:endParaRPr lang="sv-SE" dirty="0"/>
          </a:p>
          <a:p>
            <a:pPr algn="l"/>
            <a:r>
              <a:rPr lang="sv-SE" b="1" i="0" dirty="0">
                <a:solidFill>
                  <a:srgbClr val="22252A"/>
                </a:solidFill>
                <a:effectLst/>
              </a:rPr>
              <a:t>Påverka premien på din djurförsäkring</a:t>
            </a:r>
          </a:p>
          <a:p>
            <a:pPr algn="l"/>
            <a:r>
              <a:rPr lang="sv-SE" b="0" i="0" dirty="0">
                <a:solidFill>
                  <a:srgbClr val="22252A"/>
                </a:solidFill>
                <a:effectLst/>
              </a:rPr>
              <a:t>Du kan påverka priset på din försäkring genom att välja en hög eller låg självrisk och genom vilket livbelopp du väljer.</a:t>
            </a:r>
          </a:p>
          <a:p>
            <a:pPr algn="l"/>
            <a:r>
              <a:rPr lang="sv-SE" b="1" i="0" dirty="0">
                <a:solidFill>
                  <a:srgbClr val="22252A"/>
                </a:solidFill>
                <a:effectLst/>
              </a:rPr>
              <a:t>Fast eller rörlig självrisk?</a:t>
            </a:r>
          </a:p>
          <a:p>
            <a:pPr algn="l"/>
            <a:r>
              <a:rPr lang="sv-SE" b="0" i="0" dirty="0">
                <a:solidFill>
                  <a:srgbClr val="22252A"/>
                </a:solidFill>
                <a:effectLst/>
              </a:rPr>
              <a:t>I alla  djurförsäkringar får du alltid stå för en viss del av veterinärkostnaderna själv. Den  självrisken består vanligtvis av, en fast och en rörlig del. Du kan påverka priset på din försäkring genom att välja en hög eller låg självrisk.</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1653423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Hur hänger hållbarhet och försäkringar ihop? Hållbarhet är en viktig fråga för många i samhället.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Det första man tänker på när det gäller hållbarhet och försäkringar är kanske hur de pengar som avsätts i en pensionsförsäkring eller en kapitalförsäkring investeras, det vill säga om placeringar görs i hållbara företag. Ett exempel på hållbara placeringar är när försäkringsbolaget investerar i ett företag som producerar solpaneler eller delar till solpaneler medan ett exempel på en placering som inte är hållbar är när bolaget investerar i kolkraftverk eller företag som bedriver oljeutvinning.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Hur arbetar försäkringsbolagen med hållbarhet inom sakförsäkringar - om de till exempel reparerar skador på hus, bilar och mobiler i stället för att som förut omedelbart ersätta allt med nya produkter. Det allra viktigaste ur ett hållbarhetsperspektiv, och det som ger lägst miljöpåverkan, är att inga skador alls inträffar. Sträva efter minska skador-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Lyfta fram skadeförebyggande åtgärder, dels vad konsumenter själva kan göra för att undvika skador på sin egendom, dels hur försäkringsbolagen jobbar med att förhindra skador.</a:t>
            </a: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Välj en hållbar försäkring, tips på hur de själva kan agera skadeförebyggande.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Om man ska välja en hållbar försäkring  titta på vår hållbarhetsjämförelse avseende bil där man kan se av svaren vilket fokus bolagen har på hållbarhet. (Kommer på boende inom kort)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Exempel på hållbara åtgärder hos försäkringsbolagen;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Erbjuder premierabatt under 3 års tid om man kör en miljöbil.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Erbjuder miljöbil när man har rätt till hyrbil oavsett vad man vill ha.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Anvisa entreprenörer som följer miljövänliga reparationsmetoder. Detta gäller såväl bilverkstäder som entreprenörer som hanterar lös egendom som möbler, elektronik m.m.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Förvaltar premier i hållbara miljövänliga lösningar.</a:t>
            </a:r>
          </a:p>
          <a:p>
            <a:endParaRPr lang="sv-SE" b="1" dirty="0"/>
          </a:p>
          <a:p>
            <a:r>
              <a:rPr lang="sv-SE" b="1" dirty="0"/>
              <a:t>Skadeförebyggande tips</a:t>
            </a:r>
          </a:p>
          <a:p>
            <a:endParaRPr lang="sv-SE" b="1" dirty="0"/>
          </a:p>
          <a:p>
            <a:r>
              <a:rPr lang="sv-SE" dirty="0"/>
              <a:t>Märk dina saker för att avskräcka tjuvar</a:t>
            </a:r>
          </a:p>
          <a:p>
            <a:r>
              <a:rPr lang="sv-SE" dirty="0"/>
              <a:t>Hos stöldskyddsföreningen och försäkringsbolagen kan du köpa en förpackning med Märk-DNA som du kan märka allt värdefullt med, till exempel din cykel. Märkningen är enkel att använda och nästan omöjlig att ta bort. Det är avskräckande och gör det samtidigt mycket lättare för polisen att hitta stöldgodset.</a:t>
            </a:r>
          </a:p>
          <a:p>
            <a:endParaRPr lang="sv-SE" dirty="0"/>
          </a:p>
          <a:p>
            <a:r>
              <a:rPr lang="sv-SE" b="1" dirty="0"/>
              <a:t>Minska risken för ID-stöld</a:t>
            </a:r>
          </a:p>
          <a:p>
            <a:r>
              <a:rPr lang="sv-SE" dirty="0"/>
              <a:t>Du kan minska risken för att drabbas av ID-stöld med några enkla åtgärder: </a:t>
            </a:r>
          </a:p>
          <a:p>
            <a:r>
              <a:rPr lang="sv-SE" dirty="0"/>
              <a:t>Gå in på skatteverkets hemsida och spärra obehörig adressändring. Du kan där även spärra att någon obehörig använder en blankett för att utse sig som ombud för dig. För din fysiska post, skaffa en låsbar brevlåda och ha den låst. </a:t>
            </a:r>
          </a:p>
          <a:p>
            <a:r>
              <a:rPr lang="sv-SE" b="1" dirty="0"/>
              <a:t>Minska risken för cykelstöld</a:t>
            </a:r>
          </a:p>
          <a:p>
            <a:r>
              <a:rPr lang="sv-SE" dirty="0"/>
              <a:t>Varje år sker det ett stort antal stölder av cyklar. Att bli bestulen på en cykel är en tråkig händelse för den drabbade med bland annat ekonomiska konsekvenser. Men det är även negativt för miljön då en förlorad cykel ofta ersätts med en ny cykel som måste produceras. Exempel på några saker som du själv kan göra för att minska risken för att drabbas av en cykelstöld är:</a:t>
            </a:r>
          </a:p>
          <a:p>
            <a:endParaRPr lang="sv-SE" dirty="0"/>
          </a:p>
          <a:p>
            <a:pPr marL="171450" indent="-171450">
              <a:buFont typeface="Arial" panose="020B0604020202020204" pitchFamily="34" charset="0"/>
              <a:buChar char="•"/>
            </a:pPr>
            <a:r>
              <a:rPr lang="sv-SE" dirty="0"/>
              <a:t>Låsa cykeln med ett certifierat lås</a:t>
            </a:r>
          </a:p>
          <a:p>
            <a:pPr marL="171450" indent="-171450">
              <a:buFont typeface="Arial" panose="020B0604020202020204" pitchFamily="34" charset="0"/>
              <a:buChar char="•"/>
            </a:pPr>
            <a:r>
              <a:rPr lang="sv-SE" dirty="0"/>
              <a:t>Låsa fast cykelns ram och hjul i ett fast objekt (ett träd, en lyckstolpe m.m.)</a:t>
            </a:r>
          </a:p>
          <a:p>
            <a:pPr marL="171450" indent="-171450">
              <a:buFont typeface="Arial" panose="020B0604020202020204" pitchFamily="34" charset="0"/>
              <a:buChar char="•"/>
            </a:pPr>
            <a:r>
              <a:rPr lang="sv-SE" dirty="0"/>
              <a:t>Inte lämna cykeln utomhus under natten</a:t>
            </a:r>
          </a:p>
          <a:p>
            <a:pPr marL="171450" indent="-171450">
              <a:buFont typeface="Arial" panose="020B0604020202020204" pitchFamily="34" charset="0"/>
              <a:buChar char="•"/>
            </a:pPr>
            <a:r>
              <a:rPr lang="sv-SE" dirty="0"/>
              <a:t>Märka cykeln med </a:t>
            </a:r>
            <a:r>
              <a:rPr lang="sv-SE" dirty="0" err="1"/>
              <a:t>MärkDNA</a:t>
            </a:r>
            <a:endParaRPr lang="sv-SE" dirty="0"/>
          </a:p>
          <a:p>
            <a:pPr marL="171450" indent="-171450">
              <a:buFont typeface="Arial" panose="020B0604020202020204" pitchFamily="34" charset="0"/>
              <a:buChar char="•"/>
            </a:pPr>
            <a:r>
              <a:rPr lang="sv-SE" dirty="0"/>
              <a:t>Om du har en </a:t>
            </a:r>
            <a:r>
              <a:rPr lang="sv-SE" dirty="0" err="1"/>
              <a:t>elcykel</a:t>
            </a:r>
            <a:r>
              <a:rPr lang="sv-SE" dirty="0"/>
              <a:t> - låsa batteriet om du ska lämna cykeln en kortare stund och ta med batteriet om du ska lämna cykeln en längre stund.</a:t>
            </a:r>
          </a:p>
          <a:p>
            <a:endParaRPr lang="sv-SE" dirty="0"/>
          </a:p>
          <a:p>
            <a:r>
              <a:rPr lang="sv-SE" dirty="0"/>
              <a:t>Om du har en elsparkcykel - låsa fast den i ett fast objekt med ett godkänt kättinglås. Kontakta låsförsäljare eller tillverkare för att få information om vad som passar till din elsparkcykel. </a:t>
            </a:r>
          </a:p>
          <a:p>
            <a:r>
              <a:rPr lang="sv-SE" dirty="0"/>
              <a:t>På Stöldskyddsföreningens webbsida kan du läsa mer om vad du kan göra för att minska risken för att drabbas av cykelstöld. </a:t>
            </a:r>
          </a:p>
          <a:p>
            <a:r>
              <a:rPr lang="sv-SE" dirty="0"/>
              <a:t>Du kan även hitta bra information på försäkringsbolagens webbplatser om vad du bör tänka på.</a:t>
            </a:r>
          </a:p>
          <a:p>
            <a:endParaRPr lang="sv-SE" b="1" dirty="0"/>
          </a:p>
          <a:p>
            <a:r>
              <a:rPr lang="sv-SE" b="1" dirty="0"/>
              <a:t>Så kan du undvika vägglöss </a:t>
            </a:r>
          </a:p>
          <a:p>
            <a:r>
              <a:rPr lang="sv-SE" dirty="0"/>
              <a:t>Det har blivit allt vanligare med vägglöss i hemmen, mycket på grund av ökat resande. Du kan också få in väglöss genom begagnade möbler. För att undvika vägglöss i ditt hem kan du:</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Resa med en väska i plast eller metall, istället för en tygväska.</a:t>
            </a:r>
          </a:p>
          <a:p>
            <a:pPr marL="171450" indent="-171450">
              <a:buFont typeface="Arial" panose="020B0604020202020204" pitchFamily="34" charset="0"/>
              <a:buChar char="•"/>
            </a:pPr>
            <a:r>
              <a:rPr lang="sv-SE" dirty="0"/>
              <a:t>Låta kläderna vara kvar i resväskan och inte förvara den öppen på golvet.</a:t>
            </a:r>
          </a:p>
          <a:p>
            <a:pPr marL="171450" indent="-171450">
              <a:buFont typeface="Arial" panose="020B0604020202020204" pitchFamily="34" charset="0"/>
              <a:buChar char="•"/>
            </a:pPr>
            <a:r>
              <a:rPr lang="sv-SE" dirty="0"/>
              <a:t>På resmålet: undersök rummet och framförallt sängen, titta efter små svarta fläckar på sängkläder och bäddmadrass.</a:t>
            </a:r>
          </a:p>
          <a:p>
            <a:pPr marL="171450" indent="-171450">
              <a:buFont typeface="Arial" panose="020B0604020202020204" pitchFamily="34" charset="0"/>
              <a:buChar char="•"/>
            </a:pPr>
            <a:r>
              <a:rPr lang="sv-SE" dirty="0"/>
              <a:t>Vara observant på bett på huden.</a:t>
            </a:r>
          </a:p>
          <a:p>
            <a:pPr marL="171450" indent="-171450">
              <a:buFont typeface="Arial" panose="020B0604020202020204" pitchFamily="34" charset="0"/>
              <a:buChar char="•"/>
            </a:pPr>
            <a:r>
              <a:rPr lang="sv-SE" dirty="0"/>
              <a:t>Vid hemkomst: tvätta dina kläder i 60 grader (vägglöss klarar temperaturer upp till 50 grader) eller lägg dina saker i plastpåsar i frysen i en vecka, eller i en torktumlare i minst en timme.</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112035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325381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22252A"/>
                </a:solidFill>
                <a:effectLst/>
                <a:latin typeface="+mn-lt"/>
              </a:rPr>
              <a:t>En hemförsäkring är som ett försäkringspaket som består av många viktiga delar. Du behöver en hemförsäkring oavsett om du bor i hyresrätt, bostadsrätt eller villa. </a:t>
            </a:r>
          </a:p>
          <a:p>
            <a:pPr algn="l"/>
            <a:endParaRPr lang="sv-SE" b="1" i="0" dirty="0">
              <a:solidFill>
                <a:srgbClr val="22252A"/>
              </a:solidFill>
              <a:effectLst/>
              <a:latin typeface="+mn-lt"/>
            </a:endParaRPr>
          </a:p>
          <a:p>
            <a:pPr algn="l"/>
            <a:r>
              <a:rPr lang="sv-SE" b="0" i="0" dirty="0">
                <a:solidFill>
                  <a:srgbClr val="22252A"/>
                </a:solidFill>
                <a:effectLst/>
                <a:latin typeface="+mn-lt"/>
              </a:rPr>
              <a:t>Hemförsäkringen innebär att du kan få ersättning för dina saker, kläder med mera (så kallad lös egendom) om de blir stulna i ett inbrott eller förstörs i en brand- eller vattenskada. Det gäller både saker i din bostad och i vinds- eller källarförrådet. Hemförsäkringen kan även ersätta kostnader för akut vård på resor, kostnader för en advokat i en tvist, ge ersättning om du skulle bli överfallen eller betala om någon skulle kräva dig på skadestånd. </a:t>
            </a:r>
          </a:p>
          <a:p>
            <a:pPr algn="l"/>
            <a:endParaRPr lang="sv-SE" b="0" i="0" dirty="0">
              <a:solidFill>
                <a:srgbClr val="22252A"/>
              </a:solidFill>
              <a:effectLst/>
              <a:latin typeface="+mn-lt"/>
            </a:endParaRPr>
          </a:p>
          <a:p>
            <a:pPr algn="l"/>
            <a:r>
              <a:rPr lang="sv-SE" b="0" i="0" dirty="0">
                <a:solidFill>
                  <a:srgbClr val="22252A"/>
                </a:solidFill>
                <a:effectLst/>
                <a:latin typeface="+mn-lt"/>
              </a:rPr>
              <a:t>Bor du i en hyresrätt behöver du endast en hemförsäkring. Din hyresvärd  ska ansvara för bostadens ytskikt och fasta inredning, det vill säga golv, väggar, kök, badrum, dörrar, fönster med mera. </a:t>
            </a:r>
          </a:p>
          <a:p>
            <a:pPr algn="l"/>
            <a:r>
              <a:rPr lang="sv-SE" b="0" i="0" dirty="0">
                <a:solidFill>
                  <a:srgbClr val="22252A"/>
                </a:solidFill>
                <a:effectLst/>
                <a:latin typeface="+mn-lt"/>
              </a:rPr>
              <a:t>Du kan anpassa din hemförsäkring efter olika perioder i ditt liv, till exempel om du är student eller flyttar till ett äldreboende.</a:t>
            </a:r>
          </a:p>
          <a:p>
            <a:pPr algn="l"/>
            <a:endParaRPr lang="sv-SE" b="0" i="0" dirty="0">
              <a:solidFill>
                <a:srgbClr val="22252A"/>
              </a:solidFill>
              <a:effectLst/>
              <a:latin typeface="+mn-lt"/>
            </a:endParaRPr>
          </a:p>
          <a:p>
            <a:pPr algn="l"/>
            <a:r>
              <a:rPr lang="sv-SE" b="0" i="0" dirty="0">
                <a:solidFill>
                  <a:srgbClr val="22252A"/>
                </a:solidFill>
                <a:effectLst/>
                <a:latin typeface="+mn-lt"/>
              </a:rPr>
              <a:t>Oavsett om du bor i hyresrätt, bostadsrätt eller villa behöver du en hemförsäkring. Bor du i hyresrätt behöver du bara en hemförsäkring. Alla i familjen som är skrivna på samma adress och delar ditt hushåll ingår normalt i din hemförsäkring. Ibland vill försäkringsbolaget skriva in namnen på hushållsmedlemmarna i det så kallade försäkringsbrevet och det är då mycket viktigt att du anmäler dina familjemedlemmar till bolaget så att försäkringen gäller även för dem. Fråga ditt försäkringsbolag vad som gäller.</a:t>
            </a: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latin typeface="+mn-lt"/>
                <a:ea typeface="+mn-ea"/>
                <a:cs typeface="+mn-cs"/>
                <a:hlinkClick r:id="rId3">
                  <a:extLst>
                    <a:ext uri="{A12FA001-AC4F-418D-AE19-62706E023703}">
                      <ahyp:hlinkClr xmlns:ahyp="http://schemas.microsoft.com/office/drawing/2018/hyperlinkcolor" val="tx"/>
                    </a:ext>
                  </a:extLst>
                </a:hlinkClick>
              </a:rPr>
              <a:t>I andra hand och inneboende</a:t>
            </a:r>
            <a:endParaRPr lang="sv-SE" sz="1200" b="0" i="0" kern="1200" dirty="0">
              <a:solidFill>
                <a:srgbClr val="22252A"/>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Du som bor i andra hand eller bor inneboende behöver en egen hemförsäkring. Du omfattas normalt inte av din hyresvärds hemförsäkring eftersom ni inte delar hushåll.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latin typeface="+mn-lt"/>
                <a:ea typeface="+mn-ea"/>
                <a:cs typeface="+mn-cs"/>
                <a:hlinkClick r:id="rId3">
                  <a:extLst>
                    <a:ext uri="{A12FA001-AC4F-418D-AE19-62706E023703}">
                      <ahyp:hlinkClr xmlns:ahyp="http://schemas.microsoft.com/office/drawing/2018/hyperlinkcolor" val="tx"/>
                    </a:ext>
                  </a:extLst>
                </a:hlinkClick>
              </a:rPr>
              <a:t>Hyra ut eller låna ut en bostad</a:t>
            </a:r>
            <a:endParaRPr lang="sv-SE" sz="1200" b="0" i="0" kern="1200" dirty="0">
              <a:solidFill>
                <a:srgbClr val="22252A"/>
              </a:solidFill>
              <a:effectLst/>
              <a:latin typeface="+mn-lt"/>
              <a:ea typeface="+mn-ea"/>
              <a:cs typeface="+mn-cs"/>
            </a:endParaRPr>
          </a:p>
          <a:p>
            <a:pPr algn="l"/>
            <a:endParaRPr lang="sv-SE" sz="1200" b="0" i="0" u="sng" kern="1200" dirty="0">
              <a:solidFill>
                <a:srgbClr val="22252A"/>
              </a:solidFill>
              <a:effectLst/>
              <a:latin typeface="+mn-lt"/>
              <a:ea typeface="+mn-ea"/>
              <a:cs typeface="+mn-cs"/>
              <a:hlinkClick r:id="rId3">
                <a:extLst>
                  <a:ext uri="{A12FA001-AC4F-418D-AE19-62706E023703}">
                    <ahyp:hlinkClr xmlns:ahyp="http://schemas.microsoft.com/office/drawing/2018/hyperlinkcolor" val="tx"/>
                  </a:ext>
                </a:extLst>
              </a:hlinkClick>
            </a:endParaRPr>
          </a:p>
          <a:p>
            <a:pPr algn="l"/>
            <a:r>
              <a:rPr lang="sv-SE" sz="1200" b="0" i="0" u="sng" kern="1200" dirty="0">
                <a:solidFill>
                  <a:srgbClr val="22252A"/>
                </a:solidFill>
                <a:effectLst/>
                <a:latin typeface="+mn-lt"/>
                <a:ea typeface="+mn-ea"/>
                <a:cs typeface="+mn-cs"/>
                <a:hlinkClick r:id="rId3">
                  <a:extLst>
                    <a:ext uri="{A12FA001-AC4F-418D-AE19-62706E023703}">
                      <ahyp:hlinkClr xmlns:ahyp="http://schemas.microsoft.com/office/drawing/2018/hyperlinkcolor" val="tx"/>
                    </a:ext>
                  </a:extLst>
                </a:hlinkClick>
              </a:rPr>
              <a:t>Vänner som delar bostad</a:t>
            </a:r>
            <a:endParaRPr lang="sv-SE" sz="1200" b="0" i="0" u="sng" kern="1200" dirty="0">
              <a:solidFill>
                <a:srgbClr val="22252A"/>
              </a:solidFill>
              <a:effectLst/>
              <a:latin typeface="+mn-lt"/>
              <a:ea typeface="+mn-ea"/>
              <a:cs typeface="+mn-cs"/>
            </a:endParaRPr>
          </a:p>
          <a:p>
            <a:pPr algn="l"/>
            <a:r>
              <a:rPr lang="sv-SE" b="0" i="0" dirty="0">
                <a:solidFill>
                  <a:srgbClr val="22252A"/>
                </a:solidFill>
                <a:effectLst/>
                <a:latin typeface="+mn-lt"/>
              </a:rPr>
              <a:t>Är ni några kompisar som delar bostad och hushåll kan ni i regel skaffa en gemensam hemförsäkring. Bara hos några försäkringsbolag kan det vara svårt att få en gemensam hemförsäkring när inte hushållet består av familjemedlemmar.</a:t>
            </a:r>
          </a:p>
          <a:p>
            <a:pPr algn="l"/>
            <a:r>
              <a:rPr lang="sv-SE" b="0" i="0" dirty="0">
                <a:solidFill>
                  <a:srgbClr val="22252A"/>
                </a:solidFill>
                <a:effectLst/>
                <a:latin typeface="+mn-lt"/>
              </a:rPr>
              <a:t>Tänk på att meddela försäkringsbolaget att alla på adressen ska omfattas av samma hemförsäkring.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r>
              <a:rPr lang="sv-SE" b="1" i="0" dirty="0">
                <a:solidFill>
                  <a:srgbClr val="22252A"/>
                </a:solidFill>
                <a:effectLst/>
                <a:latin typeface="+mn-lt"/>
              </a:rPr>
              <a:t>Vilken sorts försäkring behöver du?</a:t>
            </a:r>
          </a:p>
          <a:p>
            <a:pPr algn="l"/>
            <a:r>
              <a:rPr lang="sv-SE" b="0" i="0" dirty="0">
                <a:solidFill>
                  <a:srgbClr val="22252A"/>
                </a:solidFill>
                <a:effectLst/>
                <a:latin typeface="+mn-lt"/>
              </a:rPr>
              <a:t>Alla som är skrivna på samma adress och delar hushåll ingår normalt i samma hemförsäkring. Men om du till exempel hyr i andra hand eller är inneboende behöver du oftast en egen försäkring.</a:t>
            </a:r>
          </a:p>
          <a:p>
            <a:pPr algn="l"/>
            <a:endParaRPr lang="sv-SE" b="1" i="0" dirty="0">
              <a:solidFill>
                <a:srgbClr val="22252A"/>
              </a:solidFill>
              <a:effectLst/>
              <a:latin typeface="+mn-lt"/>
            </a:endParaRPr>
          </a:p>
          <a:p>
            <a:pPr algn="l"/>
            <a:r>
              <a:rPr lang="sv-SE" b="1" i="0" dirty="0">
                <a:solidFill>
                  <a:srgbClr val="22252A"/>
                </a:solidFill>
                <a:effectLst/>
                <a:latin typeface="+mn-lt"/>
              </a:rPr>
              <a:t>Dela hemförsäkring?</a:t>
            </a:r>
          </a:p>
          <a:p>
            <a:pPr algn="l"/>
            <a:r>
              <a:rPr lang="sv-SE" b="0" i="0" dirty="0">
                <a:solidFill>
                  <a:srgbClr val="22252A"/>
                </a:solidFill>
                <a:effectLst/>
                <a:latin typeface="+mn-lt"/>
              </a:rPr>
              <a:t>Delar man hushåll kan man alltid dela hemförsäkring. Hos vissa försäkringsbolag kan du dela hemförsäkring med din hyresvärd om du är inneboende. </a:t>
            </a:r>
          </a:p>
          <a:p>
            <a:pPr algn="l"/>
            <a:endParaRPr lang="sv-SE" b="0" i="0" dirty="0">
              <a:solidFill>
                <a:srgbClr val="22252A"/>
              </a:solidFill>
              <a:effectLst/>
              <a:latin typeface="+mn-lt"/>
            </a:endParaRPr>
          </a:p>
          <a:p>
            <a:pPr algn="l"/>
            <a:r>
              <a:rPr lang="sv-SE" b="0" i="0" dirty="0">
                <a:solidFill>
                  <a:srgbClr val="22252A"/>
                </a:solidFill>
                <a:effectLst/>
                <a:latin typeface="+mn-lt"/>
              </a:rPr>
              <a:t>OBS! Blir du sambo och flyttar du in till någon som redan har en  hemförsäkring kan du ändå behöva meddela det försäkringsbolaget att du också ska ingå. Bara för att du blir skriven på den nya adressen behöver den hemförsäkringen inte automatiskt gälla för dig.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52377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tecknar som försäkringstagare normalt ett avtal om hemförsäkring på ett år och det förnyas automatiskt. Till skillnad från dig som försäkringstagare krävs ofta att dina familjemedlemmar (eller "medförsäkrade") både delar ditt hushåll och är folkbokförda (har personnummer) på din adress för att försäkringen ska gälla dem. Vissa bolag gör dock undantag för kravet på folkbokföring och andra för kravet på hushållsgemenskap.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Gäller för medförsäkrade. En medförsäkrad måste ofta dela hushåll med och vara folkbokförd (personnummer) på försäkringstagarens adress för att omfattas. Följande gäller;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 Folkbokförd måste man alltid vara på försäkringstagarens adress (= att man har personnummer, vissa undantag för ensamkommande nästa punkt) och dela hushåll (gäller inte alla men de flesta bolagen, dvs alla utom If, T-H och Aktsam)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 Ej krav på folkbokföring men dela hushåll och stå angiven på försäkringsbrevet = Ensamkommande barn omfattas (Dina, Folksam (även sökt uppehållstillstånd), Hedvig, WC-</a:t>
            </a:r>
            <a:r>
              <a:rPr lang="sv-SE" dirty="0" err="1">
                <a:cs typeface="Arial" charset="0"/>
              </a:rPr>
              <a:t>Safetown</a:t>
            </a:r>
            <a:r>
              <a:rPr lang="sv-SE" dirty="0">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 Ej krav på hushållsgemenskap, räcker med ”bosatt” och angiven på försäkringsbrevet. Inneboende vuxna och familjer omfattas (If, Trygg-Hansa Aktsam)</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20463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Merkostnader boende</a:t>
            </a:r>
          </a:p>
          <a:p>
            <a:endParaRPr lang="sv-SE" dirty="0"/>
          </a:p>
          <a:p>
            <a:r>
              <a:rPr lang="sv-SE" b="0" dirty="0"/>
              <a:t>Vid en större försäkringsskada i bostaden kan, efter samråd med bolaget, nödvändiga och skäliga merkostnader för tillfälligt boende ersättas. Maxtid visas i vår boendejämförelse. Maxtiden hos bolagen varierar mellan 12,18 eller 24 månader.</a:t>
            </a:r>
          </a:p>
          <a:p>
            <a:endParaRPr lang="sv-SE" dirty="0"/>
          </a:p>
          <a:p>
            <a:r>
              <a:rPr lang="sv-SE" b="1" dirty="0"/>
              <a:t>Merkostnader resor</a:t>
            </a:r>
          </a:p>
          <a:p>
            <a:endParaRPr lang="sv-SE" dirty="0"/>
          </a:p>
          <a:p>
            <a:r>
              <a:rPr lang="sv-SE" dirty="0"/>
              <a:t>Vid en större försäkringsskada i bostaden kan, efter samråd med bolaget, nödvändiga och skäliga merkostnader för mat och resor ersättas. </a:t>
            </a:r>
            <a:r>
              <a:rPr lang="sv-SE" b="0" dirty="0"/>
              <a:t>Maxtiden hos bolagen varierar mellan 18 eller 24 månader</a:t>
            </a:r>
            <a:endParaRPr lang="sv-SE" dirty="0"/>
          </a:p>
          <a:p>
            <a:endParaRPr lang="sv-SE" dirty="0"/>
          </a:p>
          <a:p>
            <a:r>
              <a:rPr lang="sv-SE" b="1" dirty="0"/>
              <a:t>Flyttskydd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Visar antalet dagar hemförsäkringen gäller för både din nya och gamla bostad när du flyttar. </a:t>
            </a:r>
            <a:r>
              <a:rPr lang="sv-SE" b="0" dirty="0"/>
              <a:t>Maxtiden hos bolagen varierar mellan 30, 45 eller 60 dagar.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61108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2252A"/>
                </a:solidFill>
                <a:effectLst/>
              </a:rPr>
              <a:t>Du kanske inte tar med dig alla dina saker till ett äldreboende. Men det är bra att ha en hemförsäkring även om du inte har så värdefull egendom.  En hemförsäkring innehåller som ni vet många försäkringar i ett paket. </a:t>
            </a:r>
          </a:p>
          <a:p>
            <a:pPr algn="l"/>
            <a:endParaRPr lang="sv-SE" b="0" i="0" dirty="0">
              <a:solidFill>
                <a:srgbClr val="22252A"/>
              </a:solidFill>
              <a:effectLst/>
            </a:endParaRPr>
          </a:p>
          <a:p>
            <a:pPr algn="l"/>
            <a:r>
              <a:rPr lang="sv-SE" b="1" i="0" dirty="0">
                <a:solidFill>
                  <a:srgbClr val="22252A"/>
                </a:solidFill>
                <a:effectLst/>
              </a:rPr>
              <a:t>Välja en basförsäkring?</a:t>
            </a:r>
            <a:endParaRPr lang="sv-SE" b="0" i="0" dirty="0">
              <a:solidFill>
                <a:srgbClr val="22252A"/>
              </a:solidFill>
              <a:effectLst/>
            </a:endParaRPr>
          </a:p>
          <a:p>
            <a:pPr algn="l"/>
            <a:r>
              <a:rPr lang="sv-SE" b="0" i="0" dirty="0">
                <a:solidFill>
                  <a:srgbClr val="22252A"/>
                </a:solidFill>
                <a:effectLst/>
              </a:rPr>
              <a:t>Det finns ofta skäl för äldre på ett boende att välja en mer basal hemförsäkring, snarare än en så kallad Stor eller Extra försäkring med alla tillägg.</a:t>
            </a:r>
          </a:p>
          <a:p>
            <a:pPr algn="l"/>
            <a:endParaRPr lang="sv-SE" b="0" i="0" dirty="0">
              <a:solidFill>
                <a:srgbClr val="22252A"/>
              </a:solidFill>
              <a:effectLst/>
            </a:endParaRPr>
          </a:p>
          <a:p>
            <a:pPr algn="l"/>
            <a:r>
              <a:rPr lang="sv-SE" b="1" i="0" dirty="0">
                <a:solidFill>
                  <a:srgbClr val="22252A"/>
                </a:solidFill>
                <a:effectLst/>
              </a:rPr>
              <a:t>Högre självrisk ger lägre premie</a:t>
            </a:r>
          </a:p>
          <a:p>
            <a:pPr algn="l"/>
            <a:r>
              <a:rPr lang="sv-SE" b="0" i="0" dirty="0">
                <a:solidFill>
                  <a:srgbClr val="22252A"/>
                </a:solidFill>
                <a:effectLst/>
              </a:rPr>
              <a:t>Man kan också fundera på att välja en försäkring med högre självrisk för på så sätt att få en lägre premie. Men allt beror så klart på situationen. </a:t>
            </a:r>
          </a:p>
          <a:p>
            <a:pPr algn="l"/>
            <a:endParaRPr lang="sv-SE" b="0" i="0" dirty="0">
              <a:solidFill>
                <a:srgbClr val="22252A"/>
              </a:solidFill>
              <a:effectLst/>
            </a:endParaRPr>
          </a:p>
          <a:p>
            <a:pPr algn="l"/>
            <a:r>
              <a:rPr lang="sv-SE" b="1" i="0" dirty="0">
                <a:solidFill>
                  <a:srgbClr val="22252A"/>
                </a:solidFill>
                <a:effectLst/>
              </a:rPr>
              <a:t>Allriskskydd </a:t>
            </a:r>
          </a:p>
          <a:p>
            <a:pPr algn="l"/>
            <a:r>
              <a:rPr lang="sv-SE" b="0" i="0" dirty="0">
                <a:solidFill>
                  <a:srgbClr val="22252A"/>
                </a:solidFill>
                <a:effectLst/>
              </a:rPr>
              <a:t>Har en person många värdefulla smycken eller annan egendom med sig talar det i stället för att man bör ha ett allriskskydd i sin försäkring, vilket ingår i mer omfattande försäkringar eller kan väljas som tillägg till en basförsäkring.</a:t>
            </a:r>
          </a:p>
          <a:p>
            <a:pPr algn="l"/>
            <a:endParaRPr lang="sv-SE" b="0" i="0" dirty="0">
              <a:solidFill>
                <a:srgbClr val="22252A"/>
              </a:solidFill>
              <a:effectLst/>
            </a:endParaRPr>
          </a:p>
          <a:p>
            <a:pPr algn="l"/>
            <a:r>
              <a:rPr lang="sv-SE" b="1" i="0" dirty="0">
                <a:solidFill>
                  <a:srgbClr val="22252A"/>
                </a:solidFill>
                <a:effectLst/>
              </a:rPr>
              <a:t>Kontrollera stöldskyddet – stöld med nyckel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Hur försäkringsbolagen ersätter stöld som skett med nyckel varierar. Med stöld med nyckel menas när vårdpersonal har nyckel till bostaden (i gruppboenden, vårdboenden eller hos dem som har hemtjänst). För att man då ska få ersättning krävs att det ingår i grundskyddet, eller att ett allriskskydd ingår i försäkringen.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Kom ihåg att grundskyddet ger ett lite bredare skydd och ofta har högre försäkringsbelopp än ett allrisktillägg.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Du kan se ersättningsbeloppen i vår jämförelse av hemförsäkringar. Hel översikt, och under rubriken ” Saker i bostaden” på vår webbplats. </a:t>
            </a:r>
          </a:p>
          <a:p>
            <a:pPr algn="l"/>
            <a:endParaRPr lang="sv-SE" b="1" i="0" dirty="0">
              <a:solidFill>
                <a:srgbClr val="22252A"/>
              </a:solidFill>
              <a:effectLst/>
            </a:endParaRPr>
          </a:p>
          <a:p>
            <a:pPr algn="l"/>
            <a:r>
              <a:rPr lang="sv-SE" b="0" i="0" dirty="0">
                <a:solidFill>
                  <a:srgbClr val="22252A"/>
                </a:solidFill>
                <a:effectLst/>
              </a:rPr>
              <a:t>På ett äldreboende är det bra att ha en hemförsäkring som ersätter stöld även när nyckeln till din bostad har lämnats ut till personalen. </a:t>
            </a:r>
          </a:p>
          <a:p>
            <a:pPr algn="l"/>
            <a:r>
              <a:rPr lang="sv-SE" b="0" i="0" dirty="0">
                <a:solidFill>
                  <a:srgbClr val="22252A"/>
                </a:solidFill>
                <a:effectLst/>
              </a:rPr>
              <a:t>Flera försäkringsbolag har </a:t>
            </a:r>
            <a:r>
              <a:rPr lang="sv-SE" b="0" i="0" u="sng" dirty="0">
                <a:solidFill>
                  <a:srgbClr val="22252A"/>
                </a:solidFill>
                <a:effectLst/>
              </a:rPr>
              <a:t>villkor som är anpassade efter förhållandena på äldreboenden </a:t>
            </a:r>
            <a:r>
              <a:rPr lang="sv-SE" b="0" i="0" dirty="0">
                <a:solidFill>
                  <a:srgbClr val="22252A"/>
                </a:solidFill>
                <a:effectLst/>
              </a:rPr>
              <a:t>eller för personer som bor kvar i sin ordinarie bostad men har lämnat sin nyckel till hemtjänsten. </a:t>
            </a:r>
          </a:p>
          <a:p>
            <a:pPr algn="l"/>
            <a:r>
              <a:rPr lang="sv-SE" b="0" i="0" dirty="0">
                <a:solidFill>
                  <a:srgbClr val="22252A"/>
                </a:solidFill>
                <a:effectLst/>
              </a:rPr>
              <a:t>I de bolag som inte har det, behöver du teckna till en </a:t>
            </a:r>
            <a:r>
              <a:rPr lang="sv-SE" b="0" i="0" u="sng" dirty="0">
                <a:solidFill>
                  <a:srgbClr val="22252A"/>
                </a:solidFill>
                <a:effectLst/>
              </a:rPr>
              <a:t>allriskförsäkring</a:t>
            </a:r>
            <a:r>
              <a:rPr lang="sv-SE" b="0" i="0" dirty="0">
                <a:solidFill>
                  <a:srgbClr val="22252A"/>
                </a:solidFill>
                <a:effectLst/>
              </a:rPr>
              <a:t>. Vid stölder där någon använt nyckel kan det vara mycket </a:t>
            </a:r>
            <a:r>
              <a:rPr lang="sv-SE" b="0" i="0" u="sng" dirty="0">
                <a:solidFill>
                  <a:srgbClr val="22252A"/>
                </a:solidFill>
                <a:effectLst/>
              </a:rPr>
              <a:t>låga maxbelopp </a:t>
            </a:r>
            <a:r>
              <a:rPr lang="sv-SE" b="0" i="0" dirty="0">
                <a:solidFill>
                  <a:srgbClr val="22252A"/>
                </a:solidFill>
                <a:effectLst/>
              </a:rPr>
              <a:t>för både egendom och smycken. Kontrollera därför med ditt försäkringsbolag hur stöldskyddet ser ut på ditt äldreboende eller om du har hemtjänst.</a:t>
            </a:r>
          </a:p>
          <a:p>
            <a:pPr algn="l"/>
            <a:endParaRPr lang="sv-SE" b="1" i="0" dirty="0">
              <a:solidFill>
                <a:srgbClr val="22252A"/>
              </a:solidFill>
              <a:effectLst/>
            </a:endParaRPr>
          </a:p>
          <a:p>
            <a:pPr algn="l"/>
            <a:r>
              <a:rPr lang="sv-SE" b="0" i="0" dirty="0">
                <a:solidFill>
                  <a:srgbClr val="22252A"/>
                </a:solidFill>
                <a:effectLst/>
              </a:rPr>
              <a:t>Stöld när vårdpersonal (i gruppboende, vårdboende eller om du har hemtjänst) har nyckel till bostaden. Kan ingå i grundskyddet, alternativt kan allrisk tecknas. Maxbelopp.</a:t>
            </a:r>
          </a:p>
          <a:p>
            <a:br>
              <a:rPr lang="sv-SE" dirty="0"/>
            </a:br>
            <a:r>
              <a:rPr lang="sv-SE" b="1" i="0" dirty="0">
                <a:solidFill>
                  <a:srgbClr val="22252A"/>
                </a:solidFill>
                <a:effectLst/>
              </a:rPr>
              <a:t>Ansvarsskydd för äldre</a:t>
            </a:r>
          </a:p>
          <a:p>
            <a:pPr algn="l"/>
            <a:r>
              <a:rPr lang="sv-SE" b="0" i="0" dirty="0">
                <a:solidFill>
                  <a:srgbClr val="22252A"/>
                </a:solidFill>
                <a:effectLst/>
              </a:rPr>
              <a:t>Ansvarsskyddets syfte är att utreda och betala skadeståndskrav. Skulle man till exempel orsaka en brand- eller vattenskada kan den delen av försäkringen vara viktig. En inte helt ovanlig situation är att äldre glömmer att slå av spisen eller duschen, och det är inte uteslutet att de råkar skada någon annan på boendet. Om det är en del av en sjukdom, där personen inte längre kan sägas vara vårdslös och utkrävas skadestånd, är det visserligen en annan sak. Men det kan ändå vara bra att ha ett försäkringsskydd ifall ett krav kommer.</a:t>
            </a:r>
          </a:p>
          <a:p>
            <a:pPr algn="l"/>
            <a:endParaRPr lang="sv-SE" b="0" i="0" dirty="0">
              <a:solidFill>
                <a:srgbClr val="22252A"/>
              </a:solidFill>
              <a:effectLst/>
            </a:endParaRPr>
          </a:p>
          <a:p>
            <a:pPr algn="l"/>
            <a:r>
              <a:rPr lang="sv-SE" b="0" i="0" dirty="0">
                <a:solidFill>
                  <a:srgbClr val="22252A"/>
                </a:solidFill>
                <a:effectLst/>
              </a:rPr>
              <a:t>Man kan inte räkna med att boendets försäkringar räcker.</a:t>
            </a:r>
          </a:p>
          <a:p>
            <a:pPr marL="171450" indent="-171450" algn="l" defTabSz="914400" rtl="0" eaLnBrk="1" latinLnBrk="0" hangingPunct="1">
              <a:buFont typeface="Arial" panose="020B0604020202020204" pitchFamily="34" charset="0"/>
              <a:buChar char="•"/>
            </a:pPr>
            <a:r>
              <a:rPr lang="sv-SE" b="0" i="0" dirty="0">
                <a:solidFill>
                  <a:srgbClr val="22252A"/>
                </a:solidFill>
                <a:effectLst/>
              </a:rPr>
              <a:t>Lås gärna in värdesaker och smycken, i t.ex. </a:t>
            </a:r>
            <a:r>
              <a:rPr lang="sv-SE" sz="1200" b="0" i="0" kern="1200" dirty="0">
                <a:solidFill>
                  <a:srgbClr val="22252A"/>
                </a:solidFill>
                <a:effectLst/>
                <a:ea typeface="+mn-ea"/>
                <a:cs typeface="+mn-cs"/>
              </a:rPr>
              <a:t>ett värdeskåp.</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Frågan om den som flyttar till ett boende ska behålla sin olycksfallsförsäkring kan också dyka upp. En sådan försäkring kan vara värdefull att ha, särskilt om personen har en ökad risk att råka ut för fallskador på grund av ålder eller sjukdom. Vissa olycksfallsförsäkringar upphör dock vid en viss ålder och då bör man i stället för att behålla en som kanske snart upphör fundera på att byta till en som gäller livet ut, om det är möjligt. Visst kan ”sjukdomsrelaterade” olycksfall leda till att man inte får ersättning, om sjukdomen orsakade fallet, men utgångspunkten är att det ofta är ett ersättningsbart olycksfall om man ramlar. Många gånger uppstår kanske inte så höga kostnader, men särskilt tandskador kan ändå bli dyra och eventuellt då ersättas av försäkringen.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44463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2252A"/>
                </a:solidFill>
                <a:effectLst/>
                <a:latin typeface="Muli"/>
              </a:rPr>
              <a:t>Om du vill besöka Sverige och är medborgare i ett land utanför EU kan du behöva ansöka om tillstånd för besöket. Vilket tillstånd du ska söka beror på hur länge du vill stanna. </a:t>
            </a:r>
          </a:p>
          <a:p>
            <a:pPr algn="l"/>
            <a:endParaRPr lang="sv-SE" b="0" i="0" dirty="0">
              <a:solidFill>
                <a:srgbClr val="22252A"/>
              </a:solidFill>
              <a:effectLst/>
              <a:latin typeface="Muli"/>
            </a:endParaRPr>
          </a:p>
          <a:p>
            <a:pPr algn="l"/>
            <a:r>
              <a:rPr lang="sv-SE" b="0" i="0" dirty="0">
                <a:solidFill>
                  <a:srgbClr val="22252A"/>
                </a:solidFill>
                <a:effectLst/>
                <a:latin typeface="Muli"/>
              </a:rPr>
              <a:t>Om du vill besöka Sverige i högst 90 dagar kan du behöva ansöka om visum. Vill du stanna längre krävs uppehållstillstånd. I båda fallen krävs oftast att du skaffat en besöksförsäkring.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3600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algn="l"/>
            <a:endParaRPr lang="sv-SE" b="0" i="0" dirty="0">
              <a:solidFill>
                <a:srgbClr val="22252A"/>
              </a:solidFill>
              <a:effectLst/>
            </a:endParaRPr>
          </a:p>
          <a:p>
            <a:pPr algn="l"/>
            <a:r>
              <a:rPr lang="sv-SE" b="1" i="0" dirty="0">
                <a:solidFill>
                  <a:srgbClr val="22252A"/>
                </a:solidFill>
                <a:effectLst/>
              </a:rPr>
              <a:t>Du kan exempelvis klaga på försäkringsbolaget om du:</a:t>
            </a:r>
          </a:p>
          <a:p>
            <a:pPr algn="l"/>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indent="-171450" algn="l">
              <a:buFont typeface="Arial" panose="020B0604020202020204" pitchFamily="34" charset="0"/>
              <a:buChar char="•"/>
            </a:pPr>
            <a:endParaRPr lang="sv-SE" b="0" i="0" dirty="0">
              <a:solidFill>
                <a:srgbClr val="22252A"/>
              </a:solidFill>
              <a:effectLst/>
            </a:endParaRPr>
          </a:p>
          <a:p>
            <a:pPr marL="171450" indent="-171450"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Hur lång tid får skaderegleringen ta?</a:t>
            </a:r>
          </a:p>
          <a:p>
            <a:pPr algn="l"/>
            <a:r>
              <a:rPr lang="sv-SE" b="0" i="0" dirty="0">
                <a:solidFill>
                  <a:srgbClr val="22252A"/>
                </a:solidFill>
                <a:effectLst/>
              </a:rPr>
              <a:t>I försäkringsavtalslagen, FAL, står det inte hur lång tid skaderegleringen får ta, men försäkringsbolaget ska vara aktivt, vilket innebär att de har en skyldighet att utreda ärendet. </a:t>
            </a:r>
          </a:p>
          <a:p>
            <a:pPr algn="l"/>
            <a:r>
              <a:rPr lang="sv-SE" b="0" i="0" dirty="0">
                <a:solidFill>
                  <a:srgbClr val="22252A"/>
                </a:solidFill>
                <a:effectLst/>
              </a:rPr>
              <a:t>Ersättning ska betalas senast en månad efter det du lagt fram den utredning som kan begäras av dig. Kravet på vad som kan begäras av dig har satts lågt i avgöranden från Allmänna reklamationsnämnden.</a:t>
            </a:r>
          </a:p>
          <a:p>
            <a:pPr algn="l"/>
            <a:endParaRPr lang="sv-SE" b="0" i="0" dirty="0">
              <a:solidFill>
                <a:srgbClr val="22252A"/>
              </a:solidFill>
              <a:effectLst/>
            </a:endParaRPr>
          </a:p>
          <a:p>
            <a:pPr algn="l"/>
            <a:r>
              <a:rPr lang="sv-SE" b="1" i="0" dirty="0">
                <a:solidFill>
                  <a:srgbClr val="22252A"/>
                </a:solidFill>
                <a:effectLst/>
              </a:rPr>
              <a:t>Missnöjd med handläggningstiden?</a:t>
            </a:r>
          </a:p>
          <a:p>
            <a:pPr algn="l"/>
            <a:r>
              <a:rPr lang="sv-SE" b="0" i="0" dirty="0">
                <a:solidFill>
                  <a:srgbClr val="22252A"/>
                </a:solidFill>
                <a:effectLst/>
              </a:rPr>
              <a:t>Det finns en stegvis process du ska följa om handläggningen tar för lång tid och du kan ha rätt till dröjsmålsränta.</a:t>
            </a:r>
          </a:p>
          <a:p>
            <a:pPr algn="l"/>
            <a:endParaRPr lang="sv-SE" b="0" i="0" dirty="0">
              <a:solidFill>
                <a:srgbClr val="22252A"/>
              </a:solidFill>
              <a:effectLst/>
            </a:endParaRPr>
          </a:p>
          <a:p>
            <a:pPr algn="l"/>
            <a:r>
              <a:rPr lang="sv-SE" b="0" i="0" dirty="0">
                <a:solidFill>
                  <a:srgbClr val="22252A"/>
                </a:solidFill>
                <a:effectLst/>
              </a:rPr>
              <a:t>När du inte får kontakt med din skadereglerare, inte får några besked eller är missnöjd med bemötandet från ditt försäkringsbolag ska du i första hand kontakta skadereglerarens chef.</a:t>
            </a:r>
          </a:p>
          <a:p>
            <a:pPr algn="l"/>
            <a:r>
              <a:rPr lang="sv-SE" b="0" i="0" dirty="0">
                <a:solidFill>
                  <a:srgbClr val="22252A"/>
                </a:solidFill>
                <a:effectLst/>
              </a:rPr>
              <a:t>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solidFill>
                <a:srgbClr val="22252A"/>
              </a:solidFill>
              <a:effectLst/>
            </a:endParaRPr>
          </a:p>
          <a:p>
            <a:pPr algn="l"/>
            <a:r>
              <a:rPr lang="sv-SE" b="1" i="0" dirty="0">
                <a:solidFill>
                  <a:srgbClr val="22252A"/>
                </a:solidFill>
                <a:effectLst/>
              </a:rPr>
              <a:t>Dröjsmålsränta</a:t>
            </a:r>
          </a:p>
          <a:p>
            <a:pPr algn="l"/>
            <a:r>
              <a:rPr lang="sv-SE" b="0" i="0" dirty="0">
                <a:solidFill>
                  <a:srgbClr val="22252A"/>
                </a:solidFill>
                <a:effectLst/>
              </a:rPr>
              <a:t>Efter en månad från det att du lämnat in alla handlingar som behövs för skaderegleringen kan du ha rätt till dröjsmålsränta om bolaget inte betalar ersättning i tid. Det gäller bara om du ska få kontant ersättning, inte om </a:t>
            </a:r>
            <a:r>
              <a:rPr lang="sv-SE" b="0" i="0" dirty="0" err="1">
                <a:solidFill>
                  <a:srgbClr val="22252A"/>
                </a:solidFill>
                <a:effectLst/>
              </a:rPr>
              <a:t>om</a:t>
            </a:r>
            <a:r>
              <a:rPr lang="sv-SE" b="0" i="0" dirty="0">
                <a:solidFill>
                  <a:srgbClr val="22252A"/>
                </a:solidFill>
                <a:effectLst/>
              </a:rPr>
              <a:t> bolaget exempelvis ska reparera din skadade egendom. Dröjsmålsräntan beräknas enligt räntelagen och är referensräntan plus 8 procent i årlig ränta. Om referensräntan t ex är 2 procent blir räntan 10 procent (8 + 2).</a:t>
            </a:r>
          </a:p>
          <a:p>
            <a:pPr algn="l"/>
            <a:r>
              <a:rPr lang="sv-SE" b="0" i="0" dirty="0">
                <a:solidFill>
                  <a:srgbClr val="22252A"/>
                </a:solidFill>
                <a:effectLst/>
              </a:rPr>
              <a:t>Tänk på att 10% per år i dröjsmålsränta bara innebär cirka 0,8% per månad.</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2252A"/>
                </a:solidFill>
                <a:effectLst/>
              </a:rPr>
              <a:t>Prövning av en nämnd utanför försäkringsbolaget</a:t>
            </a:r>
          </a:p>
          <a:p>
            <a:pPr algn="l"/>
            <a:r>
              <a:rPr lang="sv-SE" b="0" i="0" dirty="0">
                <a:solidFill>
                  <a:srgbClr val="22252A"/>
                </a:solidFill>
                <a:effectLst/>
              </a:rPr>
              <a:t>Om du är missnöjd med beslutet även efter att försäkringsbolaget omprövat ditt ärende kan du välja att vända dig till en extern nämnd. Prövningen är alltid kostnadsfri för dig som konsument.</a:t>
            </a:r>
          </a:p>
          <a:p>
            <a:pPr algn="l"/>
            <a:r>
              <a:rPr lang="sv-SE" b="0" i="0" dirty="0">
                <a:solidFill>
                  <a:srgbClr val="22252A"/>
                </a:solidFill>
                <a:effectLst/>
              </a:rPr>
              <a:t>Vilken nämnd du ska vända dig till beror på vad ärendet handlar om:</a:t>
            </a:r>
          </a:p>
          <a:p>
            <a:pPr algn="l"/>
            <a:endParaRPr lang="sv-SE" b="0" i="0" dirty="0">
              <a:solidFill>
                <a:srgbClr val="22252A"/>
              </a:solidFill>
              <a:effectLst/>
            </a:endParaRPr>
          </a:p>
          <a:p>
            <a:pPr>
              <a:tabLst>
                <a:tab pos="214313" algn="l"/>
              </a:tabLst>
            </a:pPr>
            <a:r>
              <a:rPr lang="sv-SE" sz="1200" dirty="0">
                <a:ea typeface="Arial" charset="0"/>
                <a:cs typeface="Arial" charset="0"/>
              </a:rPr>
              <a:t>• Allmänna reklamationsnämnden ARN</a:t>
            </a:r>
          </a:p>
          <a:p>
            <a:pPr>
              <a:tabLst>
                <a:tab pos="214313" algn="l"/>
              </a:tabLst>
            </a:pPr>
            <a:r>
              <a:rPr lang="sv-SE" sz="1200" dirty="0">
                <a:ea typeface="Arial" charset="0"/>
                <a:cs typeface="Arial" charset="0"/>
              </a:rPr>
              <a:t>• Personförsäkringsnämnden PFN</a:t>
            </a:r>
          </a:p>
          <a:p>
            <a:pPr>
              <a:tabLst>
                <a:tab pos="214313" algn="l"/>
              </a:tabLst>
            </a:pPr>
            <a:r>
              <a:rPr lang="sv-SE" sz="1200" dirty="0">
                <a:ea typeface="Arial" charset="0"/>
                <a:cs typeface="Arial" charset="0"/>
              </a:rPr>
              <a:t>• Trafikskadenämnden TFN </a:t>
            </a:r>
          </a:p>
          <a:p>
            <a:pPr>
              <a:tabLst>
                <a:tab pos="214313" algn="l"/>
              </a:tabLst>
            </a:pPr>
            <a:r>
              <a:rPr lang="sv-SE" sz="1200" dirty="0">
                <a:ea typeface="Arial" charset="0"/>
                <a:cs typeface="Arial" charset="0"/>
              </a:rPr>
              <a:t>• Ansvarsförsäkringens personskadenämnd APN</a:t>
            </a:r>
          </a:p>
          <a:p>
            <a:pPr>
              <a:tabLst>
                <a:tab pos="214313" algn="l"/>
              </a:tabLst>
            </a:pPr>
            <a:r>
              <a:rPr lang="sv-SE" sz="1200" dirty="0">
                <a:ea typeface="Arial" charset="0"/>
                <a:cs typeface="Arial" charset="0"/>
              </a:rPr>
              <a:t>• Patientskadenämnden PSN</a:t>
            </a:r>
          </a:p>
          <a:p>
            <a:pPr>
              <a:tabLst>
                <a:tab pos="214313" algn="l"/>
              </a:tabLst>
            </a:pPr>
            <a:r>
              <a:rPr lang="sv-SE" sz="1200" dirty="0">
                <a:ea typeface="Arial" charset="0"/>
                <a:cs typeface="Arial" charset="0"/>
              </a:rPr>
              <a:t>•</a:t>
            </a:r>
            <a:r>
              <a:rPr lang="sv-SE" sz="1200" dirty="0">
                <a:cs typeface="Arial" charset="0"/>
              </a:rPr>
              <a:t>Läkemedelsnämnden</a:t>
            </a:r>
          </a:p>
          <a:p>
            <a:pPr>
              <a:tabLst>
                <a:tab pos="214313" algn="l"/>
              </a:tabLst>
            </a:pPr>
            <a:r>
              <a:rPr lang="sv-SE" sz="1200" dirty="0">
                <a:ea typeface="Arial" charset="0"/>
                <a:cs typeface="Arial" charset="0"/>
              </a:rPr>
              <a:t>•Nämnden för rättsskyddsfrågor</a:t>
            </a:r>
            <a:endParaRPr lang="sv-SE" sz="1200" dirty="0">
              <a:cs typeface="Arial" charset="0"/>
            </a:endParaRPr>
          </a:p>
          <a:p>
            <a:pPr algn="l"/>
            <a:endParaRPr lang="sv-SE" b="0" i="0" dirty="0">
              <a:solidFill>
                <a:srgbClr val="22252A"/>
              </a:solidFill>
              <a:effectLst/>
            </a:endParaRPr>
          </a:p>
          <a:p>
            <a:pPr algn="l">
              <a:buFont typeface="Arial" panose="020B0604020202020204" pitchFamily="34" charset="0"/>
              <a:buNone/>
            </a:pPr>
            <a:r>
              <a:rPr lang="sv-SE" sz="1200" b="1" i="0" kern="1200" dirty="0">
                <a:solidFill>
                  <a:srgbClr val="22252A"/>
                </a:solidFill>
                <a:effectLst/>
                <a:ea typeface="+mn-ea"/>
                <a:cs typeface="+mn-cs"/>
                <a:hlinkClick r:id="rId3" tooltip="Allmänna reklamationsnämnden, arn">
                  <a:extLst>
                    <a:ext uri="{A12FA001-AC4F-418D-AE19-62706E023703}">
                      <ahyp:hlinkClr xmlns:ahyp="http://schemas.microsoft.com/office/drawing/2018/hyperlinkcolor" val="tx"/>
                    </a:ext>
                  </a:extLst>
                </a:hlinkClick>
              </a:rPr>
              <a:t>Allmänna reklamationsnämnden, ARN </a:t>
            </a:r>
            <a:r>
              <a:rPr lang="sv-SE" sz="1200" b="0" i="0" kern="1200" dirty="0">
                <a:solidFill>
                  <a:srgbClr val="22252A"/>
                </a:solidFill>
                <a:effectLst/>
                <a:ea typeface="+mn-ea"/>
                <a:cs typeface="+mn-cs"/>
              </a:rPr>
              <a:t>är en </a:t>
            </a:r>
            <a:r>
              <a:rPr lang="sv-SE" b="0" i="0" dirty="0">
                <a:solidFill>
                  <a:srgbClr val="22252A"/>
                </a:solidFill>
                <a:effectLst/>
              </a:rPr>
              <a:t>statlig myndighet som kan pröva de flesta tvister mellan en konsument och ett företag. Men en förutsättning är att värdet på det man tvistar om överstiger 2 000 kronor eller att ärendet har principiell betydelse. Det måste också finnas ett avtalsförhållande mellan konsumenten och företaget. För att ARN ska pröva en tvist om en gruppförsäkring måste försäkringen ha varit frivillig. Den får alltså inte ingå i t ex en medlemsavgift utan du ska på eget bevåg ha anslutit dig till försäkringen och betalat för den separat. Du kan bara få ARN att pröva din rätt till att teckna eller behålla försäkringen om du samtidigt har ett ekonomiskt krav på ersättning från försäkringen.</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Om det krävs en medicinsk bedömning kan ditt ärende prövas av några olika nämnder:</a:t>
            </a:r>
          </a:p>
          <a:p>
            <a:pPr algn="l">
              <a:buFont typeface="Arial" panose="020B0604020202020204" pitchFamily="34" charset="0"/>
              <a:buNone/>
            </a:pPr>
            <a:endParaRPr lang="sv-SE" sz="1200" b="0" i="0" kern="1200" dirty="0">
              <a:solidFill>
                <a:srgbClr val="22252A"/>
              </a:solidFill>
              <a:effectLst/>
              <a:ea typeface="+mn-ea"/>
              <a:cs typeface="+mn-cs"/>
            </a:endParaRPr>
          </a:p>
          <a:p>
            <a:pPr algn="l">
              <a:buFont typeface="Arial" panose="020B0604020202020204" pitchFamily="34" charset="0"/>
              <a:buChar char="•"/>
            </a:pPr>
            <a:r>
              <a:rPr lang="sv-SE" sz="1200" b="0" i="0" kern="1200" dirty="0">
                <a:solidFill>
                  <a:srgbClr val="22252A"/>
                </a:solidFill>
                <a:effectLst/>
                <a:ea typeface="+mn-ea"/>
                <a:cs typeface="+mn-cs"/>
              </a:rPr>
              <a:t> </a:t>
            </a:r>
            <a:r>
              <a:rPr lang="sv-SE" sz="1200" b="1" i="0" kern="1200" dirty="0">
                <a:solidFill>
                  <a:srgbClr val="22252A"/>
                </a:solidFill>
                <a:effectLst/>
                <a:ea typeface="+mn-ea"/>
                <a:cs typeface="+mn-cs"/>
                <a:hlinkClick r:id="rId4" tooltip="Personförsäkringsnämnden&amp;nbsp;(PFN)">
                  <a:extLst>
                    <a:ext uri="{A12FA001-AC4F-418D-AE19-62706E023703}">
                      <ahyp:hlinkClr xmlns:ahyp="http://schemas.microsoft.com/office/drawing/2018/hyperlinkcolor" val="tx"/>
                    </a:ext>
                  </a:extLst>
                </a:hlinkClick>
              </a:rPr>
              <a:t>Personförsäkringsnämnden (PFN</a:t>
            </a:r>
            <a:r>
              <a:rPr lang="sv-SE" sz="1200" b="0" i="0" kern="1200" dirty="0">
                <a:solidFill>
                  <a:srgbClr val="22252A"/>
                </a:solidFill>
                <a:effectLst/>
                <a:ea typeface="+mn-ea"/>
                <a:cs typeface="+mn-cs"/>
                <a:hlinkClick r:id="rId4" tooltip="Personförsäkringsnämnden&amp;nbsp;(PFN)">
                  <a:extLst>
                    <a:ext uri="{A12FA001-AC4F-418D-AE19-62706E023703}">
                      <ahyp:hlinkClr xmlns:ahyp="http://schemas.microsoft.com/office/drawing/2018/hyperlinkcolor" val="tx"/>
                    </a:ext>
                  </a:extLst>
                </a:hlinkClick>
              </a:rPr>
              <a:t>) </a:t>
            </a:r>
            <a:r>
              <a:rPr lang="sv-SE" sz="1200" b="0" i="0" kern="1200" dirty="0">
                <a:solidFill>
                  <a:srgbClr val="22252A"/>
                </a:solidFill>
                <a:effectLst/>
                <a:ea typeface="+mn-ea"/>
                <a:cs typeface="+mn-cs"/>
              </a:rPr>
              <a:t>prövar </a:t>
            </a:r>
            <a:r>
              <a:rPr lang="sv-SE" b="0" i="0" dirty="0">
                <a:solidFill>
                  <a:srgbClr val="22252A"/>
                </a:solidFill>
                <a:effectLst/>
              </a:rPr>
              <a:t>ärenden där konsumenter exempelvis krävt ersättning från sin sjuk- och olycksfallsförsäkring. </a:t>
            </a:r>
          </a:p>
          <a:p>
            <a:pPr algn="l">
              <a:buFont typeface="Arial" panose="020B0604020202020204" pitchFamily="34" charset="0"/>
              <a:buChar char="•"/>
            </a:pPr>
            <a:r>
              <a:rPr lang="sv-SE" sz="1200" b="1" i="0" kern="1200" dirty="0">
                <a:solidFill>
                  <a:srgbClr val="22252A"/>
                </a:solidFill>
                <a:effectLst/>
                <a:ea typeface="+mn-ea"/>
                <a:cs typeface="+mn-cs"/>
                <a:hlinkClick r:id="rId5" tooltip="Trafikskdenämnden">
                  <a:extLst>
                    <a:ext uri="{A12FA001-AC4F-418D-AE19-62706E023703}">
                      <ahyp:hlinkClr xmlns:ahyp="http://schemas.microsoft.com/office/drawing/2018/hyperlinkcolor" val="tx"/>
                    </a:ext>
                  </a:extLst>
                </a:hlinkClick>
              </a:rPr>
              <a:t>Trafikskadenämnden (TFN)</a:t>
            </a:r>
            <a:r>
              <a:rPr lang="sv-SE" sz="1200" b="1" i="0" kern="1200" dirty="0">
                <a:solidFill>
                  <a:srgbClr val="22252A"/>
                </a:solidFill>
                <a:effectLst/>
                <a:ea typeface="+mn-ea"/>
                <a:cs typeface="+mn-cs"/>
              </a:rPr>
              <a:t> </a:t>
            </a:r>
            <a:r>
              <a:rPr lang="sv-SE" sz="1200" b="0" i="0" kern="1200" dirty="0">
                <a:solidFill>
                  <a:srgbClr val="22252A"/>
                </a:solidFill>
                <a:effectLst/>
                <a:ea typeface="+mn-ea"/>
                <a:cs typeface="+mn-cs"/>
              </a:rPr>
              <a:t>prövar </a:t>
            </a:r>
            <a:r>
              <a:rPr lang="sv-SE" b="0" i="0" dirty="0">
                <a:solidFill>
                  <a:srgbClr val="22252A"/>
                </a:solidFill>
                <a:effectLst/>
              </a:rPr>
              <a:t>skador som uppkommit i följd av trafik.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i="0" kern="1200" dirty="0">
                <a:solidFill>
                  <a:srgbClr val="22252A"/>
                </a:solidFill>
                <a:effectLst/>
                <a:ea typeface="+mn-ea"/>
                <a:cs typeface="+mn-cs"/>
                <a:hlinkClick r:id="rId6" tooltip="Ansvarsförsäkringens personskadenämnd&amp;nbsp;(APN)">
                  <a:extLst>
                    <a:ext uri="{A12FA001-AC4F-418D-AE19-62706E023703}">
                      <ahyp:hlinkClr xmlns:ahyp="http://schemas.microsoft.com/office/drawing/2018/hyperlinkcolor" val="tx"/>
                    </a:ext>
                  </a:extLst>
                </a:hlinkClick>
              </a:rPr>
              <a:t>Ansvarsförsäkringens personskadenämnd, APN</a:t>
            </a:r>
            <a:r>
              <a:rPr lang="sv-SE" sz="1200" b="0" i="0" kern="1200" dirty="0">
                <a:solidFill>
                  <a:srgbClr val="22252A"/>
                </a:solidFill>
                <a:effectLst/>
                <a:ea typeface="+mn-ea"/>
                <a:cs typeface="+mn-cs"/>
                <a:hlinkClick r:id="rId6" tooltip="Ansvarsförsäkringens personskadenämnd&amp;nbsp;(APN)">
                  <a:extLst>
                    <a:ext uri="{A12FA001-AC4F-418D-AE19-62706E023703}">
                      <ahyp:hlinkClr xmlns:ahyp="http://schemas.microsoft.com/office/drawing/2018/hyperlinkcolor" val="tx"/>
                    </a:ext>
                  </a:extLst>
                </a:hlinkClick>
              </a:rPr>
              <a:t>. </a:t>
            </a:r>
            <a:r>
              <a:rPr lang="sv-SE" sz="1200" b="0" i="0" kern="1200" dirty="0">
                <a:solidFill>
                  <a:srgbClr val="22252A"/>
                </a:solidFill>
                <a:effectLst/>
                <a:ea typeface="+mn-ea"/>
                <a:cs typeface="+mn-cs"/>
              </a:rPr>
              <a:t>Prövar ärenden om</a:t>
            </a:r>
            <a:r>
              <a:rPr lang="sv-SE" b="0" i="0" dirty="0">
                <a:solidFill>
                  <a:srgbClr val="22252A"/>
                </a:solidFill>
                <a:effectLst/>
              </a:rPr>
              <a:t> det är ett ärende där konsumenten </a:t>
            </a:r>
            <a:r>
              <a:rPr lang="sv-SE" sz="1200" b="0" i="0" kern="1200" dirty="0">
                <a:solidFill>
                  <a:srgbClr val="22252A"/>
                </a:solidFill>
                <a:effectLst/>
                <a:ea typeface="+mn-ea"/>
                <a:cs typeface="+mn-cs"/>
              </a:rPr>
              <a:t>kan ha rätt till ersättning för en personskada genom skadestånd, exempelvis efter en halkolycka som uppstått genom bristfällig snöröjning eller halkbekämpning.</a:t>
            </a:r>
          </a:p>
          <a:p>
            <a:pPr algn="l">
              <a:buFont typeface="Arial" panose="020B0604020202020204" pitchFamily="34" charset="0"/>
              <a:buChar char="•"/>
            </a:pPr>
            <a:r>
              <a:rPr lang="sv-SE" sz="1200" b="1" i="0" kern="1200" dirty="0">
                <a:solidFill>
                  <a:srgbClr val="22252A"/>
                </a:solidFill>
                <a:effectLst/>
                <a:ea typeface="+mn-ea"/>
                <a:cs typeface="+mn-cs"/>
                <a:hlinkClick r:id="rId7" tooltip="Patientskadenämnden">
                  <a:extLst>
                    <a:ext uri="{A12FA001-AC4F-418D-AE19-62706E023703}">
                      <ahyp:hlinkClr xmlns:ahyp="http://schemas.microsoft.com/office/drawing/2018/hyperlinkcolor" val="tx"/>
                    </a:ext>
                  </a:extLst>
                </a:hlinkClick>
              </a:rPr>
              <a:t>Patientskadenämnden</a:t>
            </a:r>
            <a:r>
              <a:rPr lang="sv-SE" sz="1200" b="0" i="0" kern="1200" dirty="0">
                <a:solidFill>
                  <a:srgbClr val="22252A"/>
                </a:solidFill>
                <a:effectLst/>
                <a:ea typeface="+mn-ea"/>
                <a:cs typeface="+mn-cs"/>
              </a:rPr>
              <a:t> prövar skador som uppkommit i samband med vård eller behandling. </a:t>
            </a:r>
          </a:p>
          <a:p>
            <a:pPr algn="l">
              <a:buFont typeface="Arial" panose="020B0604020202020204" pitchFamily="34" charset="0"/>
              <a:buChar char="•"/>
            </a:pPr>
            <a:r>
              <a:rPr lang="sv-SE" sz="1200" b="1" i="0" kern="1200" dirty="0" err="1">
                <a:solidFill>
                  <a:srgbClr val="22252A"/>
                </a:solidFill>
                <a:effectLst/>
                <a:ea typeface="+mn-ea"/>
                <a:cs typeface="+mn-cs"/>
                <a:hlinkClick r:id="rId8" tooltip="Läkemedelsskadenämnden">
                  <a:extLst>
                    <a:ext uri="{A12FA001-AC4F-418D-AE19-62706E023703}">
                      <ahyp:hlinkClr xmlns:ahyp="http://schemas.microsoft.com/office/drawing/2018/hyperlinkcolor" val="tx"/>
                    </a:ext>
                  </a:extLst>
                </a:hlinkClick>
              </a:rPr>
              <a:t>Läkemedelskadenämnden</a:t>
            </a:r>
            <a:r>
              <a:rPr lang="sv-SE" sz="1200" b="0" i="0" kern="1200" dirty="0">
                <a:solidFill>
                  <a:srgbClr val="22252A"/>
                </a:solidFill>
                <a:effectLst/>
                <a:ea typeface="+mn-ea"/>
                <a:cs typeface="+mn-cs"/>
              </a:rPr>
              <a:t> prövar skador till följd av behandling med ett läkemedel.  </a:t>
            </a:r>
          </a:p>
          <a:p>
            <a:pPr algn="l">
              <a:buFont typeface="Arial" panose="020B0604020202020204" pitchFamily="34" charset="0"/>
              <a:buChar char="•"/>
            </a:pPr>
            <a:r>
              <a:rPr lang="sv-SE" sz="1200" b="1" i="0" kern="1200" dirty="0">
                <a:solidFill>
                  <a:srgbClr val="22252A"/>
                </a:solidFill>
                <a:effectLst/>
                <a:ea typeface="+mn-ea"/>
                <a:cs typeface="+mn-cs"/>
                <a:hlinkClick r:id="rId9" tooltip="Nämnden för rättsskyddsfrågor">
                  <a:extLst>
                    <a:ext uri="{A12FA001-AC4F-418D-AE19-62706E023703}">
                      <ahyp:hlinkClr xmlns:ahyp="http://schemas.microsoft.com/office/drawing/2018/hyperlinkcolor" val="tx"/>
                    </a:ext>
                  </a:extLst>
                </a:hlinkClick>
              </a:rPr>
              <a:t>Nämnden för Rättsskyddsfrågo</a:t>
            </a:r>
            <a:r>
              <a:rPr lang="sv-SE" sz="1200" b="1" i="0" kern="1200" dirty="0">
                <a:solidFill>
                  <a:srgbClr val="22252A"/>
                </a:solidFill>
                <a:effectLst/>
                <a:ea typeface="+mn-ea"/>
                <a:cs typeface="+mn-cs"/>
              </a:rPr>
              <a:t>r </a:t>
            </a:r>
            <a:r>
              <a:rPr lang="sv-SE" sz="1200" b="0" i="0" kern="1200" dirty="0">
                <a:solidFill>
                  <a:srgbClr val="22252A"/>
                </a:solidFill>
                <a:effectLst/>
                <a:ea typeface="+mn-ea"/>
                <a:cs typeface="+mn-cs"/>
              </a:rPr>
              <a:t>kan </a:t>
            </a:r>
            <a:r>
              <a:rPr lang="sv-SE" b="0" i="0" dirty="0">
                <a:solidFill>
                  <a:srgbClr val="22252A"/>
                </a:solidFill>
                <a:effectLst/>
              </a:rPr>
              <a:t>pröva omfattningen av rättsskyddsförsäkringen och ersättning för juridiskt ombud </a:t>
            </a:r>
            <a:r>
              <a:rPr lang="sv-SE" sz="1200" b="0" i="0" kern="1200" dirty="0">
                <a:solidFill>
                  <a:srgbClr val="22252A"/>
                </a:solidFill>
                <a:effectLst/>
                <a:ea typeface="+mn-ea"/>
                <a:cs typeface="+mn-cs"/>
              </a:rPr>
              <a:t>från trafikförsäkringen. </a:t>
            </a:r>
          </a:p>
          <a:p>
            <a:pPr algn="l">
              <a:buFont typeface="Arial" panose="020B0604020202020204" pitchFamily="34" charset="0"/>
              <a:buChar char="•"/>
            </a:pPr>
            <a:r>
              <a:rPr lang="sv-SE" sz="1200" b="1" i="0" kern="1200" dirty="0">
                <a:solidFill>
                  <a:srgbClr val="22252A"/>
                </a:solidFill>
                <a:effectLst/>
                <a:ea typeface="+mn-ea"/>
                <a:cs typeface="+mn-cs"/>
                <a:hlinkClick r:id="rId10" tooltip="Advokatsamfundets konsumenttvistnämnd">
                  <a:extLst>
                    <a:ext uri="{A12FA001-AC4F-418D-AE19-62706E023703}">
                      <ahyp:hlinkClr xmlns:ahyp="http://schemas.microsoft.com/office/drawing/2018/hyperlinkcolor" val="tx"/>
                    </a:ext>
                  </a:extLst>
                </a:hlinkClick>
              </a:rPr>
              <a:t>Advokatsamfundets Konsumenttvistnämnd </a:t>
            </a:r>
            <a:r>
              <a:rPr lang="sv-SE" sz="1200" b="0" i="0" kern="1200" dirty="0">
                <a:solidFill>
                  <a:srgbClr val="22252A"/>
                </a:solidFill>
                <a:effectLst/>
                <a:ea typeface="+mn-ea"/>
                <a:cs typeface="+mn-cs"/>
              </a:rPr>
              <a:t>prövar </a:t>
            </a:r>
            <a:r>
              <a:rPr lang="sv-SE" b="0" i="0" dirty="0">
                <a:solidFill>
                  <a:srgbClr val="22252A"/>
                </a:solidFill>
                <a:effectLst/>
              </a:rPr>
              <a:t>arvodestvister.</a:t>
            </a:r>
          </a:p>
          <a:p>
            <a:pPr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Domstol</a:t>
            </a:r>
          </a:p>
          <a:p>
            <a:pPr algn="l"/>
            <a:r>
              <a:rPr lang="sv-SE" b="0" i="0" dirty="0">
                <a:solidFill>
                  <a:srgbClr val="22252A"/>
                </a:solidFill>
                <a:effectLst/>
              </a:rPr>
              <a:t>Du kan även gå vidare till domstol. Tänk då på att du oftast kan använda rättsskyddet i din hemförsäkring, men kontakta gärna det försäkringsbolag där </a:t>
            </a:r>
            <a:r>
              <a:rPr lang="sv-SE" sz="1200" b="0" i="0" kern="1200" dirty="0">
                <a:solidFill>
                  <a:srgbClr val="22252A"/>
                </a:solidFill>
                <a:effectLst/>
                <a:ea typeface="+mn-ea"/>
                <a:cs typeface="+mn-cs"/>
              </a:rPr>
              <a:t>du har din hemförsäkring innan du anlitar ett ombud. </a:t>
            </a:r>
          </a:p>
          <a:p>
            <a:pPr algn="l"/>
            <a:endParaRPr lang="sv-SE" sz="1200" b="0" i="0" kern="1200" dirty="0">
              <a:solidFill>
                <a:srgbClr val="22252A"/>
              </a:solidFill>
              <a:effectLst/>
              <a:ea typeface="+mn-ea"/>
              <a:cs typeface="+mn-cs"/>
            </a:endParaRPr>
          </a:p>
          <a:p>
            <a:pPr algn="l"/>
            <a:r>
              <a:rPr lang="sv-SE" b="1" i="0" dirty="0">
                <a:solidFill>
                  <a:srgbClr val="22252A"/>
                </a:solidFill>
                <a:effectLst/>
              </a:rPr>
              <a:t>KO-biträde</a:t>
            </a:r>
          </a:p>
          <a:p>
            <a:pPr algn="l"/>
            <a:r>
              <a:rPr lang="sv-SE" b="0" i="0" dirty="0">
                <a:solidFill>
                  <a:srgbClr val="22252A"/>
                </a:solidFill>
                <a:effectLst/>
              </a:rPr>
              <a:t>I vissa fall kan Konsumentverket driva ärenden åt dig genom Konsumentombudsmannen, KO, </a:t>
            </a:r>
            <a:r>
              <a:rPr lang="sv-SE" sz="1200" b="0" i="0" kern="1200" dirty="0">
                <a:solidFill>
                  <a:srgbClr val="22252A"/>
                </a:solidFill>
                <a:effectLst/>
                <a:ea typeface="+mn-ea"/>
                <a:cs typeface="+mn-cs"/>
              </a:rPr>
              <a:t>och ett så kallat </a:t>
            </a:r>
            <a:r>
              <a:rPr lang="sv-SE" sz="1200" b="0" i="0" kern="1200" dirty="0">
                <a:solidFill>
                  <a:srgbClr val="22252A"/>
                </a:solidFill>
                <a:effectLst/>
                <a:ea typeface="+mn-ea"/>
                <a:cs typeface="+mn-cs"/>
                <a:hlinkClick r:id="rId11">
                  <a:extLst>
                    <a:ext uri="{A12FA001-AC4F-418D-AE19-62706E023703}">
                      <ahyp:hlinkClr xmlns:ahyp="http://schemas.microsoft.com/office/drawing/2018/hyperlinkcolor" val="tx"/>
                    </a:ext>
                  </a:extLst>
                </a:hlinkClick>
              </a:rPr>
              <a:t>KO-biträde</a:t>
            </a:r>
            <a:r>
              <a:rPr lang="sv-SE" sz="1200" b="0" i="0" kern="1200" dirty="0">
                <a:solidFill>
                  <a:srgbClr val="22252A"/>
                </a:solidFill>
                <a:effectLst/>
                <a:ea typeface="+mn-ea"/>
                <a:cs typeface="+mn-cs"/>
              </a:rPr>
              <a:t>. KO kan driva din tvist om den anses vara av betydelse för rättstillämpningen eller om det finns andra, särskilda skäl för det. KO driver ungefär ett ärende per år. Ett KO-biträde är kostnadsfritt.</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87599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2252A"/>
                </a:solidFill>
                <a:effectLst/>
              </a:rPr>
              <a:t>Om du råkat ut för en stöld, brand eller vattenskada kan försäkringsbolaget be dig styrka att du äger de saker du begär ersättning för. Kan de verkligen ställa det kravet?</a:t>
            </a:r>
          </a:p>
          <a:p>
            <a:pPr algn="l"/>
            <a:r>
              <a:rPr lang="sv-SE" b="0" i="0" dirty="0">
                <a:solidFill>
                  <a:srgbClr val="22252A"/>
                </a:solidFill>
                <a:effectLst/>
              </a:rPr>
              <a:t>Enligt praxis är det tydligt att försäkringsbolagen inte kan kräva just ett originalkvitto. Det är att gå för långt. Däremot måste man som konsument göra sannolikt att man ägde de saker man begär ersättning för. Det kan man göra på andra sätt.</a:t>
            </a:r>
          </a:p>
          <a:p>
            <a:pPr algn="l"/>
            <a:endParaRPr lang="sv-SE" b="0" i="0" dirty="0">
              <a:solidFill>
                <a:srgbClr val="22252A"/>
              </a:solidFill>
              <a:effectLst/>
            </a:endParaRPr>
          </a:p>
          <a:p>
            <a:pPr algn="l"/>
            <a:r>
              <a:rPr lang="sv-SE" b="1" i="0" dirty="0">
                <a:solidFill>
                  <a:srgbClr val="22252A"/>
                </a:solidFill>
                <a:effectLst/>
              </a:rPr>
              <a:t>Ett gammalt men tydligt avgörande</a:t>
            </a:r>
          </a:p>
          <a:p>
            <a:pPr algn="l"/>
            <a:r>
              <a:rPr lang="sv-SE" b="0" i="0" dirty="0">
                <a:solidFill>
                  <a:srgbClr val="22252A"/>
                </a:solidFill>
                <a:effectLst/>
              </a:rPr>
              <a:t>Låt oss titta på ett gammalt avgörande från Allmänna reklamationsnämnden som fortfarande är aktuellt. Avgörandet illustrerar på ett tydligt sätt vad som gäller i juridiskt avseende. Ärendet har nr 2006-8703 och här är summeringen:</a:t>
            </a:r>
          </a:p>
          <a:p>
            <a:pPr algn="l"/>
            <a:r>
              <a:rPr lang="sv-SE" b="0" i="0" dirty="0">
                <a:solidFill>
                  <a:srgbClr val="22252A"/>
                </a:solidFill>
                <a:effectLst/>
              </a:rPr>
              <a:t>”Bolaget kräver uppvisande av kvitto för att styrka äganderätt till egendom.</a:t>
            </a:r>
          </a:p>
          <a:p>
            <a:pPr algn="l"/>
            <a:r>
              <a:rPr lang="sv-SE" b="0" i="0" dirty="0">
                <a:solidFill>
                  <a:srgbClr val="22252A"/>
                </a:solidFill>
                <a:effectLst/>
              </a:rPr>
              <a:t>Bolagets bestridande grundas på att man inte anser sig skyldigt att betala ersättning eftersom försäkringstagaren inte kunnat styrka att han ägt den aktuella egendomen. Bolaget har vidare hänvisat till att försäkringsvillkoren innebär ett krav på att skadelidande skall visa originalkvitton från sina inköp.</a:t>
            </a:r>
          </a:p>
          <a:p>
            <a:pPr algn="l"/>
            <a:r>
              <a:rPr lang="sv-SE" b="0" i="0" dirty="0">
                <a:solidFill>
                  <a:srgbClr val="22252A"/>
                </a:solidFill>
                <a:effectLst/>
              </a:rPr>
              <a:t>Det får anses ligga i sakens natur att det som förutsättning för rätt till ersättning inte kan ställas krav på uppvisande av kvitton. Samtidigt så ankommer det på den som begär ersättning för stulen egendom att om innehavet ifrågasätts styrka sin äganderätt. Försäkringstagaren har inte åberopat någon egentlig bevisning för sitt innehav. Nämnden kan därför inte finna utrett att han har ägt den nu aktuella egendomen. Yrkandet skall därför avslås.”</a:t>
            </a:r>
          </a:p>
          <a:p>
            <a:pPr algn="l"/>
            <a:endParaRPr lang="sv-SE" b="0" i="0" dirty="0">
              <a:solidFill>
                <a:srgbClr val="22252A"/>
              </a:solidFill>
              <a:effectLst/>
            </a:endParaRPr>
          </a:p>
          <a:p>
            <a:pPr algn="l"/>
            <a:r>
              <a:rPr lang="sv-SE" b="1" i="0" dirty="0">
                <a:solidFill>
                  <a:srgbClr val="22252A"/>
                </a:solidFill>
                <a:effectLst/>
              </a:rPr>
              <a:t>Konsumenten har bevisbördan men intyg kan räcka</a:t>
            </a:r>
          </a:p>
          <a:p>
            <a:pPr algn="l"/>
            <a:r>
              <a:rPr lang="sv-SE" b="0" i="0" dirty="0">
                <a:solidFill>
                  <a:srgbClr val="22252A"/>
                </a:solidFill>
                <a:effectLst/>
              </a:rPr>
              <a:t>För det första är det tydligt att konsumenten har bevisbördan och måste få den att ”väga över” till sin fördel när försäkringsbolaget nekar ersättning. Men det behöver inte alls innebära att visa upp ett kvitto. Andra sätt att styrka sin äganderätt kan vara: intyg från närstående, kontoutdrag, fotografier, manualer och bruksanvisningar. Vad exakt som krävs är inte fastställt och kan variera från fall till fall och en helhetsbedömning får göras.</a:t>
            </a:r>
          </a:p>
          <a:p>
            <a:pPr algn="l"/>
            <a:r>
              <a:rPr lang="sv-SE" b="0" i="0" dirty="0">
                <a:solidFill>
                  <a:srgbClr val="22252A"/>
                </a:solidFill>
                <a:effectLst/>
              </a:rPr>
              <a:t>Stå alltså på dig om försäkringsbolaget kräver just ett originalkvitto. Ett kvitto är definitivt inte enda sättet att bevisa att du ägde dina saker. </a:t>
            </a:r>
          </a:p>
          <a:p>
            <a:pPr algn="l"/>
            <a:endParaRPr lang="sv-SE" b="0" i="0" dirty="0">
              <a:solidFill>
                <a:srgbClr val="22252A"/>
              </a:solidFill>
              <a:effectLst/>
            </a:endParaRPr>
          </a:p>
          <a:p>
            <a:pPr algn="l"/>
            <a:r>
              <a:rPr lang="sv-SE" b="1" i="0" dirty="0">
                <a:solidFill>
                  <a:srgbClr val="22252A"/>
                </a:solidFill>
                <a:effectLst/>
              </a:rPr>
              <a:t>Bilder kan underlätta</a:t>
            </a:r>
          </a:p>
          <a:p>
            <a:pPr algn="l"/>
            <a:r>
              <a:rPr lang="sv-SE" b="0" i="0" dirty="0">
                <a:solidFill>
                  <a:srgbClr val="22252A"/>
                </a:solidFill>
                <a:effectLst/>
              </a:rPr>
              <a:t>Ett praktiskt tips är att ta bilder av ditt hem och förvara någon annanstans, t.ex. genom ett USB-minne på din arbetsplats. Det tar några minuter men kan underlätta väsentligt om du drabbas av en omfattande stöld, brand eller vattenskada. Då blir det mycket lättare att visa vad man hade i sitt hem.</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784611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118120"/>
            <a:ext cx="9917228" cy="1086443"/>
          </a:xfrm>
        </p:spPr>
        <p:txBody>
          <a:bodyPr/>
          <a:lstStyle/>
          <a:p>
            <a:r>
              <a:rPr lang="sv-SE" dirty="0"/>
              <a:t>FÖRDJUPNING PRIVATA FÖRSÄKRINGAR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74242"/>
            <a:ext cx="9144000" cy="675947"/>
          </a:xfrm>
        </p:spPr>
        <p:txBody>
          <a:bodyPr/>
          <a:lstStyle/>
          <a:p>
            <a:r>
              <a:rPr lang="sv-SE" sz="2000" dirty="0">
                <a:ea typeface="Arial" charset="0"/>
                <a:cs typeface="Calibri Light" panose="020F0302020204030204" pitchFamily="34" charset="0"/>
              </a:rPr>
              <a:t>Konsumenternas försäkringsbyrå</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inomhus&#10;&#10;Automatiskt genererad beskrivning">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7686899" cy="1325563"/>
          </a:xfrm>
        </p:spPr>
        <p:txBody>
          <a:bodyPr/>
          <a:lstStyle/>
          <a:p>
            <a:pPr algn="l"/>
            <a:r>
              <a:rPr lang="sv-SE" sz="3200" dirty="0"/>
              <a:t>LÅNESKYDDSFÖRSÄKRINGAR</a:t>
            </a:r>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6141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rPr>
              <a:t>Samlingsnamn försäkring vid lån</a:t>
            </a:r>
          </a:p>
          <a:p>
            <a:r>
              <a:rPr lang="sv-SE" sz="2000" dirty="0">
                <a:solidFill>
                  <a:schemeClr val="bg1"/>
                </a:solidFill>
              </a:rPr>
              <a:t>Ska täcka en del av månatliga lånekostnader - ränta och amortering. Försäkringsbeloppet är ofta samma belopp som du har i lånekostnad</a:t>
            </a:r>
          </a:p>
          <a:p>
            <a:r>
              <a:rPr lang="sv-SE" sz="2000" dirty="0">
                <a:solidFill>
                  <a:schemeClr val="bg1"/>
                </a:solidFill>
              </a:rPr>
              <a:t>Ersättningsbelopp minskar med åldern</a:t>
            </a:r>
          </a:p>
          <a:p>
            <a:r>
              <a:rPr lang="sv-SE" sz="2000" dirty="0">
                <a:solidFill>
                  <a:schemeClr val="bg1"/>
                </a:solidFill>
              </a:rPr>
              <a:t>Premien ökar med åldern</a:t>
            </a:r>
          </a:p>
          <a:p>
            <a:r>
              <a:rPr lang="sv-SE" sz="2000" dirty="0">
                <a:solidFill>
                  <a:schemeClr val="bg1"/>
                </a:solidFill>
              </a:rPr>
              <a:t>Upphör vid viss ålder – läs villkoren före tecknade</a:t>
            </a:r>
          </a:p>
          <a:p>
            <a:r>
              <a:rPr lang="sv-SE" sz="2000" dirty="0">
                <a:solidFill>
                  <a:schemeClr val="bg1"/>
                </a:solidFill>
              </a:rPr>
              <a:t>Ofta missförstånd om teckningskrav -  utebliven ersättning </a:t>
            </a:r>
          </a:p>
          <a:p>
            <a:r>
              <a:rPr lang="sv-SE" sz="2000" dirty="0">
                <a:solidFill>
                  <a:schemeClr val="bg1"/>
                </a:solidFill>
              </a:rPr>
              <a:t>Kan ge ersättning</a:t>
            </a:r>
            <a:r>
              <a:rPr lang="sv-SE" sz="2000" dirty="0">
                <a:solidFill>
                  <a:schemeClr val="bg1"/>
                </a:solidFill>
                <a:effectLst/>
                <a:ea typeface="Calibri" panose="020F0502020204030204" pitchFamily="34" charset="0"/>
              </a:rPr>
              <a:t> arbetslöshet, arbetsoförmåga, olycksfall, sjukdom </a:t>
            </a:r>
            <a:r>
              <a:rPr lang="sv-SE" sz="2000" dirty="0">
                <a:solidFill>
                  <a:schemeClr val="bg1"/>
                </a:solidFill>
                <a:ea typeface="Calibri" panose="020F0502020204030204" pitchFamily="34" charset="0"/>
              </a:rPr>
              <a:t>och dödsfall </a:t>
            </a:r>
            <a:endParaRPr lang="sv-SE" sz="2000" dirty="0">
              <a:solidFill>
                <a:schemeClr val="bg1"/>
              </a:solidFill>
              <a:effectLst/>
              <a:ea typeface="Calibri" panose="020F0502020204030204" pitchFamily="34" charset="0"/>
            </a:endParaRPr>
          </a:p>
          <a:p>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3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6250340" cy="1325563"/>
          </a:xfrm>
        </p:spPr>
        <p:txBody>
          <a:bodyPr/>
          <a:lstStyle/>
          <a:p>
            <a:r>
              <a:rPr lang="sv-SE" b="1" dirty="0">
                <a:latin typeface="Calibri" panose="020F0502020204030204" pitchFamily="34" charset="0"/>
                <a:ea typeface="Arial" charset="0"/>
                <a:cs typeface="Calibri" panose="020F0502020204030204" pitchFamily="34" charset="0"/>
              </a:rPr>
              <a:t>ERSÄTTNING VID PERSONSKADOR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574968"/>
            <a:ext cx="5148235" cy="2731856"/>
          </a:xfrm>
        </p:spPr>
        <p:txBody>
          <a:bodyPr>
            <a:noAutofit/>
          </a:bodyPr>
          <a:lstStyle/>
          <a:p>
            <a:pPr>
              <a:tabLst>
                <a:tab pos="214313" algn="l"/>
              </a:tabLst>
            </a:pPr>
            <a:r>
              <a:rPr lang="sv-SE" dirty="0">
                <a:ea typeface="Arial" charset="0"/>
                <a:cs typeface="Arial" charset="0"/>
              </a:rPr>
              <a:t>Skadestånd </a:t>
            </a:r>
          </a:p>
          <a:p>
            <a:pPr>
              <a:tabLst>
                <a:tab pos="214313" algn="l"/>
              </a:tabLst>
            </a:pPr>
            <a:r>
              <a:rPr lang="sv-SE" dirty="0">
                <a:ea typeface="Arial" charset="0"/>
                <a:cs typeface="Arial" charset="0"/>
              </a:rPr>
              <a:t>Saknar försäkring - Trafik- och patientförsäkringsföreningen</a:t>
            </a:r>
          </a:p>
          <a:p>
            <a:pPr>
              <a:tabLst>
                <a:tab pos="214313" algn="l"/>
              </a:tabLst>
            </a:pPr>
            <a:r>
              <a:rPr lang="sv-SE" dirty="0">
                <a:ea typeface="Arial" charset="0"/>
                <a:cs typeface="Arial" charset="0"/>
              </a:rPr>
              <a:t>Sök läkarvård vid skadetillfället</a:t>
            </a:r>
          </a:p>
          <a:p>
            <a:pPr>
              <a:tabLst>
                <a:tab pos="214313" algn="l"/>
              </a:tabLst>
            </a:pPr>
            <a:r>
              <a:rPr lang="sv-SE" dirty="0">
                <a:ea typeface="Arial" charset="0"/>
                <a:cs typeface="Arial" charset="0"/>
              </a:rPr>
              <a:t>Anmäl skadan</a:t>
            </a:r>
          </a:p>
          <a:p>
            <a:pPr>
              <a:tabLst>
                <a:tab pos="214313" algn="l"/>
              </a:tabLst>
            </a:pPr>
            <a:r>
              <a:rPr lang="sv-SE" dirty="0">
                <a:ea typeface="Arial" charset="0"/>
                <a:cs typeface="Arial" charset="0"/>
              </a:rPr>
              <a:t>Trafik-, halkolycka</a:t>
            </a:r>
          </a:p>
          <a:p>
            <a:pPr>
              <a:tabLst>
                <a:tab pos="214313" algn="l"/>
              </a:tabLst>
            </a:pPr>
            <a:r>
              <a:rPr lang="sv-SE" dirty="0">
                <a:ea typeface="Arial" charset="0"/>
                <a:cs typeface="Arial" charset="0"/>
              </a:rPr>
              <a:t>Bevisbörda</a:t>
            </a:r>
          </a:p>
          <a:p>
            <a:pPr>
              <a:tabLst>
                <a:tab pos="214313" algn="l"/>
              </a:tabLst>
            </a:pPr>
            <a:r>
              <a:rPr lang="sv-SE" dirty="0">
                <a:ea typeface="Arial" charset="0"/>
                <a:cs typeface="Arial" charset="0"/>
              </a:rPr>
              <a:t>Anmäl till andra försäkringar</a:t>
            </a:r>
          </a:p>
          <a:p>
            <a:pPr>
              <a:tabLst>
                <a:tab pos="214313" algn="l"/>
              </a:tabLst>
            </a:pPr>
            <a:r>
              <a:rPr lang="sv-SE" dirty="0">
                <a:ea typeface="Arial" charset="0"/>
                <a:cs typeface="Arial" charset="0"/>
              </a:rPr>
              <a:t>APN och TFN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person&#10;&#10;Automatiskt genererad beskrivning">
            <a:extLst>
              <a:ext uri="{FF2B5EF4-FFF2-40B4-BE49-F238E27FC236}">
                <a16:creationId xmlns:a16="http://schemas.microsoft.com/office/drawing/2014/main" id="{9170FA7F-81A0-4CA7-8807-8BBDD307B3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0844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t>PERSONFÖRSÄKRING - VISANDEDAG </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31000"/>
            <a:ext cx="5148235" cy="2448392"/>
          </a:xfrm>
        </p:spPr>
        <p:txBody>
          <a:bodyPr>
            <a:normAutofit/>
          </a:bodyPr>
          <a:lstStyle/>
          <a:p>
            <a:r>
              <a:rPr lang="sv-SE" dirty="0"/>
              <a:t>Sjukdomar ska ha visat sig under försäkringstiden</a:t>
            </a:r>
          </a:p>
          <a:p>
            <a:r>
              <a:rPr lang="sv-SE" dirty="0"/>
              <a:t>Visandedagen är när första vårdkontakten togs med anledning av symtomen</a:t>
            </a:r>
          </a:p>
          <a:p>
            <a:r>
              <a:rPr lang="sv-SE" dirty="0"/>
              <a:t>Symtom innan man tecknade försäkringen = nekad ersättning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a:extLst>
              <a:ext uri="{FF2B5EF4-FFF2-40B4-BE49-F238E27FC236}">
                <a16:creationId xmlns:a16="http://schemas.microsoft.com/office/drawing/2014/main" id="{CC12700D-3DF9-4BA3-B0CF-1EC4F55306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t="86" b="86"/>
          <a:stretch>
            <a:fillRect/>
          </a:stretch>
        </p:blipFill>
        <p:spPr/>
      </p:pic>
    </p:spTree>
    <p:extLst>
      <p:ext uri="{BB962C8B-B14F-4D97-AF65-F5344CB8AC3E}">
        <p14:creationId xmlns:p14="http://schemas.microsoft.com/office/powerpoint/2010/main" val="196871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t>SAMBANDSBEDÖMNING</a:t>
            </a: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552058"/>
            <a:ext cx="5118100" cy="4351338"/>
          </a:xfrm>
        </p:spPr>
        <p:txBody>
          <a:bodyPr>
            <a:normAutofit/>
          </a:bodyPr>
          <a:lstStyle/>
          <a:p>
            <a:r>
              <a:rPr lang="sv-SE" dirty="0"/>
              <a:t>Besvären ska bero på olycksfallet – ”gjort klart mera sannolikt”</a:t>
            </a:r>
          </a:p>
          <a:p>
            <a:r>
              <a:rPr lang="sv-SE" dirty="0"/>
              <a:t>Man ska ha </a:t>
            </a:r>
          </a:p>
          <a:p>
            <a:pPr lvl="1">
              <a:buFont typeface="Courier New" panose="02070309020205020404" pitchFamily="49" charset="0"/>
              <a:buChar char="o"/>
            </a:pPr>
            <a:r>
              <a:rPr lang="sv-SE" dirty="0"/>
              <a:t>tagit kontakt med vården i nära anslutning till olyckan</a:t>
            </a:r>
          </a:p>
          <a:p>
            <a:pPr lvl="1">
              <a:buFont typeface="Courier New" panose="02070309020205020404" pitchFamily="49" charset="0"/>
              <a:buChar char="o"/>
            </a:pPr>
            <a:r>
              <a:rPr lang="sv-SE" dirty="0"/>
              <a:t>haft kontinuerliga besvär </a:t>
            </a:r>
          </a:p>
          <a:p>
            <a:pPr lvl="1">
              <a:buFont typeface="Courier New" panose="02070309020205020404" pitchFamily="49" charset="0"/>
              <a:buChar char="o"/>
            </a:pPr>
            <a:r>
              <a:rPr lang="sv-SE" dirty="0"/>
              <a:t>inte några dokumenterade besvär före olyckan</a:t>
            </a:r>
          </a:p>
          <a:p>
            <a:r>
              <a:rPr lang="sv-SE" dirty="0"/>
              <a:t>Svårt att göra gällande samband för successivt ökande besvär</a:t>
            </a: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3" name="Platshållare för bild 12" descr="En bild som visar paraply, accessoarer, flera, dag&#10;&#10;Automatiskt genererad beskrivning">
            <a:extLst>
              <a:ext uri="{FF2B5EF4-FFF2-40B4-BE49-F238E27FC236}">
                <a16:creationId xmlns:a16="http://schemas.microsoft.com/office/drawing/2014/main" id="{3BD6F265-448D-4AA4-A24A-5EACA255EE7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3007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 HYRBIL OCH ASSISTANS</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31000"/>
            <a:ext cx="5148235" cy="2448392"/>
          </a:xfrm>
        </p:spPr>
        <p:txBody>
          <a:bodyPr>
            <a:normAutofit fontScale="92500" lnSpcReduction="20000"/>
          </a:bodyPr>
          <a:lstStyle/>
          <a:p>
            <a:pPr marL="0" indent="0">
              <a:buNone/>
              <a:tabLst>
                <a:tab pos="214313" algn="l"/>
              </a:tabLst>
            </a:pPr>
            <a:endParaRPr lang="sv-SE" sz="2000" dirty="0">
              <a:ea typeface="Arial" charset="0"/>
              <a:cs typeface="Arial" charset="0"/>
            </a:endParaRPr>
          </a:p>
          <a:p>
            <a:pPr>
              <a:tabLst>
                <a:tab pos="214313" algn="l"/>
              </a:tabLst>
            </a:pPr>
            <a:r>
              <a:rPr lang="sv-SE" dirty="0">
                <a:ea typeface="Arial" charset="0"/>
                <a:cs typeface="Arial" charset="0"/>
              </a:rPr>
              <a:t>Tillägg eller mer omfattande bilförsäkring</a:t>
            </a:r>
            <a:endParaRPr lang="sv-SE" sz="2000" dirty="0">
              <a:ea typeface="Arial" charset="0"/>
              <a:cs typeface="Arial" charset="0"/>
            </a:endParaRPr>
          </a:p>
          <a:p>
            <a:pPr>
              <a:tabLst>
                <a:tab pos="214313" algn="l"/>
              </a:tabLst>
            </a:pPr>
            <a:r>
              <a:rPr lang="sv-SE" sz="2000" dirty="0">
                <a:ea typeface="Arial" charset="0"/>
                <a:cs typeface="Arial" charset="0"/>
              </a:rPr>
              <a:t>När ersätts hyrbilskostnad</a:t>
            </a:r>
          </a:p>
          <a:p>
            <a:pPr>
              <a:tabLst>
                <a:tab pos="214313" algn="l"/>
              </a:tabLst>
            </a:pPr>
            <a:r>
              <a:rPr lang="sv-SE" sz="2000" dirty="0">
                <a:ea typeface="Arial" charset="0"/>
                <a:cs typeface="Arial" charset="0"/>
              </a:rPr>
              <a:t>Ersättningens storlek 75 procent</a:t>
            </a:r>
          </a:p>
          <a:p>
            <a:pPr>
              <a:tabLst>
                <a:tab pos="214313" algn="l"/>
              </a:tabLst>
            </a:pPr>
            <a:r>
              <a:rPr lang="sv-SE" sz="2000" dirty="0">
                <a:ea typeface="Arial" charset="0"/>
                <a:cs typeface="Arial" charset="0"/>
              </a:rPr>
              <a:t>Giltighetstid 45-75 dagar</a:t>
            </a:r>
          </a:p>
          <a:p>
            <a:pPr>
              <a:tabLst>
                <a:tab pos="214313" algn="l"/>
              </a:tabLst>
            </a:pPr>
            <a:r>
              <a:rPr lang="sv-SE" sz="2000" dirty="0">
                <a:ea typeface="Arial" charset="0"/>
                <a:cs typeface="Arial" charset="0"/>
              </a:rPr>
              <a:t>Assistans – tillägg eller separat</a:t>
            </a:r>
          </a:p>
          <a:p>
            <a:pPr>
              <a:tabLst>
                <a:tab pos="214313" algn="l"/>
              </a:tabLst>
            </a:pPr>
            <a:r>
              <a:rPr lang="sv-SE" sz="2000" dirty="0">
                <a:ea typeface="Arial" charset="0"/>
                <a:cs typeface="Arial" charset="0"/>
              </a:rPr>
              <a:t>Vagnskadegaranti</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descr="En bild som visar inomhus, flaska&#10;&#10;Automatiskt genererad beskrivning">
            <a:extLst>
              <a:ext uri="{FF2B5EF4-FFF2-40B4-BE49-F238E27FC236}">
                <a16:creationId xmlns:a16="http://schemas.microsoft.com/office/drawing/2014/main" id="{EB7F2B3D-A8C1-4935-9E11-3DE4B2935FD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8556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INLÖSEN ELLER REPARATION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812925"/>
            <a:ext cx="5222892" cy="2695067"/>
          </a:xfrm>
        </p:spPr>
        <p:txBody>
          <a:bodyPr>
            <a:normAutofit/>
          </a:bodyPr>
          <a:lstStyle/>
          <a:p>
            <a:pPr marL="0" indent="0">
              <a:buNone/>
              <a:tabLst>
                <a:tab pos="214313" algn="l"/>
              </a:tabLst>
            </a:pPr>
            <a:r>
              <a:rPr lang="sv-SE" sz="2000" dirty="0">
                <a:cs typeface="Arial" charset="0"/>
              </a:rPr>
              <a:t>Jag vill att försäkringsbolaget löser in bilen efter en skada, men bolaget vill reparera. Har jag rätt till inlösen, dvs kontantersättning?</a:t>
            </a: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7" name="Platshållare för bild 6" descr="En bild som visar utomhus, bil, person&#10;&#10;Automatiskt genererad beskrivning">
            <a:extLst>
              <a:ext uri="{FF2B5EF4-FFF2-40B4-BE49-F238E27FC236}">
                <a16:creationId xmlns:a16="http://schemas.microsoft.com/office/drawing/2014/main" id="{A5B64C38-95E2-4098-95A7-FE1D71F7443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7451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latin typeface="Calibri" panose="020F0502020204030204" pitchFamily="34" charset="0"/>
                <a:ea typeface="Arial" charset="0"/>
                <a:cs typeface="Calibri" panose="020F0502020204030204" pitchFamily="34" charset="0"/>
              </a:rPr>
              <a:t>DJURFÖRSÄKRINGAR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526200"/>
            <a:ext cx="5148235" cy="2448392"/>
          </a:xfrm>
        </p:spPr>
        <p:txBody>
          <a:bodyPr>
            <a:normAutofit/>
          </a:bodyPr>
          <a:lstStyle/>
          <a:p>
            <a:pPr>
              <a:tabLst>
                <a:tab pos="214313" algn="l"/>
              </a:tabLst>
            </a:pPr>
            <a:r>
              <a:rPr lang="sv-SE" sz="2000" dirty="0">
                <a:ea typeface="Arial" charset="0"/>
                <a:cs typeface="Arial" charset="0"/>
              </a:rPr>
              <a:t>Veterinärvård</a:t>
            </a:r>
            <a:endParaRPr lang="sv-SE" sz="2000" dirty="0">
              <a:cs typeface="Arial" charset="0"/>
            </a:endParaRPr>
          </a:p>
          <a:p>
            <a:pPr>
              <a:tabLst>
                <a:tab pos="214313" algn="l"/>
              </a:tabLst>
            </a:pPr>
            <a:r>
              <a:rPr lang="sv-SE" sz="2000" dirty="0">
                <a:cs typeface="Arial" charset="0"/>
              </a:rPr>
              <a:t>Livförsäkring</a:t>
            </a:r>
          </a:p>
          <a:p>
            <a:pPr>
              <a:tabLst>
                <a:tab pos="214313" algn="l"/>
              </a:tabLst>
            </a:pPr>
            <a:r>
              <a:rPr lang="sv-SE" sz="2000" dirty="0">
                <a:cs typeface="Arial" charset="0"/>
              </a:rPr>
              <a:t>Påverka premien</a:t>
            </a:r>
          </a:p>
          <a:p>
            <a:pPr>
              <a:tabLst>
                <a:tab pos="214313" algn="l"/>
              </a:tabLst>
            </a:pPr>
            <a:r>
              <a:rPr lang="sv-SE" sz="2000" dirty="0">
                <a:cs typeface="Arial" charset="0"/>
              </a:rPr>
              <a:t>Fast eller rörlig självrisk</a:t>
            </a:r>
          </a:p>
          <a:p>
            <a:pPr>
              <a:tabLst>
                <a:tab pos="214313" algn="l"/>
              </a:tabLst>
            </a:pPr>
            <a:r>
              <a:rPr lang="sv-SE" sz="2000" dirty="0">
                <a:cs typeface="Arial" charset="0"/>
              </a:rPr>
              <a:t>Välja livbelopp </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1" name="Platshållare för bild 10" descr="En bild som visar katt, lägger, däggdjur, tamkatt&#10;&#10;Automatiskt genererad beskrivning">
            <a:extLst>
              <a:ext uri="{FF2B5EF4-FFF2-40B4-BE49-F238E27FC236}">
                <a16:creationId xmlns:a16="http://schemas.microsoft.com/office/drawing/2014/main" id="{13772484-1947-4ED4-BC92-F19F24E2059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223223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SKADEFÖREBYGGANDE TIPS BIDRAR TILL HÅLLBARHET</a:t>
            </a: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a:extLst>
              <a:ext uri="{FF2B5EF4-FFF2-40B4-BE49-F238E27FC236}">
                <a16:creationId xmlns:a16="http://schemas.microsoft.com/office/drawing/2014/main" id="{5C366814-7342-40CE-9961-685160FF7E9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6445250" y="620713"/>
            <a:ext cx="5075238" cy="5283200"/>
          </a:xfrm>
          <a:prstGeom prst="rect">
            <a:avLst/>
          </a:prstGeom>
        </p:spPr>
      </p:pic>
      <p:sp>
        <p:nvSpPr>
          <p:cNvPr id="7" name="Platshållare för innehåll 2">
            <a:extLst>
              <a:ext uri="{FF2B5EF4-FFF2-40B4-BE49-F238E27FC236}">
                <a16:creationId xmlns:a16="http://schemas.microsoft.com/office/drawing/2014/main" id="{D2A01435-2EE7-4AA8-B9F7-83A8D6E79F7C}"/>
              </a:ext>
            </a:extLst>
          </p:cNvPr>
          <p:cNvSpPr txBox="1">
            <a:spLocks/>
          </p:cNvSpPr>
          <p:nvPr/>
        </p:nvSpPr>
        <p:spPr>
          <a:xfrm>
            <a:off x="598516" y="1843990"/>
            <a:ext cx="5148235" cy="2448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4313" algn="l"/>
              </a:tabLst>
            </a:pPr>
            <a:r>
              <a:rPr lang="sv-SE" dirty="0">
                <a:ea typeface="Arial" charset="0"/>
                <a:cs typeface="Arial" charset="0"/>
              </a:rPr>
              <a:t>Välj en hållbar försäkring</a:t>
            </a:r>
            <a:endParaRPr lang="sv-SE" dirty="0">
              <a:cs typeface="Arial" charset="0"/>
            </a:endParaRPr>
          </a:p>
          <a:p>
            <a:pPr>
              <a:tabLst>
                <a:tab pos="214313" algn="l"/>
              </a:tabLst>
            </a:pPr>
            <a:r>
              <a:rPr lang="sv-SE" dirty="0">
                <a:cs typeface="Arial" charset="0"/>
              </a:rPr>
              <a:t>Förebygg skador exempel</a:t>
            </a:r>
          </a:p>
          <a:p>
            <a:pPr>
              <a:tabLst>
                <a:tab pos="214313" algn="l"/>
              </a:tabLst>
            </a:pPr>
            <a:r>
              <a:rPr lang="sv-SE" dirty="0">
                <a:cs typeface="Arial" charset="0"/>
              </a:rPr>
              <a:t>Märk dina saker för att avskräcka tjuvar</a:t>
            </a:r>
          </a:p>
          <a:p>
            <a:pPr>
              <a:tabLst>
                <a:tab pos="214313" algn="l"/>
              </a:tabLst>
            </a:pPr>
            <a:r>
              <a:rPr lang="sv-SE" sz="2000" dirty="0">
                <a:solidFill>
                  <a:srgbClr val="22252A"/>
                </a:solidFill>
                <a:effectLst/>
                <a:ea typeface="Times New Roman" panose="02020603050405020304" pitchFamily="18" charset="0"/>
                <a:cs typeface="Arial" panose="020B0604020202020204" pitchFamily="34" charset="0"/>
              </a:rPr>
              <a:t>Minska risken för ID-stöld och cykelstöld</a:t>
            </a:r>
          </a:p>
          <a:p>
            <a:pPr>
              <a:tabLst>
                <a:tab pos="214313" algn="l"/>
              </a:tabLst>
            </a:pPr>
            <a:r>
              <a:rPr lang="sv-SE" sz="2000" dirty="0">
                <a:solidFill>
                  <a:srgbClr val="22252A"/>
                </a:solidFill>
                <a:effectLst/>
                <a:ea typeface="Times New Roman" panose="02020603050405020304" pitchFamily="18" charset="0"/>
                <a:cs typeface="Arial" panose="020B0604020202020204" pitchFamily="34" charset="0"/>
              </a:rPr>
              <a:t>Så kan du undvika vägglöss </a:t>
            </a:r>
            <a:endParaRPr lang="sv-SE" sz="2000" dirty="0">
              <a:solidFill>
                <a:srgbClr val="0000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371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31000"/>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(klockan 9 -12)</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NÄR BEHÖVER MAN EN EGEN HEMFÖRSÄKRING?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ea typeface="Arial" charset="0"/>
                <a:cs typeface="Arial" charset="0"/>
              </a:rPr>
              <a:t>Alla; hyresrätt, bostadsrätt, villa</a:t>
            </a:r>
          </a:p>
          <a:p>
            <a:pPr>
              <a:tabLst>
                <a:tab pos="214313" algn="l"/>
              </a:tabLst>
            </a:pPr>
            <a:r>
              <a:rPr lang="sv-SE" dirty="0">
                <a:ea typeface="Arial" charset="0"/>
                <a:cs typeface="Arial" charset="0"/>
              </a:rPr>
              <a:t>I andra hand och inneboende </a:t>
            </a:r>
          </a:p>
          <a:p>
            <a:pPr>
              <a:tabLst>
                <a:tab pos="214313" algn="l"/>
              </a:tabLst>
            </a:pPr>
            <a:r>
              <a:rPr lang="sv-SE" dirty="0">
                <a:ea typeface="Arial" charset="0"/>
                <a:cs typeface="Arial" charset="0"/>
              </a:rPr>
              <a:t>Hyra ut eller låna ut en bostad</a:t>
            </a:r>
            <a:endParaRPr lang="sv-SE" u="sng" dirty="0">
              <a:cs typeface="Arial" charset="0"/>
            </a:endParaRPr>
          </a:p>
          <a:p>
            <a:pPr>
              <a:tabLst>
                <a:tab pos="214313" algn="l"/>
              </a:tabLst>
            </a:pPr>
            <a:r>
              <a:rPr lang="sv-SE" dirty="0">
                <a:cs typeface="Arial" charset="0"/>
              </a:rPr>
              <a:t>Vänner delar bostad</a:t>
            </a:r>
          </a:p>
          <a:p>
            <a:pPr>
              <a:tabLst>
                <a:tab pos="214313" algn="l"/>
              </a:tabLst>
            </a:pPr>
            <a:r>
              <a:rPr lang="sv-SE" dirty="0">
                <a:ea typeface="Arial" charset="0"/>
                <a:cs typeface="Arial" charset="0"/>
              </a:rPr>
              <a:t>Sambo</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byggnad, utomhus, flerfamiljshus, hög&#10;&#10;Automatiskt genererad beskrivning">
            <a:extLst>
              <a:ext uri="{FF2B5EF4-FFF2-40B4-BE49-F238E27FC236}">
                <a16:creationId xmlns:a16="http://schemas.microsoft.com/office/drawing/2014/main" id="{532D366A-DC8E-4141-AAB2-F924D949D5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8076826" y="-213522"/>
            <a:ext cx="5075025" cy="5283200"/>
          </a:xfrm>
        </p:spPr>
      </p:pic>
    </p:spTree>
    <p:extLst>
      <p:ext uri="{BB962C8B-B14F-4D97-AF65-F5344CB8AC3E}">
        <p14:creationId xmlns:p14="http://schemas.microsoft.com/office/powerpoint/2010/main" val="18110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KRAV FÖR ATT OMFATTAS AV EN HEMFÖRSÄKRING</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marL="342900" indent="-342900">
              <a:buFont typeface="Arial" panose="020B0604020202020204" pitchFamily="34" charset="0"/>
              <a:buChar char="•"/>
              <a:tabLst>
                <a:tab pos="214313" algn="l"/>
              </a:tabLst>
            </a:pPr>
            <a:r>
              <a:rPr lang="sv-SE" dirty="0">
                <a:cs typeface="Arial" charset="0"/>
              </a:rPr>
              <a:t>Folkbokförd och dela hushåll </a:t>
            </a:r>
          </a:p>
          <a:p>
            <a:pPr marL="342900" indent="-342900">
              <a:buFont typeface="Arial" panose="020B0604020202020204" pitchFamily="34" charset="0"/>
              <a:buChar char="•"/>
              <a:tabLst>
                <a:tab pos="214313" algn="l"/>
              </a:tabLst>
            </a:pPr>
            <a:r>
              <a:rPr lang="sv-SE" dirty="0">
                <a:cs typeface="Arial" charset="0"/>
              </a:rPr>
              <a:t>Dela hushåll och stå angiven i försäkringsbrevet</a:t>
            </a:r>
          </a:p>
          <a:p>
            <a:pPr marL="342900" indent="-342900">
              <a:buFont typeface="Arial" panose="020B0604020202020204" pitchFamily="34" charset="0"/>
              <a:buChar char="•"/>
              <a:tabLst>
                <a:tab pos="214313" algn="l"/>
              </a:tabLst>
            </a:pPr>
            <a:r>
              <a:rPr lang="sv-SE" dirty="0">
                <a:cs typeface="Arial" charset="0"/>
              </a:rPr>
              <a:t>Räcker att stå angiven i försäkringsbrevet </a:t>
            </a: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himmel, utomhus, hus, byggnad&#10;&#10;Automatiskt genererad beskrivning">
            <a:extLst>
              <a:ext uri="{FF2B5EF4-FFF2-40B4-BE49-F238E27FC236}">
                <a16:creationId xmlns:a16="http://schemas.microsoft.com/office/drawing/2014/main" id="{E294AE9F-D467-45AB-8ACE-86A5E266210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4262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ERSÄTTNINGSBOENDE VID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EXEMPELVIS VATTENSKADA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ea typeface="Arial" charset="0"/>
                <a:cs typeface="Arial" charset="0"/>
              </a:rPr>
              <a:t>Merkostnader boende</a:t>
            </a:r>
          </a:p>
          <a:p>
            <a:pPr>
              <a:tabLst>
                <a:tab pos="214313" algn="l"/>
              </a:tabLst>
            </a:pPr>
            <a:r>
              <a:rPr lang="sv-SE" sz="2000" dirty="0">
                <a:ea typeface="Arial" charset="0"/>
                <a:cs typeface="Arial" charset="0"/>
              </a:rPr>
              <a:t>Merkostnader resor</a:t>
            </a:r>
          </a:p>
          <a:p>
            <a:pPr>
              <a:tabLst>
                <a:tab pos="214313" algn="l"/>
              </a:tabLst>
            </a:pPr>
            <a:r>
              <a:rPr lang="sv-SE" sz="2000" dirty="0">
                <a:cs typeface="Arial" charset="0"/>
              </a:rPr>
              <a:t>Flyttskydd</a:t>
            </a:r>
          </a:p>
          <a:p>
            <a:pPr>
              <a:tabLst>
                <a:tab pos="214313" algn="l"/>
              </a:tabLst>
            </a:pPr>
            <a:r>
              <a:rPr lang="sv-SE" sz="2000" dirty="0">
                <a:cs typeface="Arial" charset="0"/>
              </a:rPr>
              <a:t>Nödvändiga och skäliga merkostnader</a:t>
            </a:r>
            <a:endParaRPr lang="sv-SE" sz="2000" dirty="0">
              <a:ea typeface="Arial" charset="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7" name="Platshållare för bild 16" descr="En bild som visar rök, tåg, ånga, stack&#10;&#10;Automatiskt genererad beskrivning">
            <a:extLst>
              <a:ext uri="{FF2B5EF4-FFF2-40B4-BE49-F238E27FC236}">
                <a16:creationId xmlns:a16="http://schemas.microsoft.com/office/drawing/2014/main" id="{1D6C531A-CEEF-48B8-93A4-7CBF1144EA3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0285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HEMFÖRSÄKRING VID ÄLDREBOENDE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cs typeface="Arial" charset="0"/>
              </a:rPr>
              <a:t>Basförsäkring</a:t>
            </a:r>
          </a:p>
          <a:p>
            <a:pPr>
              <a:tabLst>
                <a:tab pos="214313" algn="l"/>
              </a:tabLst>
            </a:pPr>
            <a:r>
              <a:rPr lang="sv-SE" sz="2000" dirty="0">
                <a:cs typeface="Arial" charset="0"/>
              </a:rPr>
              <a:t>Högre  självrisk - lägre premie</a:t>
            </a:r>
          </a:p>
          <a:p>
            <a:pPr>
              <a:tabLst>
                <a:tab pos="214313" algn="l"/>
              </a:tabLst>
            </a:pPr>
            <a:r>
              <a:rPr lang="sv-SE" sz="2000" dirty="0">
                <a:cs typeface="Arial" charset="0"/>
              </a:rPr>
              <a:t>Kontrollera Stöldskyddet</a:t>
            </a:r>
          </a:p>
          <a:p>
            <a:pPr>
              <a:tabLst>
                <a:tab pos="214313" algn="l"/>
              </a:tabLst>
            </a:pPr>
            <a:r>
              <a:rPr lang="sv-SE" sz="2000" dirty="0">
                <a:cs typeface="Arial" charset="0"/>
              </a:rPr>
              <a:t> Stöld med nyckel i grundskydd </a:t>
            </a:r>
          </a:p>
          <a:p>
            <a:pPr>
              <a:tabLst>
                <a:tab pos="214313" algn="l"/>
              </a:tabLst>
            </a:pPr>
            <a:r>
              <a:rPr lang="sv-SE" sz="2000" dirty="0">
                <a:cs typeface="Arial" charset="0"/>
              </a:rPr>
              <a:t>Högre maxbelopp än allriskskydd</a:t>
            </a:r>
          </a:p>
          <a:p>
            <a:pPr>
              <a:tabLst>
                <a:tab pos="214313" algn="l"/>
              </a:tabLst>
            </a:pPr>
            <a:r>
              <a:rPr lang="sv-SE" sz="2000" dirty="0">
                <a:cs typeface="Arial" charset="0"/>
              </a:rPr>
              <a:t>Lås in i värdeskåp</a:t>
            </a:r>
          </a:p>
          <a:p>
            <a:pPr>
              <a:tabLst>
                <a:tab pos="214313" algn="l"/>
              </a:tabLst>
            </a:pPr>
            <a:r>
              <a:rPr lang="sv-SE" sz="2000" dirty="0">
                <a:cs typeface="Arial" charset="0"/>
              </a:rPr>
              <a:t>Ansvarsskyddets syfte</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3" name="Platshållare för bild 12" descr="En bild som visar utomhus, mark, träd, gräs&#10;&#10;Automatiskt genererad beskrivning">
            <a:extLst>
              <a:ext uri="{FF2B5EF4-FFF2-40B4-BE49-F238E27FC236}">
                <a16:creationId xmlns:a16="http://schemas.microsoft.com/office/drawing/2014/main" id="{552F4E9B-0553-412F-9653-8F8CE66FC7B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51310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himmel, utomhus, vatten&#10;&#10;Automatiskt genererad beskrivning">
            <a:extLst>
              <a:ext uri="{FF2B5EF4-FFF2-40B4-BE49-F238E27FC236}">
                <a16:creationId xmlns:a16="http://schemas.microsoft.com/office/drawing/2014/main" id="{BF5DECFD-E594-41FD-B635-93756FEA7309}"/>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5825"/>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57026"/>
            <a:ext cx="7686899" cy="1325563"/>
          </a:xfrm>
        </p:spPr>
        <p:txBody>
          <a:bodyPr/>
          <a:lstStyle/>
          <a:p>
            <a:pPr algn="l"/>
            <a:r>
              <a:rPr lang="sv-SE" sz="3200" b="1" dirty="0"/>
              <a:t>BESÖKSFÖRSÄKRING - </a:t>
            </a:r>
            <a:r>
              <a:rPr lang="sv-SE" sz="3200" dirty="0">
                <a:cs typeface="Arial" charset="0"/>
              </a:rPr>
              <a:t>NÄR BESÖKAREN INTE ÄR EU-MEDBORGARE</a:t>
            </a:r>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24996" y="1782098"/>
            <a:ext cx="6141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tabLst>
                <a:tab pos="214313" algn="l"/>
              </a:tabLst>
            </a:pPr>
            <a:r>
              <a:rPr lang="sv-SE" sz="2000" dirty="0">
                <a:solidFill>
                  <a:schemeClr val="bg1"/>
                </a:solidFill>
                <a:cs typeface="Arial" charset="0"/>
              </a:rPr>
              <a:t>Besök max 90 dagar </a:t>
            </a:r>
          </a:p>
          <a:p>
            <a:pPr marL="0" indent="0">
              <a:buNone/>
              <a:tabLst>
                <a:tab pos="214313" algn="l"/>
              </a:tabLst>
            </a:pPr>
            <a:r>
              <a:rPr lang="sv-SE" sz="2000" i="1" dirty="0">
                <a:solidFill>
                  <a:schemeClr val="bg1"/>
                </a:solidFill>
                <a:cs typeface="Arial" charset="0"/>
              </a:rPr>
              <a:t>	Ansök om visum</a:t>
            </a:r>
          </a:p>
          <a:p>
            <a:pPr marL="0">
              <a:tabLst>
                <a:tab pos="214313" algn="l"/>
              </a:tabLst>
            </a:pPr>
            <a:r>
              <a:rPr lang="sv-SE" sz="2000" dirty="0">
                <a:solidFill>
                  <a:schemeClr val="bg1"/>
                </a:solidFill>
                <a:cs typeface="Arial" charset="0"/>
              </a:rPr>
              <a:t>Besök längre än 90 dagar </a:t>
            </a:r>
          </a:p>
          <a:p>
            <a:pPr marL="0" indent="0">
              <a:buNone/>
              <a:tabLst>
                <a:tab pos="214313" algn="l"/>
              </a:tabLst>
            </a:pPr>
            <a:r>
              <a:rPr lang="sv-SE" sz="2000" i="1" dirty="0">
                <a:solidFill>
                  <a:schemeClr val="bg1"/>
                </a:solidFill>
                <a:cs typeface="Arial" charset="0"/>
              </a:rPr>
              <a:t>	Ansök om uppehållstillstånd</a:t>
            </a:r>
          </a:p>
          <a:p>
            <a:pPr marL="0">
              <a:tabLst>
                <a:tab pos="214313" algn="l"/>
              </a:tabLst>
            </a:pPr>
            <a:r>
              <a:rPr lang="sv-SE" sz="2000" dirty="0">
                <a:solidFill>
                  <a:schemeClr val="bg1"/>
                </a:solidFill>
                <a:cs typeface="Arial" charset="0"/>
              </a:rPr>
              <a:t>Migrationsverkets krav för visum eller 	uppehållstillstånd:</a:t>
            </a:r>
            <a:br>
              <a:rPr lang="sv-SE" sz="2000" dirty="0">
                <a:solidFill>
                  <a:schemeClr val="bg1"/>
                </a:solidFill>
                <a:cs typeface="Arial" charset="0"/>
              </a:rPr>
            </a:br>
            <a:r>
              <a:rPr lang="sv-SE" sz="2000" dirty="0">
                <a:solidFill>
                  <a:schemeClr val="bg1"/>
                </a:solidFill>
                <a:cs typeface="Arial" charset="0"/>
              </a:rPr>
              <a:t>	- Heltäckande, medicinsk sjukförsäkring</a:t>
            </a:r>
            <a:br>
              <a:rPr lang="sv-SE" sz="2000" dirty="0">
                <a:solidFill>
                  <a:schemeClr val="bg1"/>
                </a:solidFill>
                <a:cs typeface="Arial" charset="0"/>
              </a:rPr>
            </a:br>
            <a:r>
              <a:rPr lang="sv-SE" sz="2000" dirty="0">
                <a:solidFill>
                  <a:schemeClr val="bg1"/>
                </a:solidFill>
                <a:cs typeface="Arial" charset="0"/>
              </a:rPr>
              <a:t>	- Kan tecknas i hemlandet eller vid ankomst till Sverige</a:t>
            </a:r>
          </a:p>
          <a:p>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1408176"/>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8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NÄR OCH TILL VEM KAN MAN KLAGA I ETT FÖRSÄKRINGSÄRENDE?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2288200"/>
            <a:ext cx="5118100" cy="4351338"/>
          </a:xfrm>
        </p:spPr>
        <p:txBody>
          <a:bodyPr>
            <a:normAutofit/>
          </a:bodyPr>
          <a:lstStyle/>
          <a:p>
            <a:r>
              <a:rPr lang="sv-SE" sz="2000" dirty="0">
                <a:cs typeface="Arial" charset="0"/>
              </a:rPr>
              <a:t>Chef, intern nämnd, klagomålsansvarig</a:t>
            </a:r>
          </a:p>
          <a:p>
            <a:r>
              <a:rPr lang="sv-SE" sz="2000" dirty="0">
                <a:ea typeface="Arial" charset="0"/>
                <a:cs typeface="Arial" charset="0"/>
              </a:rPr>
              <a:t>Saknas information</a:t>
            </a:r>
            <a:endParaRPr lang="sv-SE" sz="2000" dirty="0">
              <a:latin typeface="+mj-lt"/>
              <a:ea typeface="Arial" charset="0"/>
              <a:cs typeface="Arial" charset="0"/>
            </a:endParaRPr>
          </a:p>
          <a:p>
            <a:r>
              <a:rPr lang="sv-SE" sz="2000" dirty="0">
                <a:ea typeface="Arial" charset="0"/>
                <a:cs typeface="Arial" charset="0"/>
              </a:rPr>
              <a:t>Ingen återkoppling</a:t>
            </a:r>
            <a:endParaRPr lang="sv-SE" sz="2000" dirty="0">
              <a:latin typeface="+mj-lt"/>
              <a:ea typeface="Arial" charset="0"/>
              <a:cs typeface="Arial" charset="0"/>
            </a:endParaRPr>
          </a:p>
          <a:p>
            <a:r>
              <a:rPr lang="sv-SE" sz="2000" dirty="0">
                <a:cs typeface="Arial" charset="0"/>
              </a:rPr>
              <a:t>Fel eller bristfällig information</a:t>
            </a:r>
          </a:p>
          <a:p>
            <a:r>
              <a:rPr lang="sv-SE" sz="2000" dirty="0">
                <a:ea typeface="Arial" charset="0"/>
                <a:cs typeface="Arial" charset="0"/>
              </a:rPr>
              <a:t>Missnöje med bemötandet</a:t>
            </a:r>
          </a:p>
          <a:p>
            <a:r>
              <a:rPr lang="sv-SE" sz="2000" dirty="0">
                <a:cs typeface="Arial" charset="0"/>
              </a:rPr>
              <a:t>Lång</a:t>
            </a:r>
            <a:r>
              <a:rPr lang="sv-SE" sz="2000" dirty="0">
                <a:ea typeface="Arial" charset="0"/>
                <a:cs typeface="Arial" charset="0"/>
              </a:rPr>
              <a:t> handläggningstid </a:t>
            </a:r>
            <a:endParaRPr lang="sv-SE" sz="2000" dirty="0">
              <a:latin typeface="+mj-lt"/>
              <a:ea typeface="Arial" charset="0"/>
              <a:cs typeface="Arial" charset="0"/>
            </a:endParaRP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NÄSTA STEG - PRÖVNING I EN EXTERN NÄMND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r>
              <a:rPr lang="sv-SE" sz="2000" dirty="0">
                <a:ea typeface="Arial" charset="0"/>
                <a:cs typeface="Arial" charset="0"/>
              </a:rPr>
              <a:t>Kostnadsfri nämnd utanför bolaget</a:t>
            </a:r>
          </a:p>
          <a:p>
            <a:pPr>
              <a:tabLst>
                <a:tab pos="214313" algn="l"/>
              </a:tabLst>
            </a:pPr>
            <a:r>
              <a:rPr lang="sv-SE" sz="2000" dirty="0">
                <a:ea typeface="Arial" charset="0"/>
                <a:cs typeface="Arial" charset="0"/>
              </a:rPr>
              <a:t>Vilken </a:t>
            </a:r>
            <a:r>
              <a:rPr lang="sv-SE" sz="2000" dirty="0">
                <a:cs typeface="Arial" charset="0"/>
              </a:rPr>
              <a:t>nämnd beror på ärendet</a:t>
            </a:r>
          </a:p>
          <a:p>
            <a:pPr>
              <a:tabLst>
                <a:tab pos="214313" algn="l"/>
              </a:tabLst>
            </a:pPr>
            <a:r>
              <a:rPr lang="sv-SE" sz="2000" dirty="0">
                <a:ea typeface="Arial" charset="0"/>
                <a:cs typeface="Arial" charset="0"/>
              </a:rPr>
              <a:t>Domstol?</a:t>
            </a:r>
          </a:p>
          <a:p>
            <a:pPr>
              <a:tabLst>
                <a:tab pos="214313" algn="l"/>
              </a:tabLst>
            </a:pPr>
            <a:r>
              <a:rPr lang="sv-SE" sz="2000" dirty="0">
                <a:cs typeface="Arial" charset="0"/>
              </a:rPr>
              <a:t>KO-biträde</a:t>
            </a: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descr="En bild som visar paraply, accessoarer, himmel, utomhus&#10;&#10;Automatiskt genererad beskrivning">
            <a:extLst>
              <a:ext uri="{FF2B5EF4-FFF2-40B4-BE49-F238E27FC236}">
                <a16:creationId xmlns:a16="http://schemas.microsoft.com/office/drawing/2014/main" id="{B942D706-C324-4480-AEA0-95D107167D9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6276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710844" cy="1325563"/>
          </a:xfrm>
        </p:spPr>
        <p:txBody>
          <a:bodyPr/>
          <a:lstStyle/>
          <a:p>
            <a:r>
              <a:rPr lang="sv-SE" b="1" dirty="0">
                <a:latin typeface="Calibri" panose="020F0502020204030204" pitchFamily="34" charset="0"/>
                <a:ea typeface="Arial" charset="0"/>
                <a:cs typeface="Calibri" panose="020F0502020204030204" pitchFamily="34" charset="0"/>
              </a:rPr>
              <a:t>BEVISA EN STÖLD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574968"/>
            <a:ext cx="5148235" cy="2731856"/>
          </a:xfrm>
        </p:spPr>
        <p:txBody>
          <a:bodyPr>
            <a:normAutofit/>
          </a:bodyPr>
          <a:lstStyle/>
          <a:p>
            <a:pPr marL="0" indent="0">
              <a:buNone/>
              <a:tabLst>
                <a:tab pos="214313" algn="l"/>
              </a:tabLst>
            </a:pPr>
            <a:r>
              <a:rPr lang="sv-SE" sz="2000" dirty="0">
                <a:ea typeface="Arial" charset="0"/>
                <a:cs typeface="Arial" charset="0"/>
              </a:rPr>
              <a:t>Kan försäkringsbolag kräva originalkvitto för att bevisa en stöld?</a:t>
            </a:r>
            <a:endParaRPr lang="sv-SE" sz="2000" dirty="0">
              <a:cs typeface="Arial" charset="0"/>
            </a:endParaRPr>
          </a:p>
          <a:p>
            <a:pPr>
              <a:tabLst>
                <a:tab pos="214313" algn="l"/>
              </a:tabLst>
            </a:pPr>
            <a:r>
              <a:rPr lang="sv-SE" sz="2000" dirty="0">
                <a:cs typeface="Arial" charset="0"/>
              </a:rPr>
              <a:t>Nej enligt praxis</a:t>
            </a:r>
          </a:p>
          <a:p>
            <a:pPr>
              <a:tabLst>
                <a:tab pos="214313" algn="l"/>
              </a:tabLst>
            </a:pPr>
            <a:r>
              <a:rPr lang="sv-SE" sz="2000" dirty="0">
                <a:cs typeface="Arial" charset="0"/>
              </a:rPr>
              <a:t>Andra bevis styrka äganderätt</a:t>
            </a:r>
          </a:p>
          <a:p>
            <a:pPr>
              <a:tabLst>
                <a:tab pos="214313" algn="l"/>
              </a:tabLst>
            </a:pPr>
            <a:r>
              <a:rPr lang="sv-SE" dirty="0">
                <a:cs typeface="Arial" charset="0"/>
              </a:rPr>
              <a:t>Helhetsbedömning</a:t>
            </a:r>
            <a:endParaRPr lang="sv-SE" sz="2000" dirty="0">
              <a:cs typeface="Arial" charset="0"/>
            </a:endParaRP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a:extLst>
              <a:ext uri="{FF2B5EF4-FFF2-40B4-BE49-F238E27FC236}">
                <a16:creationId xmlns:a16="http://schemas.microsoft.com/office/drawing/2014/main" id="{A4D6531D-97EF-44BD-BC65-A962EDD4D35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6445250" y="620713"/>
            <a:ext cx="5075238" cy="5283200"/>
          </a:xfrm>
          <a:prstGeom prst="rect">
            <a:avLst/>
          </a:prstGeom>
        </p:spPr>
      </p:pic>
    </p:spTree>
    <p:extLst>
      <p:ext uri="{BB962C8B-B14F-4D97-AF65-F5344CB8AC3E}">
        <p14:creationId xmlns:p14="http://schemas.microsoft.com/office/powerpoint/2010/main" val="2458317139"/>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6244</TotalTime>
  <Words>6902</Words>
  <Application>Microsoft Office PowerPoint</Application>
  <PresentationFormat>Bredbild</PresentationFormat>
  <Paragraphs>505</Paragraphs>
  <Slides>19</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Calibri</vt:lpstr>
      <vt:lpstr>Calibri Light</vt:lpstr>
      <vt:lpstr>Courier New</vt:lpstr>
      <vt:lpstr>Muli</vt:lpstr>
      <vt:lpstr>Office-tema</vt:lpstr>
      <vt:lpstr>FÖRDJUPNING PRIVATA FÖRSÄKRINGAR</vt:lpstr>
      <vt:lpstr>NÄR BEHÖVER MAN EN EGEN HEMFÖRSÄKRING?</vt:lpstr>
      <vt:lpstr>OLIKA KRAV FÖR ATT OMFATTAS AV EN HEMFÖRSÄKRING</vt:lpstr>
      <vt:lpstr>ERSÄTTNINGSBOENDE VID   EXEMPELVIS VATTENSKADA</vt:lpstr>
      <vt:lpstr>HEMFÖRSÄKRING VID ÄLDREBOENDE</vt:lpstr>
      <vt:lpstr>BESÖKSFÖRSÄKRING - NÄR BESÖKAREN INTE ÄR EU-MEDBORGARE</vt:lpstr>
      <vt:lpstr>NÄR OCH TILL VEM KAN MAN KLAGA I ETT FÖRSÄKRINGSÄRENDE? </vt:lpstr>
      <vt:lpstr>NÄSTA STEG - PRÖVNING I EN EXTERN NÄMND </vt:lpstr>
      <vt:lpstr>BEVISA EN STÖLD</vt:lpstr>
      <vt:lpstr>LÅNESKYDDSFÖRSÄKRINGAR</vt:lpstr>
      <vt:lpstr>ERSÄTTNING VID PERSONSKADOR </vt:lpstr>
      <vt:lpstr>PERSONFÖRSÄKRING - VISANDEDAG </vt:lpstr>
      <vt:lpstr>SAMBANDSBEDÖMNING</vt:lpstr>
      <vt:lpstr> HYRBIL OCH ASSISTANS</vt:lpstr>
      <vt:lpstr>INLÖSEN ELLER REPARATION</vt:lpstr>
      <vt:lpstr>DJURFÖRSÄKRINGAR</vt:lpstr>
      <vt:lpstr>SKADEFÖREBYGGANDE TIPS BIDRAR TILL HÅLLBARHET</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Niklas Uppenberg</dc:creator>
  <cp:lastModifiedBy>Vanda Brandt</cp:lastModifiedBy>
  <cp:revision>29</cp:revision>
  <cp:lastPrinted>2023-02-07T12:33:24Z</cp:lastPrinted>
  <dcterms:created xsi:type="dcterms:W3CDTF">2023-02-02T08:57:20Z</dcterms:created>
  <dcterms:modified xsi:type="dcterms:W3CDTF">2023-02-08T08:11:48Z</dcterms:modified>
</cp:coreProperties>
</file>