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3" r:id="rId5"/>
    <p:sldId id="286" r:id="rId6"/>
    <p:sldId id="289" r:id="rId7"/>
    <p:sldId id="291" r:id="rId8"/>
    <p:sldId id="292" r:id="rId9"/>
    <p:sldId id="293" r:id="rId10"/>
    <p:sldId id="294" r:id="rId11"/>
    <p:sldId id="295" r:id="rId12"/>
    <p:sldId id="296" r:id="rId13"/>
    <p:sldId id="298" r:id="rId14"/>
    <p:sldId id="272"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24" autoAdjust="0"/>
    <p:restoredTop sz="70905" autoAdjust="0"/>
  </p:normalViewPr>
  <p:slideViewPr>
    <p:cSldViewPr snapToGrid="0" showGuides="1">
      <p:cViewPr varScale="1">
        <p:scale>
          <a:sx n="61" d="100"/>
          <a:sy n="61" d="100"/>
        </p:scale>
        <p:origin x="1944" y="3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700"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2"/>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Syftet med presentationen är att gå igenom grunderna att känna till för att investera i värdepapper så som aktier och fonder.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Till skillnad från det sparande som görs för att skapa en ekonomisk buffert i vardagen ska sparande genom att investera ses mer långsiktigt och skapa ekonomisk </a:t>
            </a:r>
            <a:r>
              <a:rPr lang="sv-SE" sz="1200" b="0" i="0" u="none" strike="noStrike" baseline="0">
                <a:solidFill>
                  <a:srgbClr val="000000"/>
                </a:solidFill>
                <a:latin typeface="Calibri" panose="020F0502020204030204" pitchFamily="34" charset="0"/>
              </a:rPr>
              <a:t>trygghet och för </a:t>
            </a:r>
            <a:r>
              <a:rPr lang="sv-SE" sz="1200" b="0" i="0" u="none" strike="noStrike" baseline="0" dirty="0">
                <a:solidFill>
                  <a:srgbClr val="000000"/>
                </a:solidFill>
                <a:latin typeface="Calibri" panose="020F0502020204030204" pitchFamily="34" charset="0"/>
              </a:rPr>
              <a:t>att kunna fullfölja mål och drömmar i framtiden.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Det finns ett antal grunder som är viktiga att ha koll på och förhålla sig till innan man börjar investera. Dessa kan ha stor betydelse för valet av investering. Därför kommer vi att gå igenom dem i presentationen.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02071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lgn="l">
              <a:buAutoNum type="arabicPeriod"/>
            </a:pPr>
            <a:r>
              <a:rPr lang="sv-SE" b="1" dirty="0"/>
              <a:t>Öppna ett investeringskonto: </a:t>
            </a:r>
            <a:r>
              <a:rPr lang="sv-SE" sz="1200" b="0" i="0" u="none" strike="noStrike" baseline="0" dirty="0">
                <a:latin typeface="Calibri" panose="020F0502020204030204" pitchFamily="34" charset="0"/>
              </a:rPr>
              <a:t>Kan göras hos din vanliga bank eller en </a:t>
            </a:r>
            <a:r>
              <a:rPr lang="sv-SE" sz="1200" b="0" i="0" u="none" strike="noStrike" baseline="0" dirty="0" err="1">
                <a:latin typeface="Calibri" panose="020F0502020204030204" pitchFamily="34" charset="0"/>
              </a:rPr>
              <a:t>nätbank</a:t>
            </a:r>
            <a:r>
              <a:rPr lang="sv-SE" sz="1200" b="0" i="0" u="none" strike="noStrike" baseline="0" dirty="0">
                <a:latin typeface="Calibri" panose="020F0502020204030204" pitchFamily="34" charset="0"/>
              </a:rPr>
              <a:t>. När kontot är öppnat gör du en vanlig banköverföring från ditt vanliga bankkonto till ditt spar- eller investeringssparkonto. Du kan också ha stående överföringar månadsvis.</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dirty="0"/>
              <a:t>Bestäm hur mycket du ska spara, och till vad: </a:t>
            </a:r>
            <a:r>
              <a:rPr lang="sv-SE" sz="1200" b="0" dirty="0"/>
              <a:t>Tänk på att det gör stor skillnad för din privatekonomi om du sparar pengar regelbundet tack vare ränta på ränta-effekten. Kom även ihåg att det är bättre att du sparar lite än ingenting alls.</a:t>
            </a:r>
          </a:p>
          <a:p>
            <a:pPr marL="228600" indent="-228600" algn="l">
              <a:buAutoNum type="arabicPeriod"/>
            </a:pPr>
            <a:endParaRPr lang="sv-SE" sz="1200" b="0" dirty="0"/>
          </a:p>
          <a:p>
            <a:pPr marL="228600" indent="-228600" algn="l">
              <a:buAutoNum type="arabicPeriod"/>
            </a:pPr>
            <a:r>
              <a:rPr lang="sv-SE" sz="1200" b="1" i="0" u="none" strike="noStrike" baseline="0" dirty="0">
                <a:latin typeface="Calibri" panose="020F0502020204030204" pitchFamily="34" charset="0"/>
              </a:rPr>
              <a:t>Väg risken mot avkastningen: </a:t>
            </a:r>
            <a:r>
              <a:rPr lang="sv-SE" sz="1200" b="0" i="0" u="none" strike="noStrike" baseline="0" dirty="0">
                <a:latin typeface="Calibri" panose="020F0502020204030204" pitchFamily="34" charset="0"/>
              </a:rPr>
              <a:t>Ju högre risk du tar desto högre kan din avkastning potentiellt bli. Men en hög risk kan också innebära att din investering minskar i värde. Hur stor risk du kan ta beror dels på vilken sikt du investerar och till vad och dels på din riskvilja.</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Tid, intresse och kunskap avgör ditt val: </a:t>
            </a:r>
            <a:r>
              <a:rPr lang="sv-SE" sz="1200" b="0" i="0" u="none" strike="noStrike" baseline="0" dirty="0">
                <a:latin typeface="Calibri" panose="020F0502020204030204" pitchFamily="34" charset="0"/>
              </a:rPr>
              <a:t>Ditt val bör också anpassas efter hur mycket tid du är beredd att lägga ner, hur stort ditt intresse är och hur mycket kunskap du har. Ju högre risk du tar desto mer tid bör du lägga på att sätta dig in i och följa investeringen.</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Välj vad du vill investera i: </a:t>
            </a:r>
            <a:r>
              <a:rPr lang="sv-SE" sz="1200" b="0" i="0" u="none" strike="noStrike" baseline="0" dirty="0">
                <a:latin typeface="Calibri" panose="020F0502020204030204" pitchFamily="34" charset="0"/>
              </a:rPr>
              <a:t>Om du gått igenom stegen ovan och landat i att du vill investera så är det nu dags att välja vad du ska investera i.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276067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Calibri Light" panose="020F0302020204030204" pitchFamily="34" charset="0"/>
                <a:ea typeface="Arial" charset="0"/>
                <a:cs typeface="Calibri Light" panose="020F0302020204030204" pitchFamily="34" charset="0"/>
              </a:rPr>
              <a:t>Den som sparar långsiktigt idag, lägger grunden för att kunna spendera mer i framtiden. Därför är det både bra och viktigt att spara långsiktigt genom att investera.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alibri Light" panose="020F0302020204030204" pitchFamily="34" charset="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När du investerar (långsiktigt) är tid och avkastning dina bästa vänner. För att få ett framgångsrikt sparande genom att investera gäller det alltså att inte ha för bråttom utan att ha en realistisk förväntan om hur sparandet kan växa över tid, och låta det ta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Calibri Light" panose="020F0302020204030204" pitchFamily="34" charset="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Calibri Light" panose="020F0302020204030204" pitchFamily="34" charset="0"/>
                <a:ea typeface="Arial" charset="0"/>
                <a:cs typeface="Calibri Light" panose="020F0302020204030204" pitchFamily="34" charset="0"/>
              </a:rPr>
              <a:t>Börja med att sätta upp mål för vad du vill spara till, så är det lättare att avsätta pengarna och tiden. Och kom ihåg att det är </a:t>
            </a:r>
            <a:r>
              <a:rPr lang="sv-SE" sz="1200" b="0" dirty="0"/>
              <a:t>bättre att spara lite än ingenting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339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ts val="3000"/>
              </a:lnSpc>
              <a:buFont typeface="Arial" panose="020B0604020202020204" pitchFamily="34" charset="0"/>
              <a:buNone/>
            </a:pPr>
            <a:r>
              <a:rPr lang="sv-SE" sz="1200" dirty="0">
                <a:latin typeface="+mj-lt"/>
                <a:ea typeface="Arial" charset="0"/>
                <a:cs typeface="Arial" charset="0"/>
              </a:rPr>
              <a:t>Anledningen till att </a:t>
            </a:r>
            <a:r>
              <a:rPr lang="sv-SE" sz="1200" b="0" i="0" u="none" strike="noStrike" baseline="0" dirty="0">
                <a:solidFill>
                  <a:srgbClr val="000000"/>
                </a:solidFill>
                <a:latin typeface="Calibri" panose="020F0502020204030204" pitchFamily="34" charset="0"/>
              </a:rPr>
              <a:t>tid och avkastning är så viktiga för ditt långsiktiga sparande är den så kallade ränta-på-ränta-effekten.</a:t>
            </a:r>
          </a:p>
          <a:p>
            <a:pPr marL="0" indent="0">
              <a:lnSpc>
                <a:spcPts val="3000"/>
              </a:lnSpc>
              <a:buFont typeface="Arial" panose="020B0604020202020204" pitchFamily="34" charset="0"/>
              <a:buNone/>
            </a:pPr>
            <a:endParaRPr lang="sv-SE" sz="1200" dirty="0">
              <a:latin typeface="+mj-lt"/>
              <a:ea typeface="Arial" charset="0"/>
              <a:cs typeface="Arial" charset="0"/>
            </a:endParaRPr>
          </a:p>
          <a:p>
            <a:pPr marL="0" indent="0">
              <a:lnSpc>
                <a:spcPts val="3000"/>
              </a:lnSpc>
              <a:buFont typeface="Arial" panose="020B0604020202020204" pitchFamily="34" charset="0"/>
              <a:buNone/>
            </a:pPr>
            <a:r>
              <a:rPr lang="sv-SE" sz="1200" dirty="0">
                <a:latin typeface="+mj-lt"/>
                <a:ea typeface="Arial" charset="0"/>
                <a:cs typeface="Arial" charset="0"/>
              </a:rPr>
              <a:t>Ränta-På-Ränta fungerar precis som en snöboll och kallas därför ibland för snöbollseffekten – Ju mer pengar ditt sparande (snöbollen) samlar på sig, desto snabbare växer det, eftersom ytan som samlar på sig avkastning (snö) blir större.</a:t>
            </a:r>
          </a:p>
          <a:p>
            <a:pPr marL="0" indent="0">
              <a:lnSpc>
                <a:spcPts val="3000"/>
              </a:lnSpc>
              <a:buFont typeface="Arial" panose="020B0604020202020204" pitchFamily="34" charset="0"/>
              <a:buNone/>
            </a:pPr>
            <a:endParaRPr lang="sv-SE" sz="1200" dirty="0">
              <a:latin typeface="+mj-lt"/>
              <a:ea typeface="Arial" charset="0"/>
              <a:cs typeface="Arial" charset="0"/>
            </a:endParaRPr>
          </a:p>
          <a:p>
            <a:pPr marL="0" indent="0">
              <a:lnSpc>
                <a:spcPts val="3000"/>
              </a:lnSpc>
              <a:buFont typeface="Arial" panose="020B0604020202020204" pitchFamily="34" charset="0"/>
              <a:buNone/>
            </a:pPr>
            <a:r>
              <a:rPr lang="sv-SE" sz="1200" dirty="0">
                <a:latin typeface="+mj-lt"/>
                <a:ea typeface="Arial" charset="0"/>
                <a:cs typeface="Arial" charset="0"/>
              </a:rPr>
              <a:t>När du investerar regelbundet och långsiktigt kan även ett mindre sparande bli betydande över lång tid eftersom pengarna växer, dels tack vare att du fortsätter att spara successivt, dels tack vare avkastning och avkastning på avkastningen.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latin typeface="+mj-lt"/>
                <a:cs typeface="Arial" charset="0"/>
              </a:rPr>
              <a:t>Svaret på frågorna ovan har stor betydelse för valet av investering och är viktiga att tänka igenom innan man tar beslut om att investera.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bg1"/>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dirty="0">
                <a:latin typeface="+mj-lt"/>
                <a:cs typeface="Arial" charset="0"/>
              </a:rPr>
              <a:t>Till vad sparar jag? – </a:t>
            </a:r>
            <a:r>
              <a:rPr lang="sv-SE" sz="1000" b="0" i="0" u="none" strike="noStrike" baseline="0" dirty="0">
                <a:solidFill>
                  <a:srgbClr val="000000"/>
                </a:solidFill>
                <a:latin typeface="Calibri" panose="020F0502020204030204" pitchFamily="34" charset="0"/>
              </a:rPr>
              <a:t>Om pengarna behövs till något som är nödvändigt, dvs. något som du måste ha pengar till är det typiskt sett bättre att spara dem på ett sparkonto där pengarna inte riskerar att minska i värde. Om det istället rör sig om ett mål eller en dröm </a:t>
            </a:r>
            <a:r>
              <a:rPr lang="sv-SE" sz="1200" b="0" i="0" u="none" strike="noStrike" baseline="0" dirty="0">
                <a:solidFill>
                  <a:srgbClr val="000000"/>
                </a:solidFill>
                <a:latin typeface="Calibri" panose="020F0502020204030204" pitchFamily="34" charset="0"/>
              </a:rPr>
              <a:t>lämpar sig investering bättre eftersom den högre risken ger möjlighet till högre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dirty="0">
              <a:solidFill>
                <a:schemeClr val="bg1"/>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dirty="0">
                <a:solidFill>
                  <a:schemeClr val="bg1"/>
                </a:solidFill>
                <a:latin typeface="+mj-lt"/>
                <a:cs typeface="Arial" charset="0"/>
              </a:rPr>
              <a:t>Till när sparar jag? - </a:t>
            </a:r>
            <a:r>
              <a:rPr lang="sv-SE" sz="1200" b="0" i="0" u="none" strike="noStrike" baseline="0" dirty="0">
                <a:solidFill>
                  <a:srgbClr val="000000"/>
                </a:solidFill>
                <a:latin typeface="Calibri" panose="020F0502020204030204" pitchFamily="34" charset="0"/>
              </a:rPr>
              <a:t>Tidshorisonten är viktig vid valet av investering. En investeringsform med högre risk kan ge högre avkastning. Men den högre risken medför samtidigt att värdet på investeringen riskerar att variera mer, både upp och ner. När du placerar långsiktigt får dessa svängningar på kort sikt inte lika stor betydelse och därför lämpar sig investeringar med högre risk bättre för den som är långsiktig i sitt sparande än för den som behöver pengarna inom några år.</a:t>
            </a:r>
            <a:endParaRPr lang="sv-SE" sz="1000" i="1" dirty="0">
              <a:solidFill>
                <a:schemeClr val="bg1"/>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dirty="0">
              <a:solidFill>
                <a:schemeClr val="bg1"/>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kern="1200" dirty="0">
                <a:solidFill>
                  <a:schemeClr val="bg1"/>
                </a:solidFill>
                <a:latin typeface="+mj-lt"/>
                <a:ea typeface="+mn-ea"/>
                <a:cs typeface="Arial" charset="0"/>
              </a:rPr>
              <a:t>Vilken risk kan/är jag beredd att ta? - </a:t>
            </a:r>
            <a:r>
              <a:rPr lang="sv-SE" sz="1200" b="0" i="0" u="none" strike="noStrike" baseline="0" dirty="0">
                <a:solidFill>
                  <a:srgbClr val="000000"/>
                </a:solidFill>
                <a:latin typeface="Calibri" panose="020F0502020204030204" pitchFamily="34" charset="0"/>
              </a:rPr>
              <a:t>Ju högre risk du tar desto högre kan avkastningen potentiellt bli, men en hög risk kan också innebära att din investering minskar i värde. Hur stor risk du kan ta beror dels på tidshorisonten som vi gått igenom, dels på din riskvilja. Blir du lätt oroad om värdet på dina investerade sparpengar under en period minskar bör du välja en mindre riskfylld investering, men då kan du inte förvänta dig lika hög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kern="1200" dirty="0">
              <a:solidFill>
                <a:schemeClr val="bg1"/>
              </a:solidFill>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kern="1200" dirty="0">
                <a:solidFill>
                  <a:schemeClr val="bg1"/>
                </a:solidFill>
                <a:latin typeface="+mj-lt"/>
                <a:ea typeface="+mn-ea"/>
                <a:cs typeface="Arial" charset="0"/>
              </a:rPr>
              <a:t>Hur investerar jag? – </a:t>
            </a:r>
            <a:r>
              <a:rPr lang="sv-SE" sz="1000" b="0" i="0" u="none" strike="noStrike" kern="1200" baseline="0" dirty="0">
                <a:solidFill>
                  <a:schemeClr val="bg1"/>
                </a:solidFill>
                <a:latin typeface="+mj-lt"/>
                <a:ea typeface="+mn-ea"/>
                <a:cs typeface="Arial" charset="0"/>
              </a:rPr>
              <a:t>Hur du går till väga rent konkret återkommer vi till senare i presentationen. Nu är fokus på förhållningssätt. Vi återkommer till detta på nästa bild.</a:t>
            </a:r>
            <a:endParaRPr lang="sv-SE" sz="1200" b="0" i="0" u="none" strike="noStrike" baseline="0" dirty="0">
              <a:solidFill>
                <a:srgbClr val="000000"/>
              </a:solidFill>
              <a:latin typeface="Calibri" panose="020F0502020204030204" pitchFamily="34" charset="0"/>
              <a:cs typeface="Arial"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70136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i="1" dirty="0"/>
              <a:t>Spara regelbundet</a:t>
            </a:r>
            <a:r>
              <a:rPr lang="sv-SE" dirty="0"/>
              <a:t> - </a:t>
            </a:r>
            <a:r>
              <a:rPr lang="sv-SE" sz="1200" b="0" i="0" u="none" strike="noStrike" baseline="0" dirty="0">
                <a:solidFill>
                  <a:srgbClr val="000000"/>
                </a:solidFill>
                <a:latin typeface="Calibri" panose="020F0502020204030204" pitchFamily="34" charset="0"/>
              </a:rPr>
              <a:t>Genom att spara regelbundet minskar du påverkan som plötsliga svängningar får på dina investeringar. Ett regelbundet månadssparande i exempelvis aktier eller fonder gör att du sannolikt kommer investera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Spara långsiktigt</a:t>
            </a:r>
            <a:r>
              <a:rPr lang="sv-SE" sz="1200" b="0" i="0" u="none" strike="noStrike" baseline="0" dirty="0">
                <a:solidFill>
                  <a:srgbClr val="000000"/>
                </a:solidFill>
                <a:latin typeface="Calibri" panose="020F0502020204030204" pitchFamily="34" charset="0"/>
              </a:rPr>
              <a:t> – När du placerar långsiktigt får svängningar i värdet på kort sikt inte lika stor betydelse och därför lämpar sig investeringar med högre risk bättre för den som är långsiktig i sitt sparande än för den som behöver pengarna inom några år. Ränta-på-ränta effekten blir också större på längre sikt.</a:t>
            </a:r>
          </a:p>
          <a:p>
            <a:pPr marL="228600" indent="-228600">
              <a:buAutoNum type="arabicPeriod"/>
            </a:pPr>
            <a:endParaRPr lang="sv-SE" sz="1200" b="0" i="0"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Förstå vad du köper – </a:t>
            </a:r>
            <a:r>
              <a:rPr lang="sv-SE" sz="1200" b="0" i="0" u="none" strike="noStrike" baseline="0" dirty="0">
                <a:solidFill>
                  <a:srgbClr val="000000"/>
                </a:solidFill>
                <a:latin typeface="Calibri" panose="020F0502020204030204" pitchFamily="34" charset="0"/>
              </a:rPr>
              <a:t>Oavsett vad du köper är det bra att veta vad du får för pengarna, bland annat för att du inte ska ta högre risk än vad du är beredd på. På samma sätt är det viktigt att du förstår hur mycket du betalar i avgift eftersom det har betydelse för värdet den dag du ska använda pengarna. Förstår du vad du investerar i är chanserna helt enkelt större att du blir nöjd med din investering.</a:t>
            </a:r>
            <a:endParaRPr lang="sv-SE" sz="1200" b="0" i="1" u="none" strike="noStrike" baseline="0" dirty="0">
              <a:solidFill>
                <a:srgbClr val="000000"/>
              </a:solidFill>
              <a:latin typeface="Calibri" panose="020F0502020204030204" pitchFamily="34" charset="0"/>
            </a:endParaRP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Sprid risken - </a:t>
            </a:r>
            <a:r>
              <a:rPr lang="sv-SE" sz="1200" b="0" i="0" u="none" strike="noStrike" kern="1200" baseline="0" dirty="0">
                <a:solidFill>
                  <a:srgbClr val="000000"/>
                </a:solidFill>
                <a:latin typeface="Calibri" panose="020F0502020204030204" pitchFamily="34" charset="0"/>
                <a:ea typeface="+mn-ea"/>
                <a:cs typeface="+mn-cs"/>
              </a:rPr>
              <a:t>Lägg inte alla ägg i samma korg. Även om börsen hittills alltid har stigit över tid totalt sett, kan enskilda investeringar utvecklas olika beroende på vad du investerat i. Därför är det klokt att sprida dina investeringar i olika värdepapper, länder, branscher och bolag. Genom att göra det kan du minska den påverkan som bolagsspecifika händelser, problem för en viss bransch eller oro i enskilda delar av världen får på dina investeringar. </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Håll dig informerad – </a:t>
            </a:r>
            <a:r>
              <a:rPr lang="sv-SE" sz="1200" b="0" i="0" u="none" strike="noStrike" baseline="0" dirty="0">
                <a:solidFill>
                  <a:srgbClr val="000000"/>
                </a:solidFill>
                <a:latin typeface="Calibri" panose="020F0502020204030204" pitchFamily="34" charset="0"/>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85772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j-lt"/>
                <a:ea typeface="Arial" charset="0"/>
                <a:cs typeface="Arial" charset="0"/>
              </a:rPr>
              <a:t>Vilka alternativ att investera i finns det då?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mj-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j-lt"/>
                <a:ea typeface="Arial" charset="0"/>
                <a:cs typeface="Arial" charset="0"/>
              </a:rPr>
              <a:t>Aktier: Du blir </a:t>
            </a:r>
            <a:r>
              <a:rPr lang="sv-SE" sz="1200" i="1" dirty="0">
                <a:latin typeface="+mj-lt"/>
                <a:ea typeface="Arial" charset="0"/>
                <a:cs typeface="Arial" charset="0"/>
              </a:rPr>
              <a:t>delägare</a:t>
            </a:r>
            <a:r>
              <a:rPr lang="sv-SE" sz="1200" dirty="0">
                <a:latin typeface="+mj-lt"/>
                <a:ea typeface="Arial" charset="0"/>
                <a:cs typeface="Arial" charset="0"/>
              </a:rPr>
              <a:t> i enskilda bolag, avkastningen beror på bolagets vinst (utdelning) och hur aktiepriset utvecklas.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mj-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j-lt"/>
                <a:ea typeface="Arial" charset="0"/>
                <a:cs typeface="Arial" charset="0"/>
              </a:rPr>
              <a:t>Obligationer: Du blir </a:t>
            </a:r>
            <a:r>
              <a:rPr lang="sv-SE" sz="1200" i="1" dirty="0">
                <a:latin typeface="+mj-lt"/>
                <a:ea typeface="Arial" charset="0"/>
                <a:cs typeface="Arial" charset="0"/>
              </a:rPr>
              <a:t>långivare</a:t>
            </a:r>
            <a:r>
              <a:rPr lang="sv-SE" sz="1200" dirty="0">
                <a:latin typeface="+mj-lt"/>
                <a:ea typeface="Arial" charset="0"/>
                <a:cs typeface="Arial" charset="0"/>
              </a:rPr>
              <a:t> till enskilda bolag, avkastningen </a:t>
            </a:r>
            <a:r>
              <a:rPr lang="sv-SE" sz="1200" dirty="0">
                <a:latin typeface="+mj-lt"/>
                <a:cs typeface="Arial" charset="0"/>
              </a:rPr>
              <a:t>beror på räntebetalningar och hur obligationspriset utvecklas.</a:t>
            </a:r>
          </a:p>
          <a:p>
            <a:endParaRPr lang="sv-SE" sz="1200" dirty="0">
              <a:latin typeface="+mj-lt"/>
              <a:ea typeface="Arial" charset="0"/>
              <a:cs typeface="Arial" charset="0"/>
            </a:endParaRPr>
          </a:p>
          <a:p>
            <a:r>
              <a:rPr lang="sv-SE" sz="1200" dirty="0">
                <a:latin typeface="+mj-lt"/>
                <a:ea typeface="Arial" charset="0"/>
                <a:cs typeface="Arial" charset="0"/>
              </a:rPr>
              <a:t>Fonder: En blandning av aktier, obligationer eller båda, avkastningen beror på aktierna och obligationerna.</a:t>
            </a:r>
          </a:p>
          <a:p>
            <a:endParaRPr lang="sv-SE" sz="1200" dirty="0">
              <a:latin typeface="+mj-lt"/>
              <a:ea typeface="Arial" charset="0"/>
              <a:cs typeface="Arial" charset="0"/>
            </a:endParaRPr>
          </a:p>
          <a:p>
            <a:r>
              <a:rPr lang="sv-SE" sz="1200" dirty="0">
                <a:latin typeface="+mj-lt"/>
                <a:ea typeface="Arial" charset="0"/>
                <a:cs typeface="Arial" charset="0"/>
              </a:rPr>
              <a:t>Andra värdepapper: Strukturerade placeringar, derivat, krypto-valutor mm. Avkastningen beror på underliggande och villkor. </a:t>
            </a:r>
            <a:r>
              <a:rPr lang="sv-SE" sz="1800" b="0" i="0" u="none" strike="noStrike" baseline="0" dirty="0">
                <a:solidFill>
                  <a:srgbClr val="000000"/>
                </a:solidFill>
                <a:latin typeface="Calibri" panose="020F0502020204030204" pitchFamily="34" charset="0"/>
              </a:rPr>
              <a:t>Även om dessa investeringsprodukter kan ge dig som investerare möjlighet att investera i alternativa och populära tillgångar är de ofta förknippade med en högre risk. De kräver därför en högre kunskapsnivå och erfarenhet för att kunna utvärdera och bedöma riskerna, hur de fungerar, kostnaderna och den potentiella avkastningen. </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59468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800" b="0" i="0" u="none" strike="noStrike" baseline="0" dirty="0">
                <a:solidFill>
                  <a:srgbClr val="000000"/>
                </a:solidFill>
                <a:latin typeface="Calibri" panose="020F0502020204030204" pitchFamily="34" charset="0"/>
              </a:rPr>
              <a:t>Det finns olika typer av konton som kan användas för att genomföra och förvara investeringar i Sverige. De tre vanligaste typerna är: värdepappersdepå, investeringssparkonto (ISK) och kapitalförsäkring. Vanligen erbjuds dessa kontotyper via traditionella banker, nätbanker, försäkringsbolag, försäkringsförmedlare och andra värdepappersbolag. Beroende på vilket alternativ du väljer beskattas du på lite olika sätt och det finns också andra aspekter att känna till om alternativen. </a:t>
            </a:r>
          </a:p>
          <a:p>
            <a:pPr marL="0" indent="0">
              <a:buFont typeface="Arial" panose="020B0604020202020204" pitchFamily="34" charset="0"/>
              <a:buNone/>
            </a:pPr>
            <a:endParaRPr lang="sv-SE" b="1" dirty="0"/>
          </a:p>
          <a:p>
            <a:pPr marL="285750" indent="-285750">
              <a:buFont typeface="Arial" panose="020B0604020202020204" pitchFamily="34" charset="0"/>
              <a:buChar char="•"/>
            </a:pPr>
            <a:r>
              <a:rPr lang="sv-SE" b="1" dirty="0"/>
              <a:t>Värdepappersdepå</a:t>
            </a:r>
          </a:p>
          <a:p>
            <a:pPr marL="742950" lvl="1" indent="-285750">
              <a:buFont typeface="Arial" panose="020B0604020202020204" pitchFamily="34" charset="0"/>
              <a:buChar char="•"/>
            </a:pPr>
            <a:r>
              <a:rPr lang="sv-SE" sz="1600" dirty="0"/>
              <a:t>Deklaration av försäljningar och utdelningar</a:t>
            </a:r>
          </a:p>
          <a:p>
            <a:pPr marL="742950" lvl="1" indent="-285750">
              <a:buFont typeface="Arial" panose="020B0604020202020204" pitchFamily="34" charset="0"/>
              <a:buChar char="•"/>
            </a:pPr>
            <a:r>
              <a:rPr lang="sv-SE" sz="1600" dirty="0"/>
              <a:t>Förlust kan kvittas mot vinst</a:t>
            </a:r>
          </a:p>
          <a:p>
            <a:endParaRPr lang="sv-SE" dirty="0"/>
          </a:p>
          <a:p>
            <a:pPr marL="285750" indent="-285750">
              <a:buFont typeface="Arial" panose="020B0604020202020204" pitchFamily="34" charset="0"/>
              <a:buChar char="•"/>
            </a:pPr>
            <a:r>
              <a:rPr lang="sv-SE" b="1" dirty="0"/>
              <a:t>ISK – Investeringssparkonto</a:t>
            </a:r>
          </a:p>
          <a:p>
            <a:pPr marL="742950" lvl="1" indent="-285750">
              <a:buFont typeface="Arial" panose="020B0604020202020204" pitchFamily="34" charset="0"/>
              <a:buChar char="•"/>
            </a:pPr>
            <a:r>
              <a:rPr lang="sv-SE" sz="1600" i="1" dirty="0"/>
              <a:t>Ingen</a:t>
            </a:r>
            <a:r>
              <a:rPr lang="sv-SE" sz="1600" dirty="0"/>
              <a:t> deklaration av försäljningar och utdelningar</a:t>
            </a:r>
          </a:p>
          <a:p>
            <a:pPr marL="742950" lvl="1" indent="-285750">
              <a:buFont typeface="Arial" panose="020B0604020202020204" pitchFamily="34" charset="0"/>
              <a:buChar char="•"/>
            </a:pPr>
            <a:r>
              <a:rPr lang="sv-SE" sz="1600" dirty="0"/>
              <a:t>Årlig schablonskatt på hela innehavet</a:t>
            </a:r>
          </a:p>
          <a:p>
            <a:pPr marL="742950" lvl="1" indent="-285750">
              <a:buFont typeface="Arial" panose="020B0604020202020204" pitchFamily="34" charset="0"/>
              <a:buChar char="•"/>
            </a:pPr>
            <a:r>
              <a:rPr lang="sv-SE" sz="1600" dirty="0"/>
              <a:t>Förlust kan </a:t>
            </a:r>
            <a:r>
              <a:rPr lang="sv-SE" sz="1600" i="1" dirty="0"/>
              <a:t>inte</a:t>
            </a:r>
            <a:r>
              <a:rPr lang="sv-SE" sz="1600" dirty="0"/>
              <a:t> kvittas mot vinst</a:t>
            </a:r>
          </a:p>
          <a:p>
            <a:pPr marL="457200" lvl="1" indent="0">
              <a:buFont typeface="Arial" panose="020B0604020202020204" pitchFamily="34" charset="0"/>
              <a:buNone/>
            </a:pPr>
            <a:endParaRPr lang="sv-SE" sz="1600" dirty="0"/>
          </a:p>
          <a:p>
            <a:pPr marL="285750" indent="-285750">
              <a:buFont typeface="Arial" panose="020B0604020202020204" pitchFamily="34" charset="0"/>
              <a:buChar char="•"/>
            </a:pPr>
            <a:r>
              <a:rPr lang="sv-SE" b="1" dirty="0"/>
              <a:t>Kapitalförsäkring</a:t>
            </a:r>
          </a:p>
          <a:p>
            <a:pPr marL="742950" lvl="1" indent="-285750">
              <a:buFont typeface="Arial" panose="020B0604020202020204" pitchFamily="34" charset="0"/>
              <a:buChar char="•"/>
            </a:pPr>
            <a:r>
              <a:rPr lang="sv-SE" sz="1600" dirty="0"/>
              <a:t>Samma princip som ISK avseende deklaration</a:t>
            </a:r>
          </a:p>
          <a:p>
            <a:pPr marL="742950" lvl="1" indent="-285750">
              <a:buFont typeface="Arial" panose="020B0604020202020204" pitchFamily="34" charset="0"/>
              <a:buChar char="•"/>
            </a:pPr>
            <a:r>
              <a:rPr lang="sv-SE" sz="1600" dirty="0"/>
              <a:t>Formellt äger man inte värdepapperna</a:t>
            </a:r>
          </a:p>
          <a:p>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dirty="0">
                <a:solidFill>
                  <a:schemeClr val="tx1"/>
                </a:solidFill>
                <a:latin typeface="+mn-lt"/>
                <a:ea typeface="+mn-ea"/>
                <a:cs typeface="+mn-cs"/>
              </a:rPr>
              <a:t>Annat…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a:solidFill>
                  <a:schemeClr val="tx1"/>
                </a:solidFill>
                <a:latin typeface="+mn-lt"/>
                <a:ea typeface="+mn-ea"/>
                <a:cs typeface="+mn-cs"/>
              </a:rPr>
              <a:t>Det finns andra kontotyper men dessa är antingen inte lika vanligt förekommande, eller inriktade på en viss typ av sparande, och tas därför inte upp</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192811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r>
              <a:rPr lang="sv-SE" b="1" dirty="0">
                <a:solidFill>
                  <a:schemeClr val="bg1"/>
                </a:solidFill>
              </a:rPr>
              <a:t>Rådgivarens roll</a:t>
            </a:r>
            <a:r>
              <a:rPr lang="sv-SE" dirty="0">
                <a:solidFill>
                  <a:schemeClr val="bg1"/>
                </a:solidFill>
              </a:rPr>
              <a:t> – Rådgivare kan hjälpa till med råd om investeringar. Deras råd ska utgå från just dig och din ekonomi och det finns särskilda regler för att skydda dig som konsument. Rådgivare kan man träffa på/via banken. Men det finns också rådgivare som tar kontakt via telefon för att sälja sina tjänster.</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dirty="0">
                <a:solidFill>
                  <a:schemeClr val="bg1"/>
                </a:solidFill>
              </a:rPr>
              <a:t>Två typer av rådgivare:</a:t>
            </a:r>
          </a:p>
          <a:p>
            <a:pPr marL="800100" lvl="1" indent="-342900">
              <a:buFont typeface="Arial" panose="020B0604020202020204" pitchFamily="34" charset="0"/>
              <a:buChar char="•"/>
            </a:pPr>
            <a:r>
              <a:rPr lang="sv-SE" sz="1600" b="1" dirty="0">
                <a:solidFill>
                  <a:schemeClr val="bg1"/>
                </a:solidFill>
              </a:rPr>
              <a:t>Oberoende</a:t>
            </a:r>
            <a:r>
              <a:rPr lang="sv-SE" sz="1600" dirty="0">
                <a:solidFill>
                  <a:schemeClr val="bg1"/>
                </a:solidFill>
              </a:rPr>
              <a:t> - Får </a:t>
            </a:r>
            <a:r>
              <a:rPr lang="sv-SE" sz="1600" i="1" dirty="0">
                <a:solidFill>
                  <a:schemeClr val="bg1"/>
                </a:solidFill>
              </a:rPr>
              <a:t>inte</a:t>
            </a:r>
            <a:r>
              <a:rPr lang="sv-SE" sz="1600" dirty="0">
                <a:solidFill>
                  <a:schemeClr val="bg1"/>
                </a:solidFill>
              </a:rPr>
              <a:t> lämna råd om egna produkter eller ta emot och behålla ersättning (provision) från bolagen vars värdepapper som råden avser. </a:t>
            </a:r>
          </a:p>
          <a:p>
            <a:pPr marL="800100" lvl="1" indent="-342900">
              <a:buFont typeface="Arial" panose="020B0604020202020204" pitchFamily="34" charset="0"/>
              <a:buChar char="•"/>
            </a:pPr>
            <a:r>
              <a:rPr lang="sv-SE" sz="1600" b="1" dirty="0">
                <a:solidFill>
                  <a:schemeClr val="bg1"/>
                </a:solidFill>
              </a:rPr>
              <a:t>Inte oberoende </a:t>
            </a:r>
            <a:r>
              <a:rPr lang="sv-SE" sz="1600" dirty="0">
                <a:solidFill>
                  <a:schemeClr val="bg1"/>
                </a:solidFill>
              </a:rPr>
              <a:t>– Får lämna råd om egna produkter, kan ta emot provisioner givet vissa förutsättningar. Rådgivare som inte är oberoende ska informera om detta men fråga för säkerhets skull. </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Oseriösa rådgivare, eller bedragare</a:t>
            </a:r>
            <a:r>
              <a:rPr lang="sv-SE" dirty="0">
                <a:solidFill>
                  <a:schemeClr val="bg1"/>
                </a:solidFill>
              </a:rPr>
              <a:t> - Vissa aktörer är inte rådgivare och de lämnar inte rådgivning, även om det kan framstå så. Det kan istället handla om försäljning eller marknadsföring. </a:t>
            </a: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Håll koll på kostnaderna </a:t>
            </a:r>
            <a:r>
              <a:rPr lang="sv-SE" b="0" dirty="0">
                <a:solidFill>
                  <a:schemeClr val="bg1"/>
                </a:solidFill>
              </a:rPr>
              <a:t>–</a:t>
            </a:r>
            <a:r>
              <a:rPr lang="sv-SE" b="1" dirty="0">
                <a:solidFill>
                  <a:schemeClr val="bg1"/>
                </a:solidFill>
              </a:rPr>
              <a:t> </a:t>
            </a:r>
            <a:r>
              <a:rPr lang="sv-SE" b="0" dirty="0">
                <a:solidFill>
                  <a:schemeClr val="bg1"/>
                </a:solidFill>
              </a:rPr>
              <a:t>Det är viktigt att veta om rådgivaren tar betalt, och i så fall hur mycket. Om rådgivaren får betalt från dem vars produkter som denne rekommenderar så är det viktigt att vara medveten om. Det är också viktigt att veta vad de finansiella produkterna kostar.</a:t>
            </a:r>
            <a:endParaRPr lang="sv-SE" b="1" dirty="0">
              <a:solidFill>
                <a:schemeClr val="bg1"/>
              </a:solidFill>
            </a:endParaRPr>
          </a:p>
          <a:p>
            <a:pPr marL="342900" indent="-342900">
              <a:buFont typeface="Arial" panose="020B0604020202020204" pitchFamily="34" charset="0"/>
              <a:buChar char="•"/>
            </a:pPr>
            <a:endParaRPr lang="sv-SE" dirty="0">
              <a:solidFill>
                <a:schemeClr val="bg1"/>
              </a:solidFill>
            </a:endParaRPr>
          </a:p>
          <a:p>
            <a:pPr marL="342900" indent="-342900">
              <a:buFont typeface="Arial" panose="020B0604020202020204" pitchFamily="34" charset="0"/>
              <a:buChar char="•"/>
            </a:pPr>
            <a:r>
              <a:rPr lang="sv-SE" b="1" dirty="0">
                <a:solidFill>
                  <a:schemeClr val="bg1"/>
                </a:solidFill>
              </a:rPr>
              <a:t>Tänk kritiskt - </a:t>
            </a:r>
            <a:r>
              <a:rPr lang="sv-SE" dirty="0">
                <a:solidFill>
                  <a:schemeClr val="bg1"/>
                </a:solidFill>
              </a:rPr>
              <a:t>Det är viktigt att du själv förstår och ifrågasätter råden och hur de rekommenderade värdepapperna fungerar och vilka risker som finns. Det är också viktigt att läsa igenom rådgivningsdokumentationen. Då har du bättre förutsättningar för att ta ett välgrundat investeringsbeslut.</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05391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b="1" dirty="0"/>
              <a:t>Hållbara investeringar - </a:t>
            </a:r>
            <a:r>
              <a:rPr lang="sv-SE" dirty="0"/>
              <a:t>Investeringar i sådant som du tror kan bidra till en bättre värld, till exempel bolag som tar hänsyn till mänskliga rättigheter eller miljön.</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Jämställt investerande - </a:t>
            </a:r>
            <a:r>
              <a:rPr lang="sv-SE" dirty="0"/>
              <a:t>Investeringar i bolag som arbetar för ökad jämställdhet och har jämställda styrelser och kvinnor i ledande positioner.</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Positiva vs. Negativa kriterier – </a:t>
            </a:r>
            <a:r>
              <a:rPr lang="sv-SE" dirty="0"/>
              <a:t>Du kan investera genom att </a:t>
            </a:r>
            <a:r>
              <a:rPr lang="sv-SE" i="1" u="sng" dirty="0"/>
              <a:t>välja</a:t>
            </a:r>
            <a:r>
              <a:rPr lang="sv-SE" i="1" dirty="0"/>
              <a:t> </a:t>
            </a:r>
            <a:r>
              <a:rPr lang="sv-SE" dirty="0"/>
              <a:t>positiva kriterier, eller genom att </a:t>
            </a:r>
            <a:r>
              <a:rPr lang="sv-SE" i="1" u="sng" dirty="0"/>
              <a:t>välja bort</a:t>
            </a:r>
            <a:r>
              <a:rPr lang="sv-SE" i="1" dirty="0"/>
              <a:t> </a:t>
            </a:r>
            <a:r>
              <a:rPr lang="sv-SE" dirty="0"/>
              <a:t>negativa kriterier.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Tänkt kritiskt även på det här området – </a:t>
            </a:r>
            <a:r>
              <a:rPr lang="sv-SE" b="0" dirty="0"/>
              <a:t>Regleringen kring hållbara investeringar håller fortfarande på att utformas. Bland annat vill man säkerställa att s.k. </a:t>
            </a:r>
            <a:r>
              <a:rPr lang="sv-SE" b="0" dirty="0" err="1"/>
              <a:t>greenwashing</a:t>
            </a:r>
            <a:r>
              <a:rPr lang="sv-SE" b="0" dirty="0"/>
              <a:t> undviks, dvs att produkter klassificeras som hållbara trots att de inte är det.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56944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Grunderna till att investera</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Föreningen Svensk Värdepappersmarknad</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CHECKLISTA FÖR ATT KOMMA IGÅNG MED DITT INVESTERANDE</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2580831"/>
            <a:ext cx="5118100" cy="3583432"/>
          </a:xfrm>
        </p:spPr>
        <p:txBody>
          <a:bodyPr>
            <a:normAutofit/>
          </a:bodyPr>
          <a:lstStyle/>
          <a:p>
            <a:pPr marL="457200" indent="-457200">
              <a:buAutoNum type="arabicPeriod"/>
            </a:pPr>
            <a:r>
              <a:rPr lang="sv-SE" sz="1900" dirty="0">
                <a:latin typeface="Calibri" panose="020F0502020204030204" pitchFamily="34" charset="0"/>
              </a:rPr>
              <a:t>Öppna ett investeringskonto</a:t>
            </a:r>
          </a:p>
          <a:p>
            <a:pPr marL="457200" indent="-457200">
              <a:buAutoNum type="arabicPeriod"/>
            </a:pPr>
            <a:r>
              <a:rPr lang="sv-SE" sz="1900" dirty="0">
                <a:latin typeface="Calibri" panose="020F0502020204030204" pitchFamily="34" charset="0"/>
              </a:rPr>
              <a:t>Bestäm hur mycket du ska spara, och till vad</a:t>
            </a:r>
          </a:p>
          <a:p>
            <a:pPr marL="457200" indent="-457200">
              <a:buAutoNum type="arabicPeriod"/>
            </a:pPr>
            <a:r>
              <a:rPr lang="sv-SE" sz="1900" dirty="0">
                <a:latin typeface="Calibri" panose="020F0502020204030204" pitchFamily="34" charset="0"/>
              </a:rPr>
              <a:t>Väg risken mot avkastningen</a:t>
            </a:r>
          </a:p>
          <a:p>
            <a:pPr marL="457200" indent="-457200">
              <a:buAutoNum type="arabicPeriod"/>
            </a:pPr>
            <a:r>
              <a:rPr lang="sv-SE" sz="1900" dirty="0">
                <a:latin typeface="Calibri" panose="020F0502020204030204" pitchFamily="34" charset="0"/>
              </a:rPr>
              <a:t>Tid, intresse och kunskap avgör ditt val</a:t>
            </a:r>
          </a:p>
          <a:p>
            <a:pPr marL="457200" indent="-457200">
              <a:buAutoNum type="arabicPeriod"/>
            </a:pPr>
            <a:r>
              <a:rPr lang="sv-SE" sz="1900"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1384046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att ni lyssnat!</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Fredrik Bonthron</a:t>
            </a:r>
          </a:p>
          <a:p>
            <a:pPr>
              <a:spcBef>
                <a:spcPts val="0"/>
              </a:spcBef>
            </a:pPr>
            <a:r>
              <a:rPr lang="sv-SE" sz="1800" dirty="0"/>
              <a:t>fredrik@svpm.se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4"/>
          <a:stretch>
            <a:fillRect/>
          </a:stretch>
        </p:blipFill>
        <p:spPr>
          <a:xfrm>
            <a:off x="1180"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647134"/>
            <a:ext cx="8060252" cy="1325563"/>
          </a:xfrm>
        </p:spPr>
        <p:txBody>
          <a:bodyPr/>
          <a:lstStyle/>
          <a:p>
            <a:r>
              <a:rPr lang="sv-SE" sz="4400" dirty="0">
                <a:ea typeface="Arial" charset="0"/>
                <a:cs typeface="Calibri Light" panose="020F0302020204030204" pitchFamily="34" charset="0"/>
              </a:rPr>
              <a:t>Den som sparar långsiktigt idag, kan spendera mer i framtiden.</a:t>
            </a:r>
            <a:br>
              <a:rPr lang="sv-SE" sz="4400" b="1" dirty="0">
                <a:ea typeface="Arial" charset="0"/>
                <a:cs typeface="Calibri" panose="020F0502020204030204" pitchFamily="34" charset="0"/>
              </a:rPr>
            </a:br>
            <a:endParaRPr lang="sv-SE" sz="4400" dirty="0"/>
          </a:p>
        </p:txBody>
      </p:sp>
    </p:spTree>
    <p:extLst>
      <p:ext uri="{BB962C8B-B14F-4D97-AF65-F5344CB8AC3E}">
        <p14:creationId xmlns:p14="http://schemas.microsoft.com/office/powerpoint/2010/main" val="170594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RÄNTA-PÅ-RÄNTA (SNÖBOLLSEFFEKTEN) </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75958" cy="257369"/>
          </a:xfrm>
        </p:spPr>
        <p:txBody>
          <a:bodyPr wrap="none">
            <a:spAutoFit/>
          </a:bodyPr>
          <a:lstStyle/>
          <a:p>
            <a:r>
              <a:rPr lang="sv-SE" dirty="0"/>
              <a:t>GRUNDERNA TILL ATT INVESTERA</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4046738819"/>
              </p:ext>
            </p:extLst>
          </p:nvPr>
        </p:nvGraphicFramePr>
        <p:xfrm>
          <a:off x="1010412" y="2231939"/>
          <a:ext cx="9619488" cy="423317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58E89FF5-721C-48AA-A930-F65488CE5F03}"/>
              </a:ext>
            </a:extLst>
          </p:cNvPr>
          <p:cNvSpPr txBox="1"/>
          <p:nvPr/>
        </p:nvSpPr>
        <p:spPr>
          <a:xfrm>
            <a:off x="1010412" y="1405431"/>
            <a:ext cx="6908292" cy="826508"/>
          </a:xfrm>
          <a:prstGeom prst="rect">
            <a:avLst/>
          </a:prstGeom>
          <a:noFill/>
        </p:spPr>
        <p:txBody>
          <a:bodyPr wrap="square">
            <a:spAutoFit/>
          </a:bodyPr>
          <a:lstStyle/>
          <a:p>
            <a:pPr>
              <a:lnSpc>
                <a:spcPts val="3000"/>
              </a:lnSpc>
            </a:pPr>
            <a:r>
              <a:rPr lang="sv-SE" sz="1800" u="sng" dirty="0">
                <a:ea typeface="Arial" charset="0"/>
                <a:cs typeface="Arial" charset="0"/>
              </a:rPr>
              <a:t>Tid, regelbundenhet och avkastning</a:t>
            </a:r>
            <a:r>
              <a:rPr lang="sv-SE" sz="1800" i="1" dirty="0">
                <a:ea typeface="Arial" charset="0"/>
                <a:cs typeface="Arial" charset="0"/>
              </a:rPr>
              <a:t> </a:t>
            </a:r>
            <a:r>
              <a:rPr lang="sv-SE" sz="1800" dirty="0">
                <a:ea typeface="Arial" charset="0"/>
                <a:cs typeface="Arial" charset="0"/>
              </a:rPr>
              <a:t>gör att </a:t>
            </a:r>
            <a:r>
              <a:rPr lang="sv-SE" sz="1800" i="1" dirty="0">
                <a:ea typeface="Arial" charset="0"/>
                <a:cs typeface="Arial" charset="0"/>
              </a:rPr>
              <a:t>även ett mindre sparande</a:t>
            </a:r>
            <a:r>
              <a:rPr lang="sv-SE" sz="1800" dirty="0">
                <a:ea typeface="Arial" charset="0"/>
                <a:cs typeface="Arial" charset="0"/>
              </a:rPr>
              <a:t> per månad </a:t>
            </a:r>
            <a:r>
              <a:rPr lang="sv-SE" sz="1800" i="1" dirty="0">
                <a:ea typeface="Arial" charset="0"/>
                <a:cs typeface="Arial" charset="0"/>
              </a:rPr>
              <a:t>kan bli till betydande belopp i framtiden.</a:t>
            </a:r>
          </a:p>
        </p:txBody>
      </p:sp>
      <p:sp>
        <p:nvSpPr>
          <p:cNvPr id="8" name="Ellips 7">
            <a:extLst>
              <a:ext uri="{FF2B5EF4-FFF2-40B4-BE49-F238E27FC236}">
                <a16:creationId xmlns:a16="http://schemas.microsoft.com/office/drawing/2014/main" id="{95A421D4-C058-490B-B56D-8B19030CDD6B}"/>
              </a:ext>
            </a:extLst>
          </p:cNvPr>
          <p:cNvSpPr/>
          <p:nvPr/>
        </p:nvSpPr>
        <p:spPr>
          <a:xfrm>
            <a:off x="8177028" y="472009"/>
            <a:ext cx="2233629"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660520" cy="1325563"/>
          </a:xfrm>
        </p:spPr>
        <p:txBody>
          <a:bodyPr/>
          <a:lstStyle/>
          <a:p>
            <a:r>
              <a:rPr lang="sv-SE" b="1" dirty="0">
                <a:latin typeface="Calibri" panose="020F0502020204030204" pitchFamily="34" charset="0"/>
                <a:cs typeface="Calibri" panose="020F0502020204030204" pitchFamily="34" charset="0"/>
              </a:rPr>
              <a:t>FRÅGOR ATT STÄLLA SIG INFÖR ATT MAN SKA BÖRJA INVESTERA</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9678"/>
            <a:ext cx="1906943" cy="199466"/>
          </a:xfrm>
        </p:spPr>
        <p:txBody>
          <a:bodyPr>
            <a:noAutofit/>
          </a:bodyPr>
          <a:lstStyle/>
          <a:p>
            <a:r>
              <a:rPr lang="sv-SE" dirty="0"/>
              <a:t>GRUNDERNA TILL ATT INVESTERA</a:t>
            </a:r>
          </a:p>
        </p:txBody>
      </p:sp>
      <p:pic>
        <p:nvPicPr>
          <p:cNvPr id="8" name="Platshållare för bild 7" descr="En bild som visar gräs, bil, utomhus, transport  Automatiskt genererad beskrivning">
            <a:extLst>
              <a:ext uri="{FF2B5EF4-FFF2-40B4-BE49-F238E27FC236}">
                <a16:creationId xmlns:a16="http://schemas.microsoft.com/office/drawing/2014/main" id="{76F4AAF8-6F87-B41D-5A0C-6CC8CCB1805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
        <p:nvSpPr>
          <p:cNvPr id="17" name="Platshållare för innehåll 2">
            <a:extLst>
              <a:ext uri="{FF2B5EF4-FFF2-40B4-BE49-F238E27FC236}">
                <a16:creationId xmlns:a16="http://schemas.microsoft.com/office/drawing/2014/main" id="{39A7F798-854F-485E-9D4B-C64E672AA996}"/>
              </a:ext>
            </a:extLst>
          </p:cNvPr>
          <p:cNvSpPr>
            <a:spLocks noGrp="1"/>
          </p:cNvSpPr>
          <p:nvPr>
            <p:ph idx="1"/>
          </p:nvPr>
        </p:nvSpPr>
        <p:spPr>
          <a:xfrm>
            <a:off x="592691" y="1812925"/>
            <a:ext cx="5340275" cy="4351338"/>
          </a:xfrm>
        </p:spPr>
        <p:txBody>
          <a:bodyPr>
            <a:normAutofit/>
          </a:bodyPr>
          <a:lstStyle/>
          <a:p>
            <a:pPr>
              <a:lnSpc>
                <a:spcPts val="3000"/>
              </a:lnSpc>
            </a:pPr>
            <a:r>
              <a:rPr lang="sv-SE" dirty="0">
                <a:cs typeface="Arial" charset="0"/>
              </a:rPr>
              <a:t>Till vad sparar jag (nödvändighet, mål, dröm)?</a:t>
            </a:r>
          </a:p>
          <a:p>
            <a:pPr>
              <a:lnSpc>
                <a:spcPts val="3000"/>
              </a:lnSpc>
            </a:pPr>
            <a:r>
              <a:rPr lang="sv-SE" dirty="0">
                <a:cs typeface="Arial" charset="0"/>
              </a:rPr>
              <a:t>Till när (på vilken sikt) investerar jag?</a:t>
            </a:r>
          </a:p>
          <a:p>
            <a:pPr>
              <a:lnSpc>
                <a:spcPts val="3000"/>
              </a:lnSpc>
            </a:pPr>
            <a:r>
              <a:rPr lang="sv-SE" dirty="0">
                <a:cs typeface="Arial" charset="0"/>
              </a:rPr>
              <a:t>Vilken risk kan/är jag beredd att ta?</a:t>
            </a:r>
          </a:p>
          <a:p>
            <a:pPr>
              <a:lnSpc>
                <a:spcPts val="3000"/>
              </a:lnSpc>
            </a:pPr>
            <a:r>
              <a:rPr lang="sv-SE" dirty="0">
                <a:cs typeface="Arial" charset="0"/>
              </a:rPr>
              <a:t>Hur investerar jag?</a:t>
            </a:r>
          </a:p>
          <a:p>
            <a:endParaRPr lang="sv-SE" dirty="0"/>
          </a:p>
        </p:txBody>
      </p:sp>
    </p:spTree>
    <p:extLst>
      <p:ext uri="{BB962C8B-B14F-4D97-AF65-F5344CB8AC3E}">
        <p14:creationId xmlns:p14="http://schemas.microsoft.com/office/powerpoint/2010/main" val="2392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INVESTERINGAR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Förstå vad du köper</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dirty="0"/>
                <a:t>Spara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dirty="0"/>
                <a:t>Spara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270485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FÖRSTÅ VAD DU INVESTERAR I</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809624" y="1535499"/>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buNone/>
            </a:pPr>
            <a:r>
              <a:rPr lang="sv-SE" sz="2000" dirty="0">
                <a:ea typeface="Arial" charset="0"/>
                <a:cs typeface="Arial" charset="0"/>
              </a:rPr>
              <a:t>Olika värdepapper erbjuder olika möjlighet till avkastning, men de medför också olika risk och är olika komplicerade</a:t>
            </a:r>
          </a:p>
          <a:p>
            <a:pPr>
              <a:lnSpc>
                <a:spcPts val="3000"/>
              </a:lnSpc>
            </a:pPr>
            <a:r>
              <a:rPr lang="sv-SE" sz="2000" dirty="0">
                <a:ea typeface="Arial" charset="0"/>
                <a:cs typeface="Arial" charset="0"/>
              </a:rPr>
              <a:t>Aktier</a:t>
            </a:r>
          </a:p>
          <a:p>
            <a:pPr>
              <a:lnSpc>
                <a:spcPts val="3000"/>
              </a:lnSpc>
            </a:pPr>
            <a:r>
              <a:rPr lang="sv-SE" sz="2000" dirty="0">
                <a:ea typeface="Arial" charset="0"/>
                <a:cs typeface="Arial" charset="0"/>
              </a:rPr>
              <a:t>Obligationer</a:t>
            </a:r>
          </a:p>
          <a:p>
            <a:pPr>
              <a:lnSpc>
                <a:spcPts val="3000"/>
              </a:lnSpc>
            </a:pPr>
            <a:r>
              <a:rPr lang="sv-SE" sz="2000" dirty="0">
                <a:ea typeface="Arial" charset="0"/>
                <a:cs typeface="Arial" charset="0"/>
              </a:rPr>
              <a:t>Fonder</a:t>
            </a:r>
          </a:p>
          <a:p>
            <a:pPr>
              <a:lnSpc>
                <a:spcPts val="3000"/>
              </a:lnSpc>
            </a:pPr>
            <a:r>
              <a:rPr lang="sv-SE" sz="2000" dirty="0">
                <a:ea typeface="Arial" charset="0"/>
                <a:cs typeface="Arial" charset="0"/>
              </a:rPr>
              <a:t>Andra värdepapper</a:t>
            </a:r>
          </a:p>
          <a:p>
            <a:pPr marL="0" indent="0">
              <a:lnSpc>
                <a:spcPts val="3000"/>
              </a:lnSpc>
              <a:buNone/>
            </a:pPr>
            <a:endParaRPr lang="sv-SE" sz="2000" dirty="0">
              <a:ea typeface="Arial" charset="0"/>
              <a:cs typeface="Arial" charset="0"/>
            </a:endParaRPr>
          </a:p>
          <a:p>
            <a:pPr marL="0" indent="0">
              <a:buNone/>
            </a:pPr>
            <a:endParaRPr lang="sv-SE" dirty="0"/>
          </a:p>
        </p:txBody>
      </p:sp>
      <p:pic>
        <p:nvPicPr>
          <p:cNvPr id="9" name="Bild 8" descr="Termometer kontur">
            <a:extLst>
              <a:ext uri="{FF2B5EF4-FFF2-40B4-BE49-F238E27FC236}">
                <a16:creationId xmlns:a16="http://schemas.microsoft.com/office/drawing/2014/main" id="{B37DE9BE-D2EB-434A-98F3-F3E86391C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2958" y="1998633"/>
            <a:ext cx="3425065" cy="3425065"/>
          </a:xfrm>
          <a:prstGeom prst="rect">
            <a:avLst/>
          </a:prstGeom>
        </p:spPr>
      </p:pic>
      <p:sp>
        <p:nvSpPr>
          <p:cNvPr id="10" name="textruta 9">
            <a:extLst>
              <a:ext uri="{FF2B5EF4-FFF2-40B4-BE49-F238E27FC236}">
                <a16:creationId xmlns:a16="http://schemas.microsoft.com/office/drawing/2014/main" id="{2DFDF5C9-2902-419F-B150-8D71453B196E}"/>
              </a:ext>
            </a:extLst>
          </p:cNvPr>
          <p:cNvSpPr txBox="1"/>
          <p:nvPr/>
        </p:nvSpPr>
        <p:spPr>
          <a:xfrm>
            <a:off x="8620634" y="2233839"/>
            <a:ext cx="2496404" cy="3170099"/>
          </a:xfrm>
          <a:prstGeom prst="rect">
            <a:avLst/>
          </a:prstGeom>
          <a:noFill/>
        </p:spPr>
        <p:txBody>
          <a:bodyPr wrap="square" rtlCol="0">
            <a:spAutoFit/>
          </a:bodyPr>
          <a:lstStyle/>
          <a:p>
            <a:pPr marL="285750" indent="-285750">
              <a:spcBef>
                <a:spcPts val="1200"/>
              </a:spcBef>
              <a:buFont typeface="Calibri" panose="020F0502020204030204" pitchFamily="34" charset="0"/>
              <a:buChar char="-"/>
            </a:pPr>
            <a:r>
              <a:rPr lang="sv-SE" sz="2000" dirty="0"/>
              <a:t>Andra värdepapper</a:t>
            </a:r>
          </a:p>
          <a:p>
            <a:pPr marL="285750" indent="-285750">
              <a:spcBef>
                <a:spcPts val="1200"/>
              </a:spcBef>
              <a:buFont typeface="Calibri" panose="020F0502020204030204" pitchFamily="34" charset="0"/>
              <a:buChar char="-"/>
            </a:pPr>
            <a:r>
              <a:rPr lang="sv-SE" sz="2000" dirty="0"/>
              <a:t>Aktier</a:t>
            </a:r>
          </a:p>
          <a:p>
            <a:pPr marL="285750" indent="-285750">
              <a:spcBef>
                <a:spcPts val="1200"/>
              </a:spcBef>
              <a:buFont typeface="Calibri" panose="020F0502020204030204" pitchFamily="34" charset="0"/>
              <a:buChar char="-"/>
            </a:pPr>
            <a:r>
              <a:rPr lang="sv-SE" sz="2000" dirty="0"/>
              <a:t>Aktiefonder</a:t>
            </a:r>
          </a:p>
          <a:p>
            <a:pPr marL="285750" indent="-285750">
              <a:spcBef>
                <a:spcPts val="1200"/>
              </a:spcBef>
              <a:buFont typeface="Calibri" panose="020F0502020204030204" pitchFamily="34" charset="0"/>
              <a:buChar char="-"/>
            </a:pPr>
            <a:r>
              <a:rPr lang="sv-SE" sz="2000" dirty="0"/>
              <a:t>Blandfonder</a:t>
            </a:r>
          </a:p>
          <a:p>
            <a:pPr marL="285750" indent="-285750">
              <a:spcBef>
                <a:spcPts val="1200"/>
              </a:spcBef>
              <a:buFont typeface="Calibri" panose="020F0502020204030204" pitchFamily="34" charset="0"/>
              <a:buChar char="-"/>
            </a:pPr>
            <a:r>
              <a:rPr lang="sv-SE" sz="2000" dirty="0"/>
              <a:t>Obligationer</a:t>
            </a:r>
          </a:p>
          <a:p>
            <a:pPr marL="285750" indent="-285750">
              <a:spcBef>
                <a:spcPts val="1200"/>
              </a:spcBef>
              <a:buFont typeface="Calibri" panose="020F0502020204030204" pitchFamily="34" charset="0"/>
              <a:buChar char="-"/>
            </a:pPr>
            <a:r>
              <a:rPr lang="sv-SE" sz="2000" dirty="0"/>
              <a:t>Långa räntefonder</a:t>
            </a:r>
          </a:p>
          <a:p>
            <a:pPr marL="285750" indent="-285750">
              <a:spcBef>
                <a:spcPts val="1200"/>
              </a:spcBef>
              <a:buFont typeface="Calibri" panose="020F0502020204030204" pitchFamily="34" charset="0"/>
              <a:buChar char="-"/>
            </a:pPr>
            <a:r>
              <a:rPr lang="sv-SE" sz="2000" dirty="0"/>
              <a:t>Korta räntefonder</a:t>
            </a:r>
          </a:p>
        </p:txBody>
      </p:sp>
      <p:sp>
        <p:nvSpPr>
          <p:cNvPr id="11" name="textruta 10">
            <a:extLst>
              <a:ext uri="{FF2B5EF4-FFF2-40B4-BE49-F238E27FC236}">
                <a16:creationId xmlns:a16="http://schemas.microsoft.com/office/drawing/2014/main" id="{1C07E13C-D7B4-43DE-ABBA-189C5B50B91A}"/>
              </a:ext>
            </a:extLst>
          </p:cNvPr>
          <p:cNvSpPr txBox="1"/>
          <p:nvPr/>
        </p:nvSpPr>
        <p:spPr>
          <a:xfrm>
            <a:off x="8092224" y="1535499"/>
            <a:ext cx="1994847" cy="400110"/>
          </a:xfrm>
          <a:prstGeom prst="rect">
            <a:avLst/>
          </a:prstGeom>
          <a:noFill/>
        </p:spPr>
        <p:txBody>
          <a:bodyPr wrap="square" rtlCol="0">
            <a:spAutoFit/>
          </a:bodyPr>
          <a:lstStyle/>
          <a:p>
            <a:r>
              <a:rPr lang="sv-SE" sz="2000" b="1" u="sng" dirty="0"/>
              <a:t>Risktermometer</a:t>
            </a:r>
          </a:p>
        </p:txBody>
      </p:sp>
    </p:spTree>
    <p:extLst>
      <p:ext uri="{BB962C8B-B14F-4D97-AF65-F5344CB8AC3E}">
        <p14:creationId xmlns:p14="http://schemas.microsoft.com/office/powerpoint/2010/main" val="773522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KONTOTYPER FÖR ATT INVESTERA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2785929"/>
            <a:ext cx="5118100" cy="3378334"/>
          </a:xfrm>
        </p:spPr>
        <p:txBody>
          <a:bodyPr>
            <a:normAutofit/>
          </a:bodyPr>
          <a:lstStyle/>
          <a:p>
            <a:r>
              <a:rPr lang="sv-SE" dirty="0"/>
              <a:t>Värdepappersdepå</a:t>
            </a:r>
          </a:p>
          <a:p>
            <a:r>
              <a:rPr lang="sv-SE" dirty="0"/>
              <a:t>ISK – Investeringssparkonto</a:t>
            </a:r>
          </a:p>
          <a:p>
            <a:r>
              <a:rPr lang="sv-SE" dirty="0"/>
              <a:t>Kapitalförsäkring</a:t>
            </a:r>
          </a:p>
          <a:p>
            <a:r>
              <a:rPr lang="sv-SE" dirty="0"/>
              <a:t>Annat… </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4167"/>
            <a:ext cx="1889188" cy="234977"/>
          </a:xfrm>
        </p:spPr>
        <p:txBody>
          <a:bodyPr>
            <a:noAutofit/>
          </a:bodyPr>
          <a:lstStyle/>
          <a:p>
            <a:r>
              <a:rPr lang="sv-SE" dirty="0"/>
              <a:t>GRUNDERNA TILL ATT INVESTERA</a:t>
            </a:r>
          </a:p>
        </p:txBody>
      </p:sp>
      <p:pic>
        <p:nvPicPr>
          <p:cNvPr id="14" name="Platshållare för bild 13" descr="En bild som visar text, person, inomhus  Automatiskt genererad beskrivning">
            <a:extLst>
              <a:ext uri="{FF2B5EF4-FFF2-40B4-BE49-F238E27FC236}">
                <a16:creationId xmlns:a16="http://schemas.microsoft.com/office/drawing/2014/main" id="{5CFB92C4-014E-C618-65D0-22E21A9ABC2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448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380944"/>
            <a:ext cx="8583319" cy="1325563"/>
          </a:xfrm>
        </p:spPr>
        <p:txBody>
          <a:bodyPr/>
          <a:lstStyle/>
          <a:p>
            <a:pPr algn="l"/>
            <a:r>
              <a:rPr lang="sv-SE" b="1" dirty="0">
                <a:solidFill>
                  <a:schemeClr val="bg1"/>
                </a:solidFill>
              </a:rPr>
              <a:t>RÅDGIVNING – KAN VARA ETT BRA STÖD OCH HJÄLP NÄR DET GÅR KORREKT TILL</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4708981"/>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Rådgivarens roll</a:t>
            </a:r>
            <a:r>
              <a:rPr lang="sv-SE" sz="2000" dirty="0">
                <a:solidFill>
                  <a:schemeClr val="bg1"/>
                </a:solidFill>
              </a:rPr>
              <a:t> – Ge råd om investeringar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Två typer av rådgivare:</a:t>
            </a:r>
          </a:p>
          <a:p>
            <a:pPr marL="800100" lvl="1" indent="-342900">
              <a:buFont typeface="Arial" panose="020B0604020202020204" pitchFamily="34" charset="0"/>
              <a:buChar char="•"/>
            </a:pPr>
            <a:r>
              <a:rPr lang="sv-SE" sz="2000" b="1" dirty="0">
                <a:solidFill>
                  <a:schemeClr val="bg1"/>
                </a:solidFill>
              </a:rPr>
              <a:t>Oberoende</a:t>
            </a:r>
            <a:endParaRPr lang="sv-SE" sz="2000" dirty="0">
              <a:solidFill>
                <a:schemeClr val="bg1"/>
              </a:solidFill>
            </a:endParaRPr>
          </a:p>
          <a:p>
            <a:pPr marL="800100" lvl="1" indent="-342900">
              <a:buFont typeface="Arial" panose="020B0604020202020204" pitchFamily="34" charset="0"/>
              <a:buChar char="•"/>
            </a:pPr>
            <a:r>
              <a:rPr lang="sv-SE" sz="2000" b="1" dirty="0">
                <a:solidFill>
                  <a:schemeClr val="bg1"/>
                </a:solidFill>
              </a:rPr>
              <a:t>Inte oberoende</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Se upp för oseriösa rådgivare</a:t>
            </a:r>
            <a:r>
              <a:rPr lang="sv-SE" sz="2000" dirty="0">
                <a:solidFill>
                  <a:schemeClr val="bg1"/>
                </a:solidFill>
              </a:rPr>
              <a:t> </a:t>
            </a:r>
            <a:r>
              <a:rPr lang="sv-SE" sz="2000" b="1" dirty="0">
                <a:solidFill>
                  <a:schemeClr val="bg1"/>
                </a:solidFill>
              </a:rPr>
              <a:t>eller bedragare </a:t>
            </a:r>
            <a:r>
              <a:rPr lang="sv-SE" sz="2000" dirty="0">
                <a:solidFill>
                  <a:schemeClr val="bg1"/>
                </a:solidFill>
              </a:rPr>
              <a:t>– Tyvärr ger inte alla rådgivare bra råd, och vissa aktörer är inte rådgivare och lämnar därför inte rådgivning.</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Håll koll på kostnaderna – </a:t>
            </a:r>
            <a:r>
              <a:rPr lang="sv-SE" sz="2000" dirty="0">
                <a:solidFill>
                  <a:schemeClr val="bg1"/>
                </a:solidFill>
              </a:rPr>
              <a:t>Både för själva rådgivningen, och för de produkter som rekommenderas.</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Tänk kritiskt - </a:t>
            </a:r>
            <a:r>
              <a:rPr lang="sv-SE" sz="2000" dirty="0">
                <a:solidFill>
                  <a:schemeClr val="bg1"/>
                </a:solidFill>
              </a:rPr>
              <a:t>Det är viktigt att du förstår och ifrågasätter valet av investeringar, samt läser igenom rådgivningsdokumentationen.</a:t>
            </a:r>
          </a:p>
          <a:p>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cs typeface="Calibri" panose="020F0502020204030204" pitchFamily="34" charset="0"/>
              </a:rPr>
              <a:t>DITT INVESTERANDE KAN BIDRA TILL POSITIV FÖRÄNDRING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2709017"/>
            <a:ext cx="5118100" cy="3455246"/>
          </a:xfrm>
        </p:spPr>
        <p:txBody>
          <a:bodyPr>
            <a:normAutofit/>
          </a:bodyPr>
          <a:lstStyle/>
          <a:p>
            <a:r>
              <a:rPr lang="sv-SE" dirty="0">
                <a:latin typeface="Calibri" panose="020F0502020204030204" pitchFamily="34" charset="0"/>
              </a:rPr>
              <a:t>Hållbara investeringar</a:t>
            </a:r>
          </a:p>
          <a:p>
            <a:r>
              <a:rPr lang="sv-SE" dirty="0">
                <a:latin typeface="Calibri" panose="020F0502020204030204" pitchFamily="34" charset="0"/>
              </a:rPr>
              <a:t>Jämställt investerande</a:t>
            </a:r>
          </a:p>
          <a:p>
            <a:r>
              <a:rPr lang="sv-SE" dirty="0">
                <a:latin typeface="Calibri" panose="020F0502020204030204" pitchFamily="34" charset="0"/>
              </a:rPr>
              <a:t>Positiva vs. negativa kriterier</a:t>
            </a:r>
          </a:p>
          <a:p>
            <a:r>
              <a:rPr lang="sv-SE" dirty="0">
                <a:latin typeface="Calibri" panose="020F0502020204030204" pitchFamily="34" charset="0"/>
              </a:rPr>
              <a:t>Tänk kritiskt även på det här området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3045"/>
            <a:ext cx="1862555" cy="226099"/>
          </a:xfrm>
        </p:spPr>
        <p:txBody>
          <a:bodyPr>
            <a:noAutofit/>
          </a:bodyPr>
          <a:lstStyle/>
          <a:p>
            <a:r>
              <a:rPr lang="sv-SE" dirty="0"/>
              <a:t>GRUNDERNA TILL ATT INVESTERA</a:t>
            </a:r>
          </a:p>
        </p:txBody>
      </p:sp>
      <p:pic>
        <p:nvPicPr>
          <p:cNvPr id="9" name="Platshållare för bild 8" descr="En bild som visar vägg, inomhus  Automatiskt genererad beskrivning">
            <a:extLst>
              <a:ext uri="{FF2B5EF4-FFF2-40B4-BE49-F238E27FC236}">
                <a16:creationId xmlns:a16="http://schemas.microsoft.com/office/drawing/2014/main" id="{616F5175-3BAA-4108-8186-8AC731E22C64}"/>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3975552893"/>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97726e-2378-4054-9597-3d45f8d54df4" xsi:nil="true"/>
    <lcf76f155ced4ddcb4097134ff3c332f xmlns="2337fc17-2acf-4d77-80c9-45ed8debd66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840543499B0C478C3086ADA108ADC3" ma:contentTypeVersion="16" ma:contentTypeDescription="Create a new document." ma:contentTypeScope="" ma:versionID="28c42902b5b569434cf9981ff7eea5bc">
  <xsd:schema xmlns:xsd="http://www.w3.org/2001/XMLSchema" xmlns:xs="http://www.w3.org/2001/XMLSchema" xmlns:p="http://schemas.microsoft.com/office/2006/metadata/properties" xmlns:ns2="c297726e-2378-4054-9597-3d45f8d54df4" xmlns:ns3="2337fc17-2acf-4d77-80c9-45ed8debd66b" targetNamespace="http://schemas.microsoft.com/office/2006/metadata/properties" ma:root="true" ma:fieldsID="0d0d27d6edd9acdfbda40e93864d0700" ns2:_="" ns3:_="">
    <xsd:import namespace="c297726e-2378-4054-9597-3d45f8d54df4"/>
    <xsd:import namespace="2337fc17-2acf-4d77-80c9-45ed8debd6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726e-2378-4054-9597-3d45f8d54d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f288b9-19b5-4faa-8f66-1ce723381885}" ma:internalName="TaxCatchAll" ma:showField="CatchAllData" ma:web="c297726e-2378-4054-9597-3d45f8d54d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7fc17-2acf-4d77-80c9-45ed8debd6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13f8d9-c8d5-457d-8e59-0e3c75a07a1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A436F-9BC2-4418-BC19-173D7A1D277F}">
  <ds:schemaRefs>
    <ds:schemaRef ds:uri="http://schemas.microsoft.com/sharepoint/v3/contenttype/forms"/>
  </ds:schemaRefs>
</ds:datastoreItem>
</file>

<file path=customXml/itemProps2.xml><?xml version="1.0" encoding="utf-8"?>
<ds:datastoreItem xmlns:ds="http://schemas.openxmlformats.org/officeDocument/2006/customXml" ds:itemID="{86013EB4-C671-4BFF-9F63-870EAF9C81C5}">
  <ds:schemaRefs>
    <ds:schemaRef ds:uri="http://schemas.microsoft.com/office/2006/metadata/properties"/>
    <ds:schemaRef ds:uri="http://schemas.microsoft.com/office/infopath/2007/PartnerControls"/>
    <ds:schemaRef ds:uri="c297726e-2378-4054-9597-3d45f8d54df4"/>
    <ds:schemaRef ds:uri="2337fc17-2acf-4d77-80c9-45ed8debd66b"/>
  </ds:schemaRefs>
</ds:datastoreItem>
</file>

<file path=customXml/itemProps3.xml><?xml version="1.0" encoding="utf-8"?>
<ds:datastoreItem xmlns:ds="http://schemas.openxmlformats.org/officeDocument/2006/customXml" ds:itemID="{80F1F2A2-BEF7-41C4-B22E-48375A8DC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726e-2378-4054-9597-3d45f8d54df4"/>
    <ds:schemaRef ds:uri="2337fc17-2acf-4d77-80c9-45ed8debd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FIIN0056 PPT_mall_spara_investera_la¦èna</Template>
  <TotalTime>4770</TotalTime>
  <Words>2304</Words>
  <Application>Microsoft Office PowerPoint</Application>
  <PresentationFormat>Bredbild</PresentationFormat>
  <Paragraphs>174</Paragraphs>
  <Slides>11</Slides>
  <Notes>10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Calibri Light</vt:lpstr>
      <vt:lpstr>familjejuridik</vt:lpstr>
      <vt:lpstr>Grunderna till att investera</vt:lpstr>
      <vt:lpstr>Den som sparar långsiktigt idag, kan spendera mer i framtiden. </vt:lpstr>
      <vt:lpstr>RÄNTA-PÅ-RÄNTA (SNÖBOLLSEFFEKTEN) </vt:lpstr>
      <vt:lpstr>FRÅGOR ATT STÄLLA SIG INFÖR ATT MAN SKA BÖRJA INVESTERA</vt:lpstr>
      <vt:lpstr>VIKTIGT ATT TÄNKA PÅ VID INVESTERINGAR</vt:lpstr>
      <vt:lpstr>FÖRSTÅ VAD DU INVESTERAR I</vt:lpstr>
      <vt:lpstr>OLIKA KONTOTYPER FÖR ATT INVESTERA</vt:lpstr>
      <vt:lpstr>RÅDGIVNING – KAN VARA ETT BRA STÖD OCH HJÄLP NÄR DET GÅR KORREKT TILL</vt:lpstr>
      <vt:lpstr>DITT INVESTERANDE KAN BIDRA TILL POSITIV FÖRÄNDRING</vt:lpstr>
      <vt:lpstr>CHECKLISTA FÖR ATT KOMMA IGÅNG MED DITT INVESTERANDE</vt:lpstr>
      <vt:lpstr>Tack för att ni lyssnat!</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Grunderna till att investera</dc:title>
  <dc:creator>Niklas Uppenberg</dc:creator>
  <cp:lastModifiedBy>Vanda Brandt</cp:lastModifiedBy>
  <cp:revision>7</cp:revision>
  <dcterms:created xsi:type="dcterms:W3CDTF">2023-01-26T12:52:46Z</dcterms:created>
  <dcterms:modified xsi:type="dcterms:W3CDTF">2023-02-06T14:56:25Z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0x0101002B840543499B0C478C3086ADA108ADC3</vt:lpwstr>
  </property>
</Properties>
</file>