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3" r:id="rId2"/>
    <p:sldId id="264" r:id="rId3"/>
    <p:sldId id="261" r:id="rId4"/>
    <p:sldId id="286" r:id="rId5"/>
    <p:sldId id="268" r:id="rId6"/>
    <p:sldId id="274" r:id="rId7"/>
    <p:sldId id="287" r:id="rId8"/>
    <p:sldId id="288" r:id="rId9"/>
    <p:sldId id="289" r:id="rId10"/>
    <p:sldId id="290" r:id="rId11"/>
    <p:sldId id="291" r:id="rId12"/>
    <p:sldId id="292" r:id="rId13"/>
    <p:sldId id="293" r:id="rId14"/>
    <p:sldId id="294" r:id="rId15"/>
    <p:sldId id="295" r:id="rId16"/>
    <p:sldId id="296" r:id="rId17"/>
    <p:sldId id="297" r:id="rId18"/>
    <p:sldId id="306" r:id="rId19"/>
    <p:sldId id="272" r:id="rId2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D0D5"/>
    <a:srgbClr val="44999C"/>
    <a:srgbClr val="00A780"/>
    <a:srgbClr val="404040"/>
    <a:srgbClr val="91CAAF"/>
    <a:srgbClr val="00AA80"/>
    <a:srgbClr val="009CB3"/>
    <a:srgbClr val="E8E6E0"/>
    <a:srgbClr val="90B89D"/>
    <a:srgbClr val="069E6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774" autoAdjust="0"/>
  </p:normalViewPr>
  <p:slideViewPr>
    <p:cSldViewPr snapToGrid="0" showGuides="1">
      <p:cViewPr varScale="1">
        <p:scale>
          <a:sx n="91" d="100"/>
          <a:sy n="91" d="100"/>
        </p:scale>
        <p:origin x="1350" y="78"/>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2023-03-13</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konsumenternas.se/lan--betalningar/lan/laneskydd/"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konsumenternas.se/konsumentstod/fragor--svar/pension/privat-pensionsforsakring/avlider/om-jag-dor-innan-jag-gar-i-pension-vad-hander-da-med-pengarna/"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konsumenternas.se/konsumentstod/jamforelser/personforsakringar/jamfor-olycksfallsforsakringa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68633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alla hemförsäkringar finns ett reseskydd. Det gäller i minst 45 dagar och i 60 dagar hos några få försäkringsbolag. Det är väldigt viktigt att ni i förväg förlänger hemförsäkringens reseskydd, eller tecknar en särskild reseförsäkring, som ska gälla efter dag 45, så att ni inte är oförsäkrade om ni är borta länge. Tänk på att det ofta ingår ett avbeställningsskydd när du betalar resan med kort.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8065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49665"/>
          </a:xfrm>
        </p:spPr>
        <p:txBody>
          <a:bodyPr/>
          <a:lstStyle/>
          <a:p>
            <a:pPr marL="0" indent="0">
              <a:buFont typeface="Arial" panose="020B0604020202020204" pitchFamily="34" charset="0"/>
              <a:buNone/>
              <a:defRPr/>
            </a:pPr>
            <a:r>
              <a:rPr lang="sv-SE" b="0" i="0" dirty="0">
                <a:solidFill>
                  <a:srgbClr val="22252A"/>
                </a:solidFill>
                <a:effectLst/>
                <a:latin typeface="Muli"/>
              </a:rPr>
              <a:t>Rättsskyddet kan ersätta kostnader för ett juridiskt ombud om du hamnar i en rättslig tvist med någon. </a:t>
            </a:r>
            <a:r>
              <a:rPr lang="sv-SE" dirty="0"/>
              <a:t>Skyddet täcker i vissa tvister ditt juridiska ombud, och motpartens om du förlorar tvisten. </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Tvist: </a:t>
            </a:r>
            <a:br>
              <a:rPr lang="sv-SE" b="0" dirty="0"/>
            </a:br>
            <a:r>
              <a:rPr lang="sv-SE" b="0" dirty="0"/>
              <a:t>Tvist uppstår när framställt krav har tillbakavisats/bestridits.</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1" dirty="0"/>
              <a:t>Rättsskyddet omfattar:</a:t>
            </a:r>
          </a:p>
          <a:p>
            <a:pPr marL="0" indent="0">
              <a:buFont typeface="Arial" panose="020B0604020202020204" pitchFamily="34" charset="0"/>
              <a:buNone/>
              <a:defRPr/>
            </a:pPr>
            <a:r>
              <a:rPr lang="sv-SE" b="0" i="0" dirty="0">
                <a:solidFill>
                  <a:srgbClr val="22252A"/>
                </a:solidFill>
                <a:effectLst/>
              </a:rPr>
              <a:t>Den betalar ombuds- och rättegångskostnader om du hamnar i en tvist som kan prövas i tingsrätten, hovrätten och Högsta domstolen. </a:t>
            </a:r>
          </a:p>
          <a:p>
            <a:pPr marL="0" indent="0">
              <a:buFont typeface="Arial" panose="020B0604020202020204" pitchFamily="34" charset="0"/>
              <a:buNone/>
              <a:defRPr/>
            </a:pPr>
            <a:endParaRPr lang="sv-SE" dirty="0"/>
          </a:p>
          <a:p>
            <a:pPr marL="0" indent="0">
              <a:buFont typeface="Arial" panose="020B0604020202020204" pitchFamily="34" charset="0"/>
              <a:buNone/>
              <a:defRPr/>
            </a:pPr>
            <a:r>
              <a:rPr lang="sv-SE" b="1" dirty="0"/>
              <a:t>Juridiskt ombud:</a:t>
            </a:r>
          </a:p>
          <a:p>
            <a:pPr marL="0" indent="0">
              <a:buFont typeface="Arial" panose="020B0604020202020204" pitchFamily="34" charset="0"/>
              <a:buNone/>
              <a:defRPr/>
            </a:pPr>
            <a:r>
              <a:rPr lang="sv-SE" b="0" i="0" dirty="0">
                <a:solidFill>
                  <a:srgbClr val="22252A"/>
                </a:solidFill>
                <a:effectLst/>
              </a:rPr>
              <a:t>För att rättsskyddsförsäkringen ska gälla måste du anlita ett ombud som företräder dig i tvisten.</a:t>
            </a:r>
            <a:endParaRPr lang="sv-SE" dirty="0"/>
          </a:p>
          <a:p>
            <a:pPr marL="0" indent="0">
              <a:buFont typeface="Arial" panose="020B0604020202020204" pitchFamily="34" charset="0"/>
              <a:buNone/>
              <a:defRPr/>
            </a:pPr>
            <a:endParaRPr lang="sv-SE" b="1" dirty="0"/>
          </a:p>
          <a:p>
            <a:pPr marL="0" indent="0">
              <a:buFont typeface="Arial" panose="020B0604020202020204" pitchFamily="34" charset="0"/>
              <a:buNone/>
              <a:defRPr/>
            </a:pPr>
            <a:r>
              <a:rPr lang="sv-SE" b="1" dirty="0"/>
              <a:t>Karenstid: </a:t>
            </a:r>
          </a:p>
          <a:p>
            <a:pPr marL="0" indent="0">
              <a:buFont typeface="Arial" panose="020B0604020202020204" pitchFamily="34" charset="0"/>
              <a:buNone/>
              <a:defRPr/>
            </a:pPr>
            <a:r>
              <a:rPr lang="sv-SE" b="0" dirty="0"/>
              <a:t>Du måste ha en giltig försäkring när tvisten uppstår. Huvudregeln är att försäkringen måste varit gällande under obruten period under minst 2 år. </a:t>
            </a:r>
          </a:p>
          <a:p>
            <a:pPr marL="0" indent="0">
              <a:buFont typeface="Arial" panose="020B0604020202020204" pitchFamily="34" charset="0"/>
              <a:buNone/>
              <a:defRPr/>
            </a:pPr>
            <a:endParaRPr lang="sv-SE" b="0" i="0" dirty="0">
              <a:solidFill>
                <a:srgbClr val="111111"/>
              </a:solidFill>
              <a:effectLst/>
            </a:endParaRPr>
          </a:p>
          <a:p>
            <a:pPr>
              <a:defRPr/>
            </a:pPr>
            <a:r>
              <a:rPr lang="sv-SE" b="1" dirty="0"/>
              <a:t>Självrisk: </a:t>
            </a:r>
          </a:p>
          <a:p>
            <a:pPr>
              <a:defRPr/>
            </a:pPr>
            <a:r>
              <a:rPr lang="sv-SE" dirty="0"/>
              <a:t>Självrisken är cirka 20-25 procent av ombudskostnaderna, men detta varierar. </a:t>
            </a:r>
          </a:p>
          <a:p>
            <a:pPr>
              <a:defRPr/>
            </a:pPr>
            <a:r>
              <a:rPr lang="sv-SE" b="1" dirty="0"/>
              <a:t>Maxbelopp:</a:t>
            </a:r>
          </a:p>
          <a:p>
            <a:pPr marL="0" indent="0">
              <a:buFont typeface="Arial" panose="020B0604020202020204" pitchFamily="34" charset="0"/>
              <a:buNone/>
              <a:defRPr/>
            </a:pPr>
            <a:r>
              <a:rPr lang="sv-SE" dirty="0"/>
              <a:t>Du kan få 140 000 – 400 000 kronor beroende på bolag.</a:t>
            </a:r>
          </a:p>
          <a:p>
            <a:pPr marL="0" indent="0">
              <a:buFont typeface="Arial" panose="020B0604020202020204" pitchFamily="34" charset="0"/>
              <a:buNone/>
              <a:defRPr/>
            </a:pPr>
            <a:endParaRPr lang="sv-SE" b="0" dirty="0"/>
          </a:p>
          <a:p>
            <a:pPr marL="0" indent="0">
              <a:buFont typeface="Arial" panose="020B0604020202020204" pitchFamily="34" charset="0"/>
              <a:buNone/>
              <a:defRPr/>
            </a:pPr>
            <a:r>
              <a:rPr lang="sv-SE" b="0" dirty="0"/>
              <a:t>Det finns rättskydd även i motorförsäkringar, till exempel vid personskador.</a:t>
            </a: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315301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5089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effectLst/>
                <a:ea typeface="Calibri" panose="020F0502020204030204" pitchFamily="34" charset="0"/>
                <a:cs typeface="Times New Roman" panose="02020603050405020304" pitchFamily="18" charset="0"/>
              </a:rPr>
              <a:t>Ansvarsskyddets syfte är att utreda och betala skadeståndskrav, vid person- eller sakskador. Skulle man till exempel orsaka en brand eller vattenskada kan den delen av försäkringen vara viktig. En situation inte är helt ovanlig är att man glömmer slå av spisen eller duschen, och det är inte uteslutet att man råkar skada någon annan på till exempel äldreboendet.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kern="1200" dirty="0">
              <a:cs typeface="Arial" panose="020B0604020202020204" pitchFamily="34" charset="0"/>
            </a:endParaRPr>
          </a:p>
          <a:p>
            <a:pPr marR="0" lvl="0" indent="0" algn="l" fontAlgn="auto">
              <a:lnSpc>
                <a:spcPct val="100000"/>
              </a:lnSpc>
              <a:spcBef>
                <a:spcPts val="0"/>
              </a:spcBef>
              <a:spcAft>
                <a:spcPts val="0"/>
              </a:spcAft>
              <a:buClrTx/>
              <a:buSzTx/>
              <a:buFontTx/>
              <a:buNone/>
              <a:tabLst/>
              <a:defRPr/>
            </a:pPr>
            <a:r>
              <a:rPr lang="sv-SE" b="1" kern="1200" dirty="0">
                <a:cs typeface="Arial" panose="020B0604020202020204" pitchFamily="34" charset="0"/>
              </a:rPr>
              <a:t>Ansvarsskydd: </a:t>
            </a:r>
            <a:r>
              <a:rPr lang="sv-SE" kern="1200" dirty="0">
                <a:cs typeface="Arial" panose="020B0604020202020204" pitchFamily="34" charset="0"/>
              </a:rPr>
              <a:t>täcker </a:t>
            </a:r>
            <a:r>
              <a:rPr lang="sv-SE" dirty="0"/>
              <a:t>upp till 5 miljoner kronor oavsett bolag. Krävs du på skadestånd kan försäkringen dels utreda ansvaret, dels betala skadeståndet. Skyddet har en grundsjälvrisk. Maxbeloppet gäller per skada eller per </a:t>
            </a:r>
            <a:r>
              <a:rPr lang="sv-SE" dirty="0" err="1"/>
              <a:t>försäkringsår</a:t>
            </a:r>
            <a:r>
              <a:rPr lang="sv-SE" dirty="0"/>
              <a:t>.</a:t>
            </a:r>
          </a:p>
          <a:p>
            <a:pPr marR="0" lvl="0" indent="0" algn="l" fontAlgn="auto">
              <a:lnSpc>
                <a:spcPct val="100000"/>
              </a:lnSpc>
              <a:spcBef>
                <a:spcPts val="0"/>
              </a:spcBef>
              <a:spcAft>
                <a:spcPts val="0"/>
              </a:spcAft>
              <a:buClrTx/>
              <a:buSzTx/>
              <a:buFontTx/>
              <a:buNone/>
              <a:tabLst/>
              <a:defRPr/>
            </a:pPr>
            <a:endParaRPr lang="sv-SE" dirty="0"/>
          </a:p>
          <a:p>
            <a:pPr algn="l"/>
            <a:r>
              <a:rPr lang="sv-SE" dirty="0"/>
              <a:t>Om du blir krävd på ersättning från någon som anser att du har orsakat honom eller henne en skada kan du få hjälp ur ansvarsskyddet i din hemförsäkring. Ditt försäkringsbolag utreder om du är vållande till skadan. Om du anses vara vållande betalar försäkringsbolaget ut ersättning till den som drabbats av skadan.</a:t>
            </a:r>
          </a:p>
          <a:p>
            <a:pPr algn="l"/>
            <a:r>
              <a:rPr lang="sv-SE" dirty="0"/>
              <a:t>Om du inte anses som vållande till skadan avvisar försäkringsbolaget kravet och du behöver normalt inte heller ersätta den som kräver dig på ersättning.</a:t>
            </a:r>
          </a:p>
          <a:p>
            <a:pPr algn="l"/>
            <a:endParaRPr lang="sv-SE" dirty="0"/>
          </a:p>
          <a:p>
            <a:pPr algn="l"/>
            <a:r>
              <a:rPr lang="sv-SE" b="1" dirty="0"/>
              <a:t>När kan ansvarsskyddet användas</a:t>
            </a:r>
          </a:p>
          <a:p>
            <a:pPr algn="l"/>
            <a:r>
              <a:rPr lang="sv-SE" dirty="0"/>
              <a:t>Ansvarsskyddet kan till exempel användas om du får ett skadeståndskrav riktat mot dig för att:</a:t>
            </a:r>
          </a:p>
          <a:p>
            <a:pPr marL="171450" indent="-171450" algn="l">
              <a:buFont typeface="Arial" panose="020B0604020202020204" pitchFamily="34" charset="0"/>
              <a:buChar char="•"/>
            </a:pPr>
            <a:r>
              <a:rPr lang="sv-SE" dirty="0"/>
              <a:t>du har tagit sönder ett handfat i din hyreslägenhet</a:t>
            </a:r>
          </a:p>
          <a:p>
            <a:pPr marL="171450" indent="-171450" algn="l">
              <a:buFont typeface="Arial" panose="020B0604020202020204" pitchFamily="34" charset="0"/>
              <a:buChar char="•"/>
            </a:pPr>
            <a:r>
              <a:rPr lang="sv-SE" dirty="0"/>
              <a:t>du har vållat en vattenskada i din bostadsrätt som har orsakat skada i grannens lägenhet</a:t>
            </a:r>
          </a:p>
          <a:p>
            <a:pPr marL="171450" indent="-171450" algn="l">
              <a:buFont typeface="Arial" panose="020B0604020202020204" pitchFamily="34" charset="0"/>
              <a:buChar char="•"/>
            </a:pPr>
            <a:r>
              <a:rPr lang="sv-SE" dirty="0"/>
              <a:t>din hund har bitit grannens hund.</a:t>
            </a:r>
          </a:p>
          <a:p>
            <a:pPr algn="l">
              <a:buFont typeface="Arial" panose="020B0604020202020204" pitchFamily="34" charset="0"/>
              <a:buChar char="•"/>
            </a:pPr>
            <a:endParaRPr lang="sv-SE" dirty="0"/>
          </a:p>
          <a:p>
            <a:pPr algn="l"/>
            <a:r>
              <a:rPr lang="sv-SE" dirty="0"/>
              <a:t>Ansvarsskyddet skiljer sig från andra försäkringsskydd på så sätt att det är tre parter inblandade. Det är du själv som får ett krav, den som har lidit skada och kräver dig på ersättning och ditt försäkringsbolag som utreder skadeståndsskyldigheten.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Överfallsskydd: Gäller våldsbrott och sexualbrott, upp till 8 000-150 000 kronor. Kan även gälla vid överfall i nära relation och mobbing hos vissa bolag. </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Våldsbrott och sexualbrott - Lägsta beloppet visar ersättning vid misshandel av normalgraden, högsta vid mord/dråpförsök och grov våldtäkt. Även sexuellt tvång och våldtäkt ersätts.</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dirty="0"/>
              <a:t>Överfall ersätts normalt med schablonbelopp som inkluderar kränkning, sveda och värk samt kostnader. Du ska visa att du utsatts för brottet men gärningsmannen behöver inte dömas (utom i två bolag, kolla vad som gäller i din försäkring). E</a:t>
            </a:r>
            <a:r>
              <a:rPr lang="sv-SE" b="0" i="0" dirty="0">
                <a:effectLst/>
              </a:rPr>
              <a:t>rsättning i olika utsträckning vid sexualbrott mot barn enligt 6 kap brottsbalken. Intervall med maxbelopp.</a:t>
            </a:r>
            <a:r>
              <a:rPr lang="sv-SE" dirty="0"/>
              <a:t> Vanligen ingår kristerapi 10 tillfällen (kristerapi kan ersättas även vid omfattande skador i bostaden).</a:t>
            </a:r>
          </a:p>
          <a:p>
            <a:pPr marR="0" lvl="0" indent="0" algn="l" fontAlgn="auto">
              <a:lnSpc>
                <a:spcPct val="100000"/>
              </a:lnSpc>
              <a:spcBef>
                <a:spcPts val="0"/>
              </a:spcBef>
              <a:spcAft>
                <a:spcPts val="0"/>
              </a:spcAft>
              <a:buClrTx/>
              <a:buSzTx/>
              <a:buFontTx/>
              <a:buNone/>
              <a:tabLst/>
              <a:defRPr/>
            </a:pPr>
            <a:endParaRPr lang="sv-SE" dirty="0"/>
          </a:p>
          <a:p>
            <a:pPr marR="0" lvl="0" indent="0" algn="l" fontAlgn="auto">
              <a:lnSpc>
                <a:spcPct val="100000"/>
              </a:lnSpc>
              <a:spcBef>
                <a:spcPts val="0"/>
              </a:spcBef>
              <a:spcAft>
                <a:spcPts val="0"/>
              </a:spcAft>
              <a:buClrTx/>
              <a:buSzTx/>
              <a:buFontTx/>
              <a:buNone/>
              <a:tabLst/>
              <a:defRPr/>
            </a:pPr>
            <a:r>
              <a:rPr lang="sv-SE" b="0" i="0" dirty="0">
                <a:effectLst/>
              </a:rPr>
              <a:t>Drabbas du av ett överfall som utförs av någon som ingår i samma hemförsäkring som du kan du få ersättning hos några bolag.</a:t>
            </a:r>
            <a:r>
              <a:rPr lang="sv-SE" dirty="0"/>
              <a: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135984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63512"/>
          </a:xfrm>
        </p:spPr>
        <p:txBody>
          <a:bodyPr/>
          <a:lstStyle/>
          <a:p>
            <a:r>
              <a:rPr lang="sv-SE" b="0" i="0" dirty="0">
                <a:effectLst/>
              </a:rPr>
              <a:t>När du köper till exempel en TV, mobiltelefon, dator, klocka eller smycke så erbjuds du ofta att teckna en särskild produktförsäkring. En sådan försäkring ersätter produkten om den slutar fungera eller blir skadad av någon plötslig, oförutsedd händelse.</a:t>
            </a:r>
          </a:p>
          <a:p>
            <a:endParaRPr lang="sv-SE" b="0" i="0" dirty="0">
              <a:effectLst/>
            </a:endParaRPr>
          </a:p>
          <a:p>
            <a:r>
              <a:rPr lang="sv-SE" b="0" i="0" dirty="0">
                <a:effectLst/>
              </a:rPr>
              <a:t>Om varan skadas vid en plötslig och oförutsedd händelse gäller annars hemförsäkringens allrisktillägg, om du har ett sådant. Tänk på att ett allrisktillägg gäller för alla dina saker till skillnad från en produktförsäkring som bara gäller för en viss sak.</a:t>
            </a:r>
          </a:p>
          <a:p>
            <a:endParaRPr lang="sv-SE" b="1" i="0" dirty="0">
              <a:effectLst/>
            </a:endParaRPr>
          </a:p>
          <a:p>
            <a:r>
              <a:rPr lang="sv-SE" dirty="0"/>
              <a:t>Att försäkra alla dina mobiler, paddor och datorer kan bli en stor summa. Om du vill ha försäkring kan det vara bättre att lägga till ett elektronikskydd i hemförsäkringen, trots att det inte gäller för mobiler.</a:t>
            </a:r>
          </a:p>
          <a:p>
            <a:endParaRPr lang="sv-SE" dirty="0"/>
          </a:p>
          <a:p>
            <a:r>
              <a:rPr lang="sv-SE" b="0" i="0" dirty="0">
                <a:effectLst/>
              </a:rPr>
              <a:t>I vissa mer omfattande hemförsäkringar ingår ett elektronikskydd som motsvarar innehållet i en produktförsäkring. Elektronikskyddet gäller, till skillnad från en produktförsäkring inte bara för en enskild vara utan för alla elektronikvaror som räknas upp i försäkringsvillkoren. Ett elektronikskydd går också ofta att teckna som tillägg till hemförsäkringen. Elektronikskyddet kan gälla för hemelektronik som TV och dator, men mobiltelefoner och surfplattor är vanliga undantag.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1456570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Id-skydd: </a:t>
            </a:r>
            <a:br>
              <a:rPr lang="sv-SE" dirty="0"/>
            </a:br>
            <a:r>
              <a:rPr lang="sv-SE" sz="1200" kern="1200" dirty="0"/>
              <a:t>Id-skyddsförsäkringar är </a:t>
            </a:r>
            <a:r>
              <a:rPr lang="sv-SE" dirty="0"/>
              <a:t>oftast onödiga eftersom ett motsvarande skydd i många fall ingår i hemförsäkringen. Innebär </a:t>
            </a:r>
            <a:r>
              <a:rPr lang="sv-SE" b="0" i="0" dirty="0">
                <a:effectLst/>
              </a:rPr>
              <a:t>rådgivning för att förebygga och begränsa följderna av obehöriga handlingar, assistans med att avvisa betalningskrav och radera betalningsanmärkningar. Rättskydd som gäller även i tvister om mindre belopp. Vid en Id-stöld kan du få rättsskydd även i en tvist där värdet är under ett halvt basbelopp (så kallade "</a:t>
            </a:r>
            <a:r>
              <a:rPr lang="sv-SE" b="0" i="0" dirty="0" err="1">
                <a:effectLst/>
              </a:rPr>
              <a:t>småmål</a:t>
            </a:r>
            <a:r>
              <a:rPr lang="sv-SE" b="0" i="0" dirty="0">
                <a:effectLst/>
              </a:rPr>
              <a:t>").</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4266582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3793881"/>
          </a:xfrm>
        </p:spPr>
        <p:txBody>
          <a:bodyPr/>
          <a:lstStyle/>
          <a:p>
            <a:pPr marL="0" algn="l" defTabSz="914400" rtl="0" eaLnBrk="1" latinLnBrk="0" hangingPunct="1"/>
            <a:r>
              <a:rPr lang="sv-SE" sz="1200" b="0" i="0" kern="1200" dirty="0">
                <a:solidFill>
                  <a:srgbClr val="22252A"/>
                </a:solidFill>
                <a:effectLst/>
                <a:latin typeface="+mn-lt"/>
                <a:ea typeface="+mn-ea"/>
                <a:cs typeface="+mn-cs"/>
              </a:rPr>
              <a:t>En livförsäkring tecknar du för dina efterlevande. Om du dör under den tid som försäkringen gäller betalas det ut ett engångsbelopp till dem som du skrivit in som förmånstagare.</a:t>
            </a:r>
            <a:r>
              <a:rPr lang="sv-SE" sz="1200" b="0" i="0" kern="1200" baseline="0" dirty="0">
                <a:solidFill>
                  <a:srgbClr val="22252A"/>
                </a:solidFill>
                <a:effectLst/>
                <a:latin typeface="+mn-lt"/>
                <a:ea typeface="+mn-ea"/>
                <a:cs typeface="+mn-cs"/>
              </a:rPr>
              <a:t> </a:t>
            </a:r>
            <a:r>
              <a:rPr lang="sv-SE" sz="1200" b="0" i="0" kern="1200" dirty="0">
                <a:solidFill>
                  <a:srgbClr val="22252A"/>
                </a:solidFill>
                <a:effectLst/>
                <a:latin typeface="+mn-lt"/>
                <a:ea typeface="+mn-ea"/>
                <a:cs typeface="+mn-cs"/>
              </a:rPr>
              <a:t>En livförsäkring är inte ett sparande utan en så kallad riskförsäkring. Du betalar löpande en premie för ett visst försäkringsbelopp, som du väljer själv. När du dör betalas det ut ett engångsbelopp till dem du skrivit in som förmånstagare, förutsatt att försäkringen fortfarande gäller. De flesta livförsäkringar slutar att gälla mellan 65 och 85 års ålder; det står i villkoren. Efter det betalas inget från försäkringen längre.</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0" i="0" kern="1200" dirty="0">
                <a:solidFill>
                  <a:srgbClr val="22252A"/>
                </a:solidFill>
                <a:effectLst/>
                <a:latin typeface="+mn-lt"/>
                <a:ea typeface="+mn-ea"/>
                <a:cs typeface="+mn-cs"/>
              </a:rPr>
              <a:t>Försäkringsvillkoren för rena livförsäkringar är relativt lika mellan försäkringsbolagen. Det som varierar är premien, som är beroende av din ålder och vilket försäkringsbelopp du väljer.</a:t>
            </a:r>
            <a:r>
              <a:rPr lang="sv-SE" sz="1200" b="0" i="0" kern="1200" baseline="0" dirty="0">
                <a:solidFill>
                  <a:srgbClr val="22252A"/>
                </a:solidFill>
                <a:effectLst/>
                <a:latin typeface="+mn-lt"/>
                <a:ea typeface="+mn-ea"/>
                <a:cs typeface="+mn-cs"/>
              </a:rPr>
              <a:t> </a:t>
            </a:r>
            <a:r>
              <a:rPr lang="sv-SE" sz="1200" b="0" i="0" kern="1200" dirty="0">
                <a:solidFill>
                  <a:srgbClr val="22252A"/>
                </a:solidFill>
                <a:effectLst/>
                <a:latin typeface="+mn-lt"/>
                <a:ea typeface="+mn-ea"/>
                <a:cs typeface="+mn-cs"/>
              </a:rPr>
              <a:t>Andra försäkringar kan fungera som en livförsäkring, till exempel </a:t>
            </a:r>
            <a:r>
              <a:rPr lang="sv-SE" sz="1200" b="0" i="0" kern="1200" dirty="0">
                <a:solidFill>
                  <a:srgbClr val="22252A"/>
                </a:solidFill>
                <a:effectLst/>
                <a:latin typeface="+mn-lt"/>
                <a:ea typeface="+mn-ea"/>
                <a:cs typeface="+mn-cs"/>
                <a:hlinkClick r:id="rId3" tooltip="Låneskydd">
                  <a:extLst>
                    <a:ext uri="{A12FA001-AC4F-418D-AE19-62706E023703}">
                      <ahyp:hlinkClr xmlns:ahyp="http://schemas.microsoft.com/office/drawing/2018/hyperlinkcolor" val="tx"/>
                    </a:ext>
                  </a:extLst>
                </a:hlinkClick>
              </a:rPr>
              <a:t>låneskydd</a:t>
            </a:r>
            <a:r>
              <a:rPr lang="sv-SE" sz="1200" b="0" i="0" kern="1200" dirty="0">
                <a:solidFill>
                  <a:srgbClr val="22252A"/>
                </a:solidFill>
                <a:effectLst/>
                <a:latin typeface="+mn-lt"/>
                <a:ea typeface="+mn-ea"/>
                <a:cs typeface="+mn-cs"/>
              </a:rPr>
              <a:t> och det </a:t>
            </a:r>
            <a:r>
              <a:rPr lang="sv-SE" sz="1200" b="0" i="0" kern="1200" dirty="0">
                <a:solidFill>
                  <a:srgbClr val="22252A"/>
                </a:solidFill>
                <a:effectLst/>
                <a:latin typeface="+mn-lt"/>
                <a:ea typeface="+mn-ea"/>
                <a:cs typeface="+mn-cs"/>
                <a:hlinkClick r:id="rId4" tooltip="Återbetalningsskydd">
                  <a:extLst>
                    <a:ext uri="{A12FA001-AC4F-418D-AE19-62706E023703}">
                      <ahyp:hlinkClr xmlns:ahyp="http://schemas.microsoft.com/office/drawing/2018/hyperlinkcolor" val="tx"/>
                    </a:ext>
                  </a:extLst>
                </a:hlinkClick>
              </a:rPr>
              <a:t>återbetalningsskydd</a:t>
            </a:r>
            <a:r>
              <a:rPr lang="sv-SE" sz="1200" b="0" i="0" kern="1200" dirty="0">
                <a:solidFill>
                  <a:srgbClr val="22252A"/>
                </a:solidFill>
                <a:effectLst/>
                <a:latin typeface="+mn-lt"/>
                <a:ea typeface="+mn-ea"/>
                <a:cs typeface="+mn-cs"/>
              </a:rPr>
              <a:t> som ingår eller kan väljas till i tjänstepensioner.</a:t>
            </a:r>
          </a:p>
          <a:p>
            <a:pPr marL="0" algn="l" defTabSz="914400" rtl="0" eaLnBrk="1" latinLnBrk="0" hangingPunct="1"/>
            <a:endParaRPr lang="sv-SE" sz="1200" b="0"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Vad har ni för livförsäkringar idag?</a:t>
            </a:r>
          </a:p>
          <a:p>
            <a:pPr marL="0" algn="l" defTabSz="914400" rtl="0" eaLnBrk="1" latinLnBrk="0" hangingPunct="1"/>
            <a:r>
              <a:rPr lang="sv-SE" sz="1200" b="0" i="0" kern="1200" dirty="0">
                <a:solidFill>
                  <a:srgbClr val="22252A"/>
                </a:solidFill>
                <a:effectLst/>
                <a:latin typeface="+mn-lt"/>
                <a:ea typeface="+mn-ea"/>
                <a:cs typeface="+mn-cs"/>
              </a:rPr>
              <a:t>Efter att ha funderat på behovet bör ni undersöka hur behovet är täckt idag. Det kan vara lätt att missa någon av de försäkringar man redan har. Till exempel kan det finnas gruppförsäkringar och försäkringar som formellt inte kallas för livförsäkringar men som fungerar på samma sätt. </a:t>
            </a:r>
          </a:p>
          <a:p>
            <a:pPr marL="0" algn="l" defTabSz="914400" rtl="0" eaLnBrk="1" latinLnBrk="0" hangingPunct="1"/>
            <a:endParaRPr lang="sv-SE" sz="1200" b="1" i="0" kern="1200" dirty="0">
              <a:solidFill>
                <a:srgbClr val="22252A"/>
              </a:solidFill>
              <a:effectLst/>
              <a:latin typeface="+mn-lt"/>
              <a:ea typeface="+mn-ea"/>
              <a:cs typeface="+mn-cs"/>
            </a:endParaRPr>
          </a:p>
          <a:p>
            <a:pPr marL="0" algn="l" defTabSz="914400" rtl="0" eaLnBrk="1" latinLnBrk="0" hangingPunct="1"/>
            <a:r>
              <a:rPr lang="sv-SE" sz="1200" b="1" i="0" kern="1200" dirty="0">
                <a:solidFill>
                  <a:srgbClr val="22252A"/>
                </a:solidFill>
                <a:effectLst/>
                <a:latin typeface="+mn-lt"/>
                <a:ea typeface="+mn-ea"/>
                <a:cs typeface="+mn-cs"/>
              </a:rPr>
              <a:t>Leta till exempel efter om ni har: </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Tjänstegrupplivförsäkring, via arbetsgivaren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Låneskydd, via banken.</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Gruppförsäkringspaket, där livförsäkring ingår.</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Tjänstepensioner med återbetalningsskydd</a:t>
            </a:r>
          </a:p>
          <a:p>
            <a:pPr marL="0" algn="l" defTabSz="914400" rtl="0" eaLnBrk="1" latinLnBrk="0" hangingPunct="1">
              <a:buFont typeface="Arial" panose="020B0604020202020204" pitchFamily="34" charset="0"/>
              <a:buChar char="•"/>
            </a:pPr>
            <a:r>
              <a:rPr lang="sv-SE" sz="1200" b="0" i="0" kern="1200" dirty="0">
                <a:solidFill>
                  <a:srgbClr val="22252A"/>
                </a:solidFill>
                <a:effectLst/>
                <a:latin typeface="+mn-lt"/>
                <a:ea typeface="+mn-ea"/>
                <a:cs typeface="+mn-cs"/>
              </a:rPr>
              <a:t>Kapitalförsäkring med sambo/partner som förmånstagare</a:t>
            </a:r>
          </a:p>
          <a:p>
            <a:pPr marL="0" algn="l" defTabSz="914400" rtl="0" eaLnBrk="1" latinLnBrk="0" hangingPunct="1">
              <a:buFont typeface="Arial" panose="020B0604020202020204" pitchFamily="34" charset="0"/>
              <a:buChar char="•"/>
            </a:pPr>
            <a:endParaRPr lang="sv-SE" sz="1200" b="0" i="0" kern="1200" dirty="0">
              <a:solidFill>
                <a:srgbClr val="22252A"/>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r>
              <a:rPr lang="sv-SE" sz="1200" b="0" i="0" kern="1200" dirty="0">
                <a:solidFill>
                  <a:srgbClr val="22252A"/>
                </a:solidFill>
                <a:effectLst/>
                <a:latin typeface="+mn-lt"/>
                <a:ea typeface="+mn-ea"/>
                <a:cs typeface="+mn-cs"/>
              </a:rPr>
              <a:t>En ansökan kräver ofta hälsodeklaration. Gruppförsäkringar kan man slippa hälsodeklaration.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440597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684835"/>
          </a:xfrm>
        </p:spPr>
        <p:txBody>
          <a:bodyPr/>
          <a:lstStyle/>
          <a:p>
            <a:pPr>
              <a:spcAft>
                <a:spcPts val="800"/>
              </a:spcAft>
            </a:pPr>
            <a:r>
              <a:rPr lang="sv-SE" dirty="0"/>
              <a:t>Behövs olycksförsäkring när man blir äldre? </a:t>
            </a:r>
            <a:r>
              <a:rPr lang="sv-SE" dirty="0">
                <a:effectLst/>
                <a:ea typeface="Calibri" panose="020F0502020204030204" pitchFamily="34" charset="0"/>
                <a:cs typeface="Times New Roman" panose="02020603050405020304" pitchFamily="18" charset="0"/>
              </a:rPr>
              <a:t>Frågan om olycksfallsförsäkring eller inte kan också dyka upp. Här har de ofta en bortre åldersgräns, dvs att de upphör vid till exempel vid 70 års ålder. Men finns möjligheten kan de vara värdefulla att behålla, särskilt om man har en ökad risk att råka ut för fallskador på</a:t>
            </a:r>
            <a:r>
              <a:rPr lang="sv-SE" baseline="0" dirty="0">
                <a:effectLst/>
                <a:ea typeface="Calibri" panose="020F0502020204030204" pitchFamily="34" charset="0"/>
                <a:cs typeface="Times New Roman" panose="02020603050405020304" pitchFamily="18" charset="0"/>
              </a:rPr>
              <a:t> grund av</a:t>
            </a:r>
            <a:r>
              <a:rPr lang="sv-SE" dirty="0">
                <a:effectLst/>
                <a:ea typeface="Calibri" panose="020F0502020204030204" pitchFamily="34" charset="0"/>
                <a:cs typeface="Times New Roman" panose="02020603050405020304" pitchFamily="18" charset="0"/>
              </a:rPr>
              <a:t> ålder eller sjukdom. </a:t>
            </a:r>
          </a:p>
          <a:p>
            <a:pPr>
              <a:spcAft>
                <a:spcPts val="800"/>
              </a:spcAft>
            </a:pPr>
            <a:r>
              <a:rPr lang="sv-SE" dirty="0">
                <a:effectLst/>
                <a:ea typeface="Calibri" panose="020F0502020204030204" pitchFamily="34" charset="0"/>
                <a:cs typeface="Times New Roman" panose="02020603050405020304" pitchFamily="18" charset="0"/>
              </a:rPr>
              <a:t>Visst kan ”sjukdomsrelaterade” olycksfall leda till att man inte får ersättning (om sjukdomen orsakade fallet) men utgångspunkten är att det ofta är ett ersättningsbart olycksfall om man ramlar. Ersättningen för direkta kostnader kan vara låg, men särskilt tandskador kan bli dyra.</a:t>
            </a:r>
            <a:endParaRPr lang="sv-SE" dirty="0"/>
          </a:p>
          <a:p>
            <a:pPr marL="0" marR="0" lvl="0" indent="0" algn="l" defTabSz="914400" rtl="0" eaLnBrk="1" fontAlgn="auto" latinLnBrk="0" hangingPunct="1">
              <a:spcBef>
                <a:spcPts val="0"/>
              </a:spcBef>
              <a:spcAft>
                <a:spcPts val="0"/>
              </a:spcAft>
              <a:buClrTx/>
              <a:buSzTx/>
              <a:buFontTx/>
              <a:buNone/>
              <a:tabLst/>
              <a:defRPr/>
            </a:pPr>
            <a:endParaRPr lang="sv-SE" dirty="0"/>
          </a:p>
          <a:p>
            <a:r>
              <a:rPr lang="sv-SE" b="1" u="sng" dirty="0">
                <a:effectLst/>
                <a:hlinkClick r:id="rId3"/>
              </a:rPr>
              <a:t>Ålder när försäkringen kan tecknas, när den upphör och om det finns tilläggsförsäkring för diagnoser</a:t>
            </a:r>
            <a:endParaRPr lang="sv-SE" dirty="0">
              <a:effectLst/>
            </a:endParaRPr>
          </a:p>
          <a:p>
            <a:pPr algn="l"/>
            <a:r>
              <a:rPr lang="sv-SE" b="0" i="0" dirty="0">
                <a:effectLst/>
              </a:rPr>
              <a:t>Ingen av de jämförda försäkringarna kräver hälsodeklaration. Tänk på att skador som du haft innan du tecknar försäkringen inte kan ersättas. Från 18 år teckna, upphör vid 65 år, 75 år eller vid dödsfall.</a:t>
            </a:r>
          </a:p>
          <a:p>
            <a:pPr algn="l"/>
            <a:endParaRPr lang="sv-SE" b="0" i="0" dirty="0">
              <a:effectLst/>
            </a:endParaRPr>
          </a:p>
          <a:p>
            <a:pPr algn="l"/>
            <a:r>
              <a:rPr lang="sv-SE" b="0" i="0" dirty="0">
                <a:effectLst/>
              </a:rPr>
              <a:t>Finns tilläggsförsäkring för diagnoser? Nej</a:t>
            </a:r>
          </a:p>
          <a:p>
            <a:pPr algn="l"/>
            <a:endParaRPr lang="sv-SE" b="0" i="0" dirty="0">
              <a:effectLst/>
            </a:endParaRPr>
          </a:p>
          <a:p>
            <a:r>
              <a:rPr lang="sv-SE" b="1" u="none" strike="noStrike" dirty="0">
                <a:effectLst/>
                <a:hlinkClick r:id="rId3"/>
              </a:rPr>
              <a:t>Invaliditetsersättningar</a:t>
            </a:r>
            <a:endParaRPr lang="sv-SE" dirty="0">
              <a:effectLst/>
            </a:endParaRPr>
          </a:p>
          <a:p>
            <a:pPr algn="l"/>
            <a:r>
              <a:rPr lang="sv-SE" b="0" i="0" dirty="0">
                <a:effectLst/>
              </a:rPr>
              <a:t>Den ersättning du kan få om du får en bestående funktionsnedsättning kallas för medicinsk invaliditet. Hos några få olycksfallsförsäkringar lämnas också ersättning för ekonomisk invaliditet om du blir bestående arbetsoförmögen till minst 50</a:t>
            </a:r>
            <a:r>
              <a:rPr lang="sv-SE" dirty="0"/>
              <a:t> procent.</a:t>
            </a:r>
            <a:r>
              <a:rPr lang="sv-SE" b="0" i="0" dirty="0">
                <a:effectLst/>
              </a:rPr>
              <a:t> Ersättningarna baseras på vilket försäkringsbelopp du har valt och hur stor procentuell funktionsnedsättning du anses ha efter skadan. </a:t>
            </a:r>
          </a:p>
          <a:p>
            <a:pPr algn="l"/>
            <a:endParaRPr lang="sv-SE" dirty="0"/>
          </a:p>
          <a:p>
            <a:pPr algn="l"/>
            <a:r>
              <a:rPr lang="sv-SE" b="1" i="0" dirty="0">
                <a:effectLst/>
              </a:rPr>
              <a:t>Sänks försäkringsbeloppet för ekonomisk invaliditet vid viss ålder? </a:t>
            </a:r>
            <a:r>
              <a:rPr lang="sv-SE" b="0" i="0" dirty="0">
                <a:effectLst/>
              </a:rPr>
              <a:t>Många ersätter ej ekonomisk invaliditet, andra sänker beloppet med mellan 5 </a:t>
            </a:r>
            <a:r>
              <a:rPr lang="sv-SE" dirty="0"/>
              <a:t>– 10 procent </a:t>
            </a:r>
            <a:r>
              <a:rPr lang="sv-SE" b="0" i="0" dirty="0">
                <a:effectLst/>
              </a:rPr>
              <a:t>från viss ålder vanligen från 50 år för att sedan upphöra helt vid 60 - 65 år.</a:t>
            </a:r>
          </a:p>
          <a:p>
            <a:pPr algn="l"/>
            <a:endParaRPr lang="sv-SE" b="0" i="0" dirty="0">
              <a:effectLst/>
            </a:endParaRPr>
          </a:p>
          <a:p>
            <a:pPr marL="0" marR="0" lvl="0" indent="0" algn="l" defTabSz="914400" rtl="0" eaLnBrk="1" fontAlgn="auto" latinLnBrk="0" hangingPunct="1">
              <a:spcBef>
                <a:spcPts val="0"/>
              </a:spcBef>
              <a:spcAft>
                <a:spcPts val="0"/>
              </a:spcAft>
              <a:buClrTx/>
              <a:buSzTx/>
              <a:buFontTx/>
              <a:buNone/>
              <a:tabLst/>
              <a:defRPr/>
            </a:pPr>
            <a:r>
              <a:rPr lang="sv-SE" b="1" i="0" u="sng" dirty="0">
                <a:effectLst/>
                <a:hlinkClick r:id="rId3"/>
              </a:rPr>
              <a:t>Engångsbelopp för kostnader vid sjukhusvistelse, ärr och dödsfall</a:t>
            </a:r>
            <a:r>
              <a:rPr lang="sv-SE" b="1" i="0" u="sng" dirty="0">
                <a:effectLst/>
              </a:rPr>
              <a:t> </a:t>
            </a:r>
            <a:r>
              <a:rPr lang="sv-SE" i="0" u="sng" dirty="0">
                <a:effectLst/>
              </a:rPr>
              <a:t>(25 000-200 000 kr) ersätts för vissa försäkringar </a:t>
            </a:r>
          </a:p>
          <a:p>
            <a:pPr marL="0" marR="0" lvl="0" indent="0" algn="l" defTabSz="914400" rtl="0" eaLnBrk="1" fontAlgn="auto" latinLnBrk="0" hangingPunct="1">
              <a:spcBef>
                <a:spcPts val="0"/>
              </a:spcBef>
              <a:spcAft>
                <a:spcPts val="0"/>
              </a:spcAft>
              <a:buClrTx/>
              <a:buSzTx/>
              <a:buFontTx/>
              <a:buNone/>
              <a:tabLst/>
              <a:defRPr/>
            </a:pPr>
            <a:endParaRPr lang="sv-SE" dirty="0"/>
          </a:p>
          <a:p>
            <a:r>
              <a:rPr lang="sv-SE" b="1" u="none" strike="noStrike" dirty="0">
                <a:effectLst/>
                <a:hlinkClick r:id="rId3"/>
              </a:rPr>
              <a:t>Försäkringsbelopp och årspremie</a:t>
            </a:r>
            <a:endParaRPr lang="sv-SE" dirty="0">
              <a:effectLst/>
            </a:endParaRPr>
          </a:p>
          <a:p>
            <a:pPr algn="l"/>
            <a:r>
              <a:rPr lang="sv-SE" b="0" i="0" dirty="0">
                <a:effectLst/>
              </a:rPr>
              <a:t>Vid medicinsk invaliditet påverkas din ersättning av vilket försäkringsbelopp som du har valt och den invaliditetsgrad i procent som bolaget har bedömt skadan till. Vid ekonomisk invaliditet är det omfattningen av din arbetsoförmåga som avgör vilken ersättning du kan få. Arbetsoförmågan måste vara minst 50 procent för att ersättning för ekonomisk invaliditet ska lämnas. Försäkringsbeloppet sänks ofta från viss ålder ca 50 år.</a:t>
            </a:r>
          </a:p>
          <a:p>
            <a:pPr algn="l"/>
            <a:endParaRPr lang="sv-SE" b="0" i="0" dirty="0">
              <a:effectLst/>
            </a:endParaRPr>
          </a:p>
          <a:p>
            <a:r>
              <a:rPr lang="sv-SE" b="1" u="sng" dirty="0">
                <a:effectLst/>
                <a:hlinkClick r:id="rId3"/>
              </a:rPr>
              <a:t>Ersättning för skador vid riskfyllda aktiviteter</a:t>
            </a:r>
            <a:endParaRPr lang="sv-SE" dirty="0">
              <a:effectLst/>
            </a:endParaRPr>
          </a:p>
          <a:p>
            <a:pPr algn="l"/>
            <a:r>
              <a:rPr lang="sv-SE" b="0" i="0" dirty="0">
                <a:effectLst/>
              </a:rPr>
              <a:t>Det är vanligt att man i olycksfallsförsäkringar inte betalar ut ersättning. Kan göras undantag för skador du fått när du deltagit i riskfyllda aktiviteter eller om du är professionell idrottsutövare. </a:t>
            </a:r>
            <a:endParaRPr lang="sv-SE" b="0" i="0" dirty="0">
              <a:solidFill>
                <a:srgbClr val="22252A"/>
              </a:solidFill>
              <a:effectLst/>
              <a:latin typeface="Muli"/>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1001520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2879481"/>
          </a:xfrm>
        </p:spPr>
        <p:txBody>
          <a:bodyPr/>
          <a:lstStyle/>
          <a:p>
            <a:pPr lvl="0">
              <a:tabLst>
                <a:tab pos="457200" algn="l"/>
              </a:tabLst>
            </a:pPr>
            <a:r>
              <a:rPr lang="sv-SE" dirty="0">
                <a:ea typeface="Times New Roman" panose="02020603050405020304" pitchFamily="18" charset="0"/>
                <a:cs typeface="Times New Roman" panose="02020603050405020304" pitchFamily="18" charset="0"/>
              </a:rPr>
              <a:t>Viktigt för oss alla att bidra till hållbarhet. </a:t>
            </a:r>
          </a:p>
          <a:p>
            <a:pPr lvl="0">
              <a:tabLst>
                <a:tab pos="457200" algn="l"/>
              </a:tabLst>
            </a:pPr>
            <a:endParaRPr lang="sv-SE" dirty="0">
              <a:ea typeface="Times New Roman" panose="02020603050405020304" pitchFamily="18" charset="0"/>
              <a:cs typeface="Times New Roman" panose="02020603050405020304" pitchFamily="18" charset="0"/>
            </a:endParaRPr>
          </a:p>
          <a:p>
            <a:pPr lvl="0">
              <a:tabLst>
                <a:tab pos="457200" algn="l"/>
              </a:tabLst>
            </a:pPr>
            <a:r>
              <a:rPr lang="sv-SE" b="1" dirty="0">
                <a:ea typeface="Times New Roman" panose="02020603050405020304" pitchFamily="18" charset="0"/>
                <a:cs typeface="Times New Roman" panose="02020603050405020304" pitchFamily="18" charset="0"/>
              </a:rPr>
              <a:t>Vad är skadeförebyggande åtgärder? </a:t>
            </a:r>
            <a:br>
              <a:rPr lang="sv-SE" dirty="0">
                <a:ea typeface="Times New Roman" panose="02020603050405020304" pitchFamily="18" charset="0"/>
                <a:cs typeface="Times New Roman" panose="02020603050405020304" pitchFamily="18" charset="0"/>
              </a:rPr>
            </a:br>
            <a:r>
              <a:rPr lang="sv-SE" dirty="0">
                <a:ea typeface="Times New Roman" panose="02020603050405020304" pitchFamily="18" charset="0"/>
                <a:cs typeface="Times New Roman" panose="02020603050405020304" pitchFamily="18" charset="0"/>
              </a:rPr>
              <a:t>Målsättningen med det skadeförebyggande arbetet är att minska antalet skador och hålla skadekostnaderna låga samt bidra till långsiktigt hållbara lösningar. </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Läs försäkringsbolagens tips och råd om skadeförebyggande arbete och vad du själv kan göra för att förhindra brand, stöld, olycksfall och andra typer av skador. De arbetar dagligen med risker och säkerhet.</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Även inom försäkringsområdet kan vi bidra till hållbart perspektiv/miljöperspektiv - medvetandegöra konsumenter/synliggöra bolagens arbete.</a:t>
            </a:r>
          </a:p>
          <a:p>
            <a:pPr marL="342900" lvl="0" indent="-342900">
              <a:buFont typeface="Arial" panose="020B0604020202020204" pitchFamily="34" charset="0"/>
              <a:buChar char="•"/>
              <a:tabLst>
                <a:tab pos="457200" algn="l"/>
              </a:tabLst>
            </a:pPr>
            <a:endParaRPr lang="sv-SE" dirty="0">
              <a:ea typeface="Calibri" panose="020F0502020204030204" pitchFamily="34" charset="0"/>
              <a:cs typeface="Times New Roman" panose="02020603050405020304" pitchFamily="18" charset="0"/>
            </a:endParaRPr>
          </a:p>
          <a:p>
            <a:pPr lvl="0">
              <a:tabLst>
                <a:tab pos="457200" algn="l"/>
              </a:tabLst>
            </a:pPr>
            <a:r>
              <a:rPr lang="sv-SE" dirty="0">
                <a:ea typeface="Times New Roman" panose="02020603050405020304" pitchFamily="18" charset="0"/>
                <a:cs typeface="Times New Roman" panose="02020603050405020304" pitchFamily="18" charset="0"/>
              </a:rPr>
              <a:t>Tips läs om skadeförebyggande åtgärder på bolagens webbplatser och även på vår webbplats framöver. </a:t>
            </a:r>
            <a:endParaRPr lang="sv-SE" dirty="0">
              <a:ea typeface="Calibri" panose="020F0502020204030204" pitchFamily="34" charset="0"/>
              <a:cs typeface="Times New Roman" panose="02020603050405020304" pitchFamily="18" charset="0"/>
            </a:endParaRPr>
          </a:p>
          <a:p>
            <a:pPr lvl="0">
              <a:tabLst>
                <a:tab pos="457200" algn="l"/>
              </a:tabLst>
            </a:pPr>
            <a:endParaRPr lang="sv-SE" dirty="0">
              <a:ea typeface="Times New Roman" panose="02020603050405020304" pitchFamily="18" charset="0"/>
              <a:cs typeface="Times New Roman" panose="02020603050405020304" pitchFamily="18" charset="0"/>
            </a:endParaRPr>
          </a:p>
          <a:p>
            <a:pPr lvl="0">
              <a:tabLst>
                <a:tab pos="457200" algn="l"/>
              </a:tabLst>
            </a:pPr>
            <a:r>
              <a:rPr lang="sv-SE" b="1" dirty="0">
                <a:ea typeface="Times New Roman" panose="02020603050405020304" pitchFamily="18" charset="0"/>
                <a:cs typeface="Times New Roman" panose="02020603050405020304" pitchFamily="18" charset="0"/>
              </a:rPr>
              <a:t>Nedan ser ni skadeförebyggande exempel för miljö- och hållberhetsaspekten:</a:t>
            </a:r>
          </a:p>
          <a:p>
            <a:pPr lvl="0">
              <a:tabLst>
                <a:tab pos="457200" algn="l"/>
              </a:tabLst>
            </a:pPr>
            <a:endParaRPr lang="sv-SE" dirty="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sv-SE" dirty="0">
                <a:ea typeface="Times New Roman" panose="02020603050405020304" pitchFamily="18" charset="0"/>
              </a:rPr>
              <a:t>Vi vet att det kommer att komma mer extremväder framöver. Därför är det särskilt viktigt som fastighetsägare att se om sitt hus så att man inte drabbas av skada. </a:t>
            </a:r>
            <a:r>
              <a:rPr lang="sv-SE" i="1" dirty="0">
                <a:ea typeface="Times New Roman" panose="02020603050405020304" pitchFamily="18" charset="0"/>
              </a:rPr>
              <a:t>Se över taket på </a:t>
            </a:r>
            <a:r>
              <a:rPr lang="sv-SE" dirty="0">
                <a:ea typeface="Times New Roman" panose="02020603050405020304" pitchFamily="18" charset="0"/>
              </a:rPr>
              <a:t>din villa/fritidshus så att taket klarar av stora regnmängder. Läckage från tak ersätts normalt inte ur villa/fritidshusförsäkringarna varför det är extra viktigt att undvika vattenskador via tak då du riskerar att bli utan ersättning för skadorna i ditt hus om du drabbas. Samma sak med dräneringen. Översvämningsskador på grund av bristande dränering ersätts aldrig ur villa/fritidshusförsäkringarna. Se därför över husets dränering så att det är intakt och kan stå emot stora vattenmängder vid extremväder. </a:t>
            </a:r>
            <a:endParaRPr lang="sv-SE" dirty="0">
              <a:ea typeface="Calibri" panose="020F0502020204030204" pitchFamily="34" charset="0"/>
            </a:endParaRPr>
          </a:p>
          <a:p>
            <a:r>
              <a:rPr lang="sv-SE" dirty="0">
                <a:ea typeface="Calibri" panose="020F0502020204030204" pitchFamily="34" charset="0"/>
              </a:rPr>
              <a:t> </a:t>
            </a:r>
          </a:p>
          <a:p>
            <a:pPr marL="342900" lvl="0" indent="-342900">
              <a:buFont typeface="Symbol" panose="05050102010706020507" pitchFamily="18" charset="2"/>
              <a:buChar char=""/>
            </a:pPr>
            <a:r>
              <a:rPr lang="sv-SE" dirty="0">
                <a:ea typeface="Times New Roman" panose="02020603050405020304" pitchFamily="18" charset="0"/>
              </a:rPr>
              <a:t>Skadeförebyggande som är minst lika viktigt men som inte har med klimatförändringarna att göra är följande: De flesta vattenskador i ett hem uppstår i badrum och kök. Där kan du som ägare till bostaden göra en hel del för att undvika skador eller minimera skadorna. På bolagens webbsidor kan du läsa om skadeförebyggande tips. Ett exempel är att du kan </a:t>
            </a:r>
            <a:r>
              <a:rPr lang="sv-SE" i="1" dirty="0">
                <a:ea typeface="Times New Roman" panose="02020603050405020304" pitchFamily="18" charset="0"/>
              </a:rPr>
              <a:t>installera en vattenfelsbrytare som automatiskt stänger av det inkommande vattnet vid olika typer av vattenläckage. </a:t>
            </a:r>
            <a:r>
              <a:rPr lang="sv-SE" dirty="0">
                <a:ea typeface="Times New Roman" panose="02020603050405020304" pitchFamily="18" charset="0"/>
              </a:rPr>
              <a:t>Via en </a:t>
            </a:r>
            <a:r>
              <a:rPr lang="sv-SE" dirty="0" err="1">
                <a:ea typeface="Times New Roman" panose="02020603050405020304" pitchFamily="18" charset="0"/>
              </a:rPr>
              <a:t>app</a:t>
            </a:r>
            <a:r>
              <a:rPr lang="sv-SE" dirty="0">
                <a:ea typeface="Times New Roman" panose="02020603050405020304" pitchFamily="18" charset="0"/>
              </a:rPr>
              <a:t> kan du också själv stänga av vattnet om du exempelvis reser bort eller lämnar bostaden. Tänk dock på att du alltid låter en </a:t>
            </a:r>
            <a:r>
              <a:rPr lang="sv-SE" i="1" dirty="0">
                <a:ea typeface="Times New Roman" panose="02020603050405020304" pitchFamily="18" charset="0"/>
              </a:rPr>
              <a:t>godkänd montör </a:t>
            </a:r>
            <a:r>
              <a:rPr lang="sv-SE" dirty="0">
                <a:ea typeface="Times New Roman" panose="02020603050405020304" pitchFamily="18" charset="0"/>
              </a:rPr>
              <a:t>installera en vattenfelsbrytare. </a:t>
            </a:r>
            <a:endParaRPr lang="sv-SE" dirty="0">
              <a:ea typeface="Calibri" panose="020F0502020204030204" pitchFamily="34" charset="0"/>
            </a:endParaRPr>
          </a:p>
          <a:p>
            <a:r>
              <a:rPr lang="sv-SE" dirty="0">
                <a:ea typeface="Calibri" panose="020F0502020204030204" pitchFamily="34" charset="0"/>
              </a:rPr>
              <a:t> </a:t>
            </a:r>
          </a:p>
          <a:p>
            <a:pPr marL="342900" lvl="0" indent="-342900">
              <a:buFont typeface="Symbol" panose="05050102010706020507" pitchFamily="18" charset="2"/>
              <a:buChar char=""/>
            </a:pPr>
            <a:r>
              <a:rPr lang="sv-SE" dirty="0">
                <a:ea typeface="Times New Roman" panose="02020603050405020304" pitchFamily="18" charset="0"/>
              </a:rPr>
              <a:t>Ett annat exempel på skadeförebyggande är att undvika Inbrott: något som alla kan tänka på är att inte dela med sig på sociala medier om att man är på resa. Ett annat exempel är att inte förvara stöldbegärlig egendom i källar- och vindsförråd  om du bor i flerfamiljshus då stöld av detta inte ersätts. Genom att skaffa ett inbrottslarm kan du också undvika inbrott och därmed skada. Ofta erbjuder försäkringsbolagen rabatt på din premie om du har ett larm som är kopplat till en larmcentral. </a:t>
            </a:r>
          </a:p>
          <a:p>
            <a:pPr marL="342900" lvl="0" indent="-342900">
              <a:buFont typeface="Symbol" panose="05050102010706020507" pitchFamily="18" charset="2"/>
              <a:buChar char=""/>
            </a:pPr>
            <a:endParaRPr lang="sv-SE" dirty="0">
              <a:ea typeface="Times New Roman" panose="02020603050405020304" pitchFamily="18" charset="0"/>
            </a:endParaRPr>
          </a:p>
          <a:p>
            <a:pPr marL="342900" lvl="0" indent="-342900">
              <a:buFont typeface="Symbol" panose="05050102010706020507" pitchFamily="18" charset="2"/>
              <a:buChar char=""/>
            </a:pPr>
            <a:r>
              <a:rPr lang="sv-SE" dirty="0">
                <a:ea typeface="Times New Roman" panose="02020603050405020304" pitchFamily="18" charset="0"/>
              </a:rPr>
              <a:t>Skadeförebyggande åtgärd brand: Samma inbrottslarm som är kopplad till en larmcentral kan ofta med fördel också larma för brand. </a:t>
            </a:r>
            <a:endParaRPr lang="sv-SE" dirty="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endParaRPr lang="sv-SE" dirty="0">
              <a:cs typeface="Times New Roman" panose="02020603050405020304" pitchFamily="18" charset="0"/>
            </a:endParaRPr>
          </a:p>
          <a:p>
            <a:pPr marL="342900" lvl="0" indent="-342900">
              <a:buFont typeface="Symbol" panose="05050102010706020507" pitchFamily="18" charset="2"/>
              <a:buChar char=""/>
            </a:pPr>
            <a:r>
              <a:rPr lang="sv-SE" dirty="0"/>
              <a:t>Skadeförebyggande för undvika brand: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Håll koll på spisen och ha en brandfilt nära tillhands för att snabbt kunna 	släcka brand i en överhettad kastruller.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Byt genast ut elektriska prylar om de börjar spraka, blinka eller lukta.</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Köp endast CE-märkta elektriska apparater och ladda inte mobil och annan 	elektronik under natten.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Bor du i hus med äldre el-central bör du besiktiga den och byta om den 	innebär en brandrisk. </a:t>
            </a:r>
            <a:endParaRPr lang="sv-SE" dirty="0">
              <a:ea typeface="Calibri" panose="020F0502020204030204" pitchFamily="34" charset="0"/>
            </a:endParaRPr>
          </a:p>
          <a:p>
            <a:pPr lvl="0">
              <a:buSzPts val="1000"/>
              <a:tabLst>
                <a:tab pos="457200" algn="l"/>
              </a:tabLst>
            </a:pPr>
            <a:r>
              <a:rPr lang="sv-SE" dirty="0">
                <a:ea typeface="Times New Roman" panose="02020603050405020304" pitchFamily="18" charset="0"/>
              </a:rPr>
              <a:t>	- Siste man som lämnar rummet släcker de levande ljusen. </a:t>
            </a:r>
          </a:p>
          <a:p>
            <a:endParaRPr lang="sv-SE" sz="1200"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50256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221157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8971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Konsumenternas.se är ett samarbete mellan Konsumenternas Bank- och finansbyrå och Konsumenternas Försäkringsbyrå. Besök oss på www.konsumenternas.se.</a:t>
            </a:r>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402896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Webbplatsen fokuserar på hjälp till självhjälp genom fakta och olika verktyg för att utvärdera bank- och försäkringstjänster. </a:t>
            </a:r>
          </a:p>
          <a:p>
            <a:endParaRPr lang="sv-SE" dirty="0"/>
          </a:p>
          <a:p>
            <a:r>
              <a:rPr lang="sv-SE" dirty="0"/>
              <a:t>För personlig vägledning kan konsumenter ringa, mejla eller skriva brev till oss. </a:t>
            </a:r>
          </a:p>
          <a:p>
            <a:endParaRPr lang="sv-SE" dirty="0"/>
          </a:p>
          <a:p>
            <a:r>
              <a:rPr lang="sv-SE" dirty="0"/>
              <a:t>Rättsfall och beslut</a:t>
            </a:r>
          </a:p>
          <a:p>
            <a:endParaRPr lang="sv-SE" dirty="0"/>
          </a:p>
          <a:p>
            <a:r>
              <a:rPr lang="sv-SE" dirty="0" err="1"/>
              <a:t>Försäkringspodden</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3660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852496"/>
          </a:xfrm>
        </p:spPr>
        <p:txBody>
          <a:bodyPr/>
          <a:lstStyle/>
          <a:p>
            <a:r>
              <a:rPr lang="sv-SE" b="0" i="0" dirty="0">
                <a:solidFill>
                  <a:srgbClr val="22252A"/>
                </a:solidFill>
                <a:effectLst/>
              </a:rPr>
              <a:t>Många kontaktar oss när de är missnöjda med sitt försäkringsbolag. Det kan handla om ett beslut, handläggarens bemötande eller en lång handläggningstid. Men vad kan man egentligen kräva som konsument, hur bör man skriva och vem ska man kontakta i olika lägen? Det kan du läsa om i Klagoguiden.</a:t>
            </a:r>
          </a:p>
          <a:p>
            <a:endParaRPr lang="sv-SE" altLang="sv-SE" b="1" i="0" dirty="0">
              <a:solidFill>
                <a:srgbClr val="22252A"/>
              </a:solidFill>
              <a:effectLst/>
            </a:endParaRPr>
          </a:p>
          <a:p>
            <a:r>
              <a:rPr lang="sv-SE" altLang="sv-SE" dirty="0"/>
              <a:t>Om du är missnöjd med till exempel en ersättning från ett försäkringsbolag ska du klaga på beslutet. På konsumenternas.se finns en klagoguide som ger hjälp. </a:t>
            </a:r>
          </a:p>
          <a:p>
            <a:endParaRPr lang="sv-SE" altLang="sv-SE" dirty="0"/>
          </a:p>
          <a:p>
            <a:r>
              <a:rPr lang="sv-SE" altLang="sv-SE" dirty="0"/>
              <a:t>Bäst är att du klagar skriftligt (per brev eller mejl) och också får ett skriftligt svar. När man klagar skriftligt kan man visa att man klagat inom rimlig tid och det är ingen tvekan om vad som sagts. </a:t>
            </a:r>
          </a:p>
          <a:p>
            <a:endParaRPr lang="sv-SE" altLang="sv-SE" dirty="0"/>
          </a:p>
          <a:p>
            <a:r>
              <a:rPr lang="sv-SE" altLang="sv-SE" b="1" dirty="0"/>
              <a:t>När du klagar: </a:t>
            </a:r>
          </a:p>
          <a:p>
            <a:pPr marL="171450" indent="-171450">
              <a:buFont typeface="Arial" panose="020B0604020202020204" pitchFamily="34" charset="0"/>
              <a:buChar char="•"/>
            </a:pPr>
            <a:r>
              <a:rPr lang="sv-SE" altLang="sv-SE" dirty="0"/>
              <a:t>Ange vilket ärende det gäller</a:t>
            </a:r>
          </a:p>
          <a:p>
            <a:pPr marL="171450" indent="-171450">
              <a:buFont typeface="Arial" panose="020B0604020202020204" pitchFamily="34" charset="0"/>
              <a:buChar char="•"/>
            </a:pPr>
            <a:r>
              <a:rPr lang="sv-SE" altLang="sv-SE" dirty="0"/>
              <a:t>Beskriv vad du är missnöjd med</a:t>
            </a:r>
          </a:p>
          <a:p>
            <a:pPr marL="171450" indent="-171450">
              <a:buFont typeface="Arial" panose="020B0604020202020204" pitchFamily="34" charset="0"/>
              <a:buChar char="•"/>
            </a:pPr>
            <a:r>
              <a:rPr lang="sv-SE" altLang="sv-SE" dirty="0"/>
              <a:t>Begär en bättre motivering om du fått ett nej</a:t>
            </a:r>
          </a:p>
          <a:p>
            <a:pPr marL="171450" indent="-171450">
              <a:buFont typeface="Arial" panose="020B0604020202020204" pitchFamily="34" charset="0"/>
              <a:buChar char="•"/>
            </a:pPr>
            <a:endParaRPr lang="sv-SE" altLang="sv-SE" dirty="0"/>
          </a:p>
          <a:p>
            <a:r>
              <a:rPr lang="sv-SE" altLang="sv-SE" dirty="0"/>
              <a:t>Klagoguide: https://www.konsumenternas.se/konsumentstod/klaga-angra-anmal/klaga-i-ett-forsakringsarende/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401882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blir sjuk, får barn eller går i pension får du ersättning från socialförsäkringarna. Vissa får också ersättning från sin arbetsgivare i de situationerna. Däremot behöver du teckna egna, privata försäkringar för att få ersättning för till exempel ditt hem, bil och annat.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4165393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Behöver jag samma försäkringar när jag lever själv som med barn? Behöver jag någon särskild försäkring när jag pluggar eller har blivit pensionär?</a:t>
            </a:r>
          </a:p>
          <a:p>
            <a:endParaRPr lang="sv-SE" dirty="0"/>
          </a:p>
          <a:p>
            <a:r>
              <a:rPr lang="sv-SE" dirty="0"/>
              <a:t>Ett sätt att tänka kring sitt försäkringsbehov är att dela in försäkringarna i grupper: krav enligt lag, nödvändiga och bra att ha. Andra försäkringar kan du till och med fundera på att prioritera bort.</a:t>
            </a:r>
          </a:p>
          <a:p>
            <a:endParaRPr lang="sv-SE" dirty="0"/>
          </a:p>
          <a:p>
            <a:r>
              <a:rPr lang="sv-SE" dirty="0"/>
              <a:t>OBS! Se den här informationen som tankar, idéer och exempel på hur du kan prioritera - inte som rådgivning eller personliga rekommendationer. Du måste alltid fatta egna beslut baserade på din situation och inställning till försäkringar.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1454508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69019"/>
          </a:xfrm>
        </p:spPr>
        <p:txBody>
          <a:bodyPr/>
          <a:lstStyle/>
          <a:p>
            <a:pPr algn="l"/>
            <a:r>
              <a:rPr lang="sv-SE" b="0" i="0" dirty="0">
                <a:solidFill>
                  <a:srgbClr val="22252A"/>
                </a:solidFill>
                <a:effectLst/>
              </a:rPr>
              <a:t>Trafikförsäkring krävs enligt lag. Den ersätter alla person- och sakskador som bilen orsakat, men inte skador på din egen bil. </a:t>
            </a:r>
            <a:r>
              <a:rPr lang="sv-SE" dirty="0"/>
              <a:t>Den enda försäkring det är lag på är trafikförsäkring om du har bil. Men oftast behöver du hel- eller halvförsäkring på bilen. </a:t>
            </a:r>
            <a:r>
              <a:rPr lang="sv-SE" b="0" i="0" dirty="0">
                <a:solidFill>
                  <a:srgbClr val="22252A"/>
                </a:solidFill>
                <a:effectLst/>
              </a:rPr>
              <a:t>En halvförsäkring innehåller vanligen trafik-, stöld-, brand-, glas-, allrisk-, maskin-, räddnings- och rättsskyddsförsäkring. En helförsäkring består av både halvförsäkring och vagnskadeförsäkring. Vagnskadeförsäkringen betalar skador på din egen bil till exempel vid en trafikolycka eller skadegörelse. </a:t>
            </a:r>
          </a:p>
          <a:p>
            <a:pPr algn="l"/>
            <a:endParaRPr lang="sv-SE" b="0" i="0" dirty="0">
              <a:solidFill>
                <a:srgbClr val="22252A"/>
              </a:solidFill>
              <a:effectLst/>
            </a:endParaRPr>
          </a:p>
          <a:p>
            <a:pPr algn="l"/>
            <a:r>
              <a:rPr lang="sv-SE" b="1" i="0" dirty="0">
                <a:solidFill>
                  <a:srgbClr val="22252A"/>
                </a:solidFill>
                <a:effectLst/>
              </a:rPr>
              <a:t>Försäkrat intresse - vad är det?</a:t>
            </a:r>
          </a:p>
          <a:p>
            <a:pPr algn="l"/>
            <a:r>
              <a:rPr lang="sv-SE" b="0" i="0" dirty="0">
                <a:solidFill>
                  <a:srgbClr val="22252A"/>
                </a:solidFill>
                <a:effectLst/>
              </a:rPr>
              <a:t>Försäkringsbolaget kan neka att betala ut ersättning för en skada om det inte är försäkringstagaren som är den verklige ägaren och huvudsakliga användaren av bilen.</a:t>
            </a:r>
          </a:p>
          <a:p>
            <a:endParaRPr lang="sv-SE" dirty="0"/>
          </a:p>
          <a:p>
            <a:pPr algn="l"/>
            <a:r>
              <a:rPr lang="sv-SE" b="0" i="0" dirty="0">
                <a:solidFill>
                  <a:srgbClr val="22252A"/>
                </a:solidFill>
                <a:effectLst/>
              </a:rPr>
              <a:t>Ägare: I försäkringsvillkoren står det att försäkringen bara gäller för den som faktiskt äger bilen. Ägare är den som verkligen äger fordonet och som har ett intresse av att försäkra det. Med ägare menas den som drabbas ekonomiskt vid en skada och kan bestämma om fordonet till exempel ska säljas. Det innebär att det inte räcker att vara ägare på pappret för att få ersättning från försäkringen om det inträffar en skada.</a:t>
            </a:r>
          </a:p>
          <a:p>
            <a:pPr algn="l"/>
            <a:endParaRPr lang="sv-SE" b="0" i="0" dirty="0">
              <a:solidFill>
                <a:srgbClr val="22252A"/>
              </a:solidFill>
              <a:effectLst/>
            </a:endParaRPr>
          </a:p>
          <a:p>
            <a:pPr algn="l"/>
            <a:r>
              <a:rPr lang="sv-SE" b="0" i="0" dirty="0">
                <a:solidFill>
                  <a:srgbClr val="22252A"/>
                </a:solidFill>
                <a:effectLst/>
              </a:rPr>
              <a:t>Brukare: I de allra flesta försäkringsvillkor framgår också att försäkringstagaren dessutom ska vara den huvudsaklige användaren (brukaren) av bilen. Brukare är den som använder fordonet och behöver inte vara samma person som ägaren eller föraren. </a:t>
            </a:r>
          </a:p>
          <a:p>
            <a:endParaRPr lang="sv-SE" dirty="0"/>
          </a:p>
          <a:p>
            <a:r>
              <a:rPr lang="sv-SE" dirty="0"/>
              <a:t>Exempel: </a:t>
            </a:r>
            <a:r>
              <a:rPr lang="sv-SE" b="0" i="0" dirty="0">
                <a:solidFill>
                  <a:srgbClr val="22252A"/>
                </a:solidFill>
                <a:effectLst/>
              </a:rPr>
              <a:t>Om bilen registreras på din mamma som bor på en liten ort, trots att det är du som bor i en storstad som egentligen äger den, så får du ingen ersättning från försäkringen om bilen till exempel blir stulen.</a:t>
            </a:r>
          </a:p>
          <a:p>
            <a:endParaRPr lang="sv-SE" b="0" i="0" dirty="0">
              <a:solidFill>
                <a:srgbClr val="22252A"/>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solidFill>
                  <a:srgbClr val="22252A"/>
                </a:solidFill>
              </a:rPr>
              <a:t>Bolagsbyte: </a:t>
            </a:r>
            <a:r>
              <a:rPr lang="sv-SE" sz="1200" dirty="0">
                <a:effectLst/>
                <a:latin typeface="Calibri" panose="020F0502020204030204" pitchFamily="34" charset="0"/>
                <a:ea typeface="Calibri" panose="020F0502020204030204" pitchFamily="34" charset="0"/>
              </a:rPr>
              <a:t>Branschgemensamt problem med dubbelförsäkring vid bolagsbyte. Viktigt att säga upp autogiro så att inte betalning löper på. Det finns bestämmelser (branschpraxis och FAL) om att det gamla bolaget ska betala tillbaka premien. Bolagen har inte alltid koll på det och man kan behöva kontakta en chef.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Calibri" panose="020F0502020204030204" pitchFamily="34" charset="0"/>
              <a:ea typeface="Calibri" panose="020F0502020204030204" pitchFamily="34" charset="0"/>
            </a:endParaRPr>
          </a:p>
          <a:p>
            <a:pPr algn="l"/>
            <a:r>
              <a:rPr lang="sv-SE" dirty="0">
                <a:solidFill>
                  <a:srgbClr val="22252A"/>
                </a:solidFill>
              </a:rPr>
              <a:t>Länk hel översikt: ställ dig på länken med markören och klicka </a:t>
            </a:r>
            <a:r>
              <a:rPr lang="sv-SE" dirty="0" err="1">
                <a:solidFill>
                  <a:srgbClr val="22252A"/>
                </a:solidFill>
              </a:rPr>
              <a:t>CtrL</a:t>
            </a:r>
            <a:r>
              <a:rPr lang="sv-SE" dirty="0">
                <a:solidFill>
                  <a:srgbClr val="22252A"/>
                </a:solidFill>
              </a:rPr>
              <a:t> först så hamnar ni i jämförelsen direkt.</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307907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485542"/>
          </a:xfrm>
        </p:spPr>
        <p:txBody>
          <a:bodyPr/>
          <a:lstStyle/>
          <a:p>
            <a:r>
              <a:rPr lang="sv-SE" dirty="0"/>
              <a:t>Alla hemförsäkringar är paketförsäkringar som innehåller egendomsskydd, reseskydd, ansvarsskydd och rättsskydd. Men hur hög ersättning en hemförsäkring ger, och för exakt vilka händelser, skiljer sig åt. Det kan finnas skäl att välja en större omfattning (där till exempel allrisk-/drulleförsäkring ingår) när man är en barnfamilj. Fler saker kan välta och gå sönder, i alla fall om barnen är livliga. Allriskskyddet gäller för plötslig oförutsedd händelse.</a:t>
            </a:r>
          </a:p>
          <a:p>
            <a:endParaRPr lang="sv-SE" dirty="0"/>
          </a:p>
          <a:p>
            <a:r>
              <a:rPr lang="sv-SE" dirty="0"/>
              <a:t>Bor ni i villa är det en hemförsäkring för villa, det vill säga en villahemförsäkring, ni ska ha, eftersom byggnaden givetvis också ska försäkras. På samma sätt ska ni ha en hemförsäkring för bostadsrätt, det vill säga hemförsäkring + bostadsrättstillägg om ni bor i bostadsrätt. I en bostadsrätt är ditt ansvar för lägenheten omfattande. Du ansvarar själv för det inre underhållet av lägenheten, dvs ytskikt och fast inredning. </a:t>
            </a:r>
            <a:r>
              <a:rPr lang="sv-SE" b="0" i="0" dirty="0">
                <a:solidFill>
                  <a:srgbClr val="22252A"/>
                </a:solidFill>
                <a:effectLst/>
                <a:latin typeface="Muli"/>
              </a:rPr>
              <a:t>Du kan köpa en bostadsrättsförsäkring som ett tillägg till din hemförsäkring. Ett </a:t>
            </a:r>
            <a:r>
              <a:rPr lang="sv-SE" b="0" i="0" u="none" dirty="0">
                <a:solidFill>
                  <a:srgbClr val="22252A"/>
                </a:solidFill>
                <a:effectLst/>
                <a:latin typeface="Muli"/>
              </a:rPr>
              <a:t>annat alternativ är</a:t>
            </a:r>
            <a:r>
              <a:rPr lang="sv-SE" sz="1200" u="none" kern="1200" dirty="0">
                <a:solidFill>
                  <a:schemeClr val="tx1"/>
                </a:solidFill>
                <a:latin typeface="+mn-lt"/>
                <a:ea typeface="+mn-ea"/>
                <a:cs typeface="+mn-cs"/>
              </a:rPr>
              <a:t> att din bostadsrättsförening tecknar en kollektiv bostadsrättsförsäkring för alla medlemmar. </a:t>
            </a:r>
            <a:endParaRPr lang="sv-SE" dirty="0"/>
          </a:p>
          <a:p>
            <a:endParaRPr lang="sv-SE" dirty="0"/>
          </a:p>
          <a:p>
            <a:pPr algn="l"/>
            <a:r>
              <a:rPr lang="sv-SE" dirty="0">
                <a:solidFill>
                  <a:srgbClr val="22252A"/>
                </a:solidFill>
              </a:rPr>
              <a:t>Länk hel översikt: ställ dig på länken med markören och klicka </a:t>
            </a:r>
            <a:r>
              <a:rPr lang="sv-SE" dirty="0" err="1">
                <a:solidFill>
                  <a:srgbClr val="22252A"/>
                </a:solidFill>
              </a:rPr>
              <a:t>CtrL</a:t>
            </a:r>
            <a:r>
              <a:rPr lang="sv-SE" dirty="0">
                <a:solidFill>
                  <a:srgbClr val="22252A"/>
                </a:solidFill>
              </a:rPr>
              <a:t> först så hamnar ni i jämförelsen direkt.</a:t>
            </a:r>
          </a:p>
          <a:p>
            <a:pPr algn="l"/>
            <a:endParaRPr lang="sv-SE" dirty="0">
              <a:solidFill>
                <a:srgbClr val="22252A"/>
              </a:solidFill>
            </a:endParaRPr>
          </a:p>
          <a:p>
            <a:pPr marL="0" marR="0" lvl="0" indent="0" algn="l" defTabSz="914400" rtl="0" eaLnBrk="1" fontAlgn="auto" latinLnBrk="0" hangingPunct="1">
              <a:spcBef>
                <a:spcPts val="0"/>
              </a:spcBef>
              <a:spcAft>
                <a:spcPts val="0"/>
              </a:spcAft>
              <a:buClrTx/>
              <a:buSzTx/>
              <a:buFontTx/>
              <a:buNone/>
              <a:tabLst/>
              <a:defRPr/>
            </a:pPr>
            <a:r>
              <a:rPr lang="sv-SE" dirty="0">
                <a:solidFill>
                  <a:srgbClr val="22252A"/>
                </a:solidFill>
              </a:rPr>
              <a:t>En vanligt förekommande fråga är när ett dödsbo ska säga upp försäkringen. </a:t>
            </a:r>
            <a:r>
              <a:rPr lang="sv-SE" b="0" i="0" dirty="0">
                <a:solidFill>
                  <a:srgbClr val="22252A"/>
                </a:solidFill>
                <a:effectLst/>
              </a:rPr>
              <a:t>När någon avlidit ska försäkringarna avslutas. Vissa avslutas automatiskt, andra måste dödsboet säga upp. Ligger hemförsäkringen i ett dödsbo kan den sägas upp först när bouppteckningen är klar. Ett skäl är att det rättsskydd som ingår i försäkringen kan behöva tas i anspråk av dödsboet.</a:t>
            </a:r>
            <a:endParaRPr lang="sv-SE" dirty="0">
              <a:solidFill>
                <a:srgbClr val="22252A"/>
              </a:solidFill>
            </a:endParaRPr>
          </a:p>
          <a:p>
            <a:pPr algn="l"/>
            <a:endParaRPr lang="sv-SE" dirty="0">
              <a:solidFill>
                <a:srgbClr val="22252A"/>
              </a:solidFill>
            </a:endParaRPr>
          </a:p>
          <a:p>
            <a:pPr>
              <a:spcAft>
                <a:spcPts val="800"/>
              </a:spcAft>
            </a:pPr>
            <a:r>
              <a:rPr lang="sv-SE" dirty="0">
                <a:effectLst/>
                <a:ea typeface="Calibri" panose="020F0502020204030204" pitchFamily="34" charset="0"/>
                <a:cs typeface="Times New Roman" panose="02020603050405020304" pitchFamily="18" charset="0"/>
              </a:rPr>
              <a:t>Vad händer om någon äldre närstående eller släktning flyttar till ett äldreboende eller anpassat boende? Behövs en hemförsäkring? Just när man flyttar är ett bra tillfälle att se över försäkringssituationen.</a:t>
            </a:r>
          </a:p>
          <a:p>
            <a:pPr>
              <a:spcBef>
                <a:spcPts val="200"/>
              </a:spcBef>
            </a:pPr>
            <a:r>
              <a:rPr lang="sv-SE" b="1" dirty="0">
                <a:effectLst/>
                <a:ea typeface="Times New Roman" panose="02020603050405020304" pitchFamily="18" charset="0"/>
                <a:cs typeface="Times New Roman" panose="02020603050405020304" pitchFamily="18" charset="0"/>
              </a:rPr>
              <a:t>Hemförsäkring är troligen nödvändigt ändå</a:t>
            </a:r>
          </a:p>
          <a:p>
            <a:pPr marL="0" marR="0" lvl="0" indent="0" algn="l" defTabSz="914400" rtl="0" eaLnBrk="1" fontAlgn="auto" latinLnBrk="0" hangingPunct="1">
              <a:spcBef>
                <a:spcPts val="0"/>
              </a:spcBef>
              <a:spcAft>
                <a:spcPts val="800"/>
              </a:spcAft>
              <a:buClrTx/>
              <a:buSzTx/>
              <a:buFontTx/>
              <a:buNone/>
              <a:tabLst/>
              <a:defRPr/>
            </a:pPr>
            <a:r>
              <a:rPr lang="sv-SE" dirty="0">
                <a:effectLst/>
                <a:ea typeface="Calibri" panose="020F0502020204030204" pitchFamily="34" charset="0"/>
                <a:cs typeface="Times New Roman" panose="02020603050405020304" pitchFamily="18" charset="0"/>
              </a:rPr>
              <a:t>Man har ju så få saker med sig, och reseskyddet blir inte heller längre aktuellt. Varför ska man då ha en hemförsäkring? Här är viktigt att komma ihåg att en hemförsäkring är bredare än ”hemmet”, en paketförsäkring som även innehåller ett visst personligt skydd. I synnerhet är ansvarsskyddet, kanske även rättsskyddet, något som nästan alltid kan bli aktuellt. Med det sagt. Nog finns ofta skäl att gå mer mot en basal hemförsäkring, snarare än en stor- eller försäkringar med alla tillägg. Dessa försäkringar kallas ofta BAS- eller en försäkring utan tillägg. Man kan också ibland skruva upp självriskerna för att få ner priset. Men allt beror såklart på situationen. Har man snarare mycket värdefulla smycken eller egendom med sig talar det för att en allriskskydd ändå är bra att ha, vilket finns i stora försäkringar eller tecknas som tillägg.</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54422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649665"/>
          </a:xfrm>
        </p:spPr>
        <p:txBody>
          <a:bodyPr/>
          <a:lstStyle/>
          <a:p>
            <a:r>
              <a:rPr lang="sv-SE" b="0" i="0" dirty="0">
                <a:solidFill>
                  <a:srgbClr val="22252A"/>
                </a:solidFill>
                <a:effectLst/>
              </a:rPr>
              <a:t>Alla försäkringsbolag ersätter stöld vid inbrott i din bostad. Men du måste kunna bevisa att du har drabbats av ett inbrott. Tänk på hur du förvarar dina värdefulla saker och att inte lämna ut din nyckel i onödan. Det påverkar möjligheten att få ersättning från din försäkring.</a:t>
            </a:r>
            <a:br>
              <a:rPr lang="sv-SE" b="0" i="0" dirty="0">
                <a:solidFill>
                  <a:srgbClr val="22252A"/>
                </a:solidFill>
                <a:effectLst/>
              </a:rPr>
            </a:br>
            <a:endParaRPr lang="sv-SE" b="0" i="0" dirty="0">
              <a:solidFill>
                <a:srgbClr val="22252A"/>
              </a:solidFill>
              <a:effectLst/>
            </a:endParaRPr>
          </a:p>
          <a:p>
            <a:pPr algn="l"/>
            <a:r>
              <a:rPr lang="sv-SE" b="0" i="0" dirty="0">
                <a:solidFill>
                  <a:srgbClr val="22252A"/>
                </a:solidFill>
                <a:effectLst/>
              </a:rPr>
              <a:t>Finns det brytmärken, ett förstört lås eller andra spår så räcker det normalt som bevis för att det har skett ett inbrott. Om det saknas spår på dörrar eller fönster måste du kunna bevisa att ett inbrott har ägt rum. Om någon har kommit in i din bostad genom en öppen altandörr kan du få svårt att bevisa att dina saker har blivit stulna. När en person som har haft tillgång till din nyckel har gått in i din bostad och stulit dina saker betraktas det normalt inte som stöld, om du själv har lämnat ut nyckeln. Hemförsäkringen ersätter då inte de saker som du har blivit av med. Tänk därför på att inte lämna ut din nyckel annat än i undantagsfall.</a:t>
            </a:r>
          </a:p>
          <a:p>
            <a:pPr marL="171450" indent="-171450" algn="l">
              <a:buFontTx/>
              <a:buChar char="-"/>
            </a:pPr>
            <a:endParaRPr lang="sv-SE" b="0" i="0" dirty="0">
              <a:solidFill>
                <a:srgbClr val="22252A"/>
              </a:solidFill>
              <a:effectLst/>
            </a:endParaRPr>
          </a:p>
          <a:p>
            <a:pPr algn="l"/>
            <a:r>
              <a:rPr lang="sv-SE" b="1" i="0" dirty="0">
                <a:solidFill>
                  <a:srgbClr val="22252A"/>
                </a:solidFill>
                <a:effectLst/>
              </a:rPr>
              <a:t>Stöld på äldreboende</a:t>
            </a:r>
          </a:p>
          <a:p>
            <a:pPr algn="l"/>
            <a:r>
              <a:rPr lang="sv-SE" b="0" i="0" dirty="0">
                <a:solidFill>
                  <a:srgbClr val="22252A"/>
                </a:solidFill>
                <a:effectLst/>
              </a:rPr>
              <a:t>Om du har hemtjänst eller bor i särskilt boende där vårdpersonal har tillgång till din nyckel till bostaden kan du ändå få ersättning om du blir bestulen, trots att din nyckel har använts vid inbrottet. Hos flera försäkringsbolag finns det ett särskilt skydd i grundskyddet för denna situation medan andra bolag kan ersätta dig om du har en allriskförsäkring och stölden betraktas som en plötslig och oförutsedd händelse.</a:t>
            </a:r>
          </a:p>
          <a:p>
            <a:pPr algn="l"/>
            <a:endParaRPr lang="sv-SE" b="1" dirty="0">
              <a:solidFill>
                <a:srgbClr val="22252A"/>
              </a:solidFill>
            </a:endParaRPr>
          </a:p>
          <a:p>
            <a:pPr algn="l"/>
            <a:r>
              <a:rPr lang="sv-SE" b="1" i="0" dirty="0">
                <a:solidFill>
                  <a:srgbClr val="22252A"/>
                </a:solidFill>
                <a:effectLst/>
              </a:rPr>
              <a:t>Bevisa värdet på dina saker</a:t>
            </a:r>
          </a:p>
          <a:p>
            <a:pPr algn="l"/>
            <a:r>
              <a:rPr lang="sv-SE" b="0" i="0" dirty="0">
                <a:solidFill>
                  <a:srgbClr val="22252A"/>
                </a:solidFill>
                <a:effectLst/>
              </a:rPr>
              <a:t>Om du har blivit bestulen måste du kunna visa försäkringsbolaget att du har ägt de saker som du har blivit av med. Du måste också kunna visa värdet på det stulna. Dina saker ersätts normalt till marknadsvärdet.</a:t>
            </a:r>
          </a:p>
          <a:p>
            <a:pPr algn="l"/>
            <a:endParaRPr lang="sv-SE" b="0" i="0" dirty="0">
              <a:solidFill>
                <a:srgbClr val="22252A"/>
              </a:solidFill>
              <a:effectLst/>
            </a:endParaRPr>
          </a:p>
          <a:p>
            <a:pPr algn="l"/>
            <a:r>
              <a:rPr lang="sv-SE" b="0" i="0" dirty="0">
                <a:solidFill>
                  <a:srgbClr val="22252A"/>
                </a:solidFill>
                <a:effectLst/>
              </a:rPr>
              <a:t>Det är bra om du har kvar kvitton men det är inte ett krav för att du ska ha rätt till ersättning. Andra sätt att bevisa vad du äger och vilket värde dina saker har är till exempel genom värderingsbevis, kontoutdrag och fotografier.</a:t>
            </a:r>
          </a:p>
          <a:p>
            <a:pPr marL="171450" indent="-171450" algn="l">
              <a:buFontTx/>
              <a:buChar char="-"/>
            </a:pPr>
            <a:endParaRPr lang="sv-SE" b="0" i="0" dirty="0">
              <a:solidFill>
                <a:srgbClr val="22252A"/>
              </a:solidFill>
              <a:effectLst/>
            </a:endParaRPr>
          </a:p>
          <a:p>
            <a:pPr algn="l"/>
            <a:r>
              <a:rPr lang="sv-SE" b="0" i="0" dirty="0">
                <a:solidFill>
                  <a:srgbClr val="22252A"/>
                </a:solidFill>
                <a:effectLst/>
              </a:rPr>
              <a:t>Tre alternativ att ersättas: </a:t>
            </a:r>
          </a:p>
          <a:p>
            <a:pPr marL="171450" indent="-171450" algn="l">
              <a:buFontTx/>
              <a:buChar char="-"/>
            </a:pPr>
            <a:r>
              <a:rPr lang="sv-SE" b="0" i="0" dirty="0">
                <a:solidFill>
                  <a:srgbClr val="22252A"/>
                </a:solidFill>
                <a:effectLst/>
              </a:rPr>
              <a:t>Grundskyddet angivet maxbelopp i villkoren (100 000-200 000) </a:t>
            </a:r>
          </a:p>
          <a:p>
            <a:pPr marL="171450" indent="-171450" algn="l">
              <a:buFontTx/>
              <a:buChar char="-"/>
            </a:pPr>
            <a:r>
              <a:rPr lang="sv-SE" b="0" i="0" dirty="0">
                <a:solidFill>
                  <a:srgbClr val="22252A"/>
                </a:solidFill>
                <a:effectLst/>
              </a:rPr>
              <a:t>Grundskyddet enligt valt försäkringsbelopp eller fullvärde (t ex 1-1,5 </a:t>
            </a:r>
            <a:r>
              <a:rPr lang="sv-SE" b="0" i="0" dirty="0" err="1">
                <a:solidFill>
                  <a:srgbClr val="22252A"/>
                </a:solidFill>
                <a:effectLst/>
              </a:rPr>
              <a:t>milj</a:t>
            </a:r>
            <a:r>
              <a:rPr lang="sv-SE" b="0" i="0" dirty="0">
                <a:solidFill>
                  <a:srgbClr val="22252A"/>
                </a:solidFill>
                <a:effectLst/>
              </a:rPr>
              <a:t>)</a:t>
            </a:r>
          </a:p>
          <a:p>
            <a:pPr marL="171450" indent="-171450" algn="l">
              <a:buFontTx/>
              <a:buChar char="-"/>
            </a:pPr>
            <a:r>
              <a:rPr lang="sv-SE" b="0" i="0" dirty="0">
                <a:solidFill>
                  <a:srgbClr val="22252A"/>
                </a:solidFill>
                <a:effectLst/>
              </a:rPr>
              <a:t>Genom allriskskyddet (35 000 – 200 000)</a:t>
            </a:r>
          </a:p>
          <a:p>
            <a:pPr marL="0" indent="0" algn="l">
              <a:buFontTx/>
              <a:buNone/>
            </a:pPr>
            <a:endParaRPr lang="sv-SE" b="0" i="0" dirty="0">
              <a:solidFill>
                <a:srgbClr val="22252A"/>
              </a:solidFill>
              <a:effectLst/>
            </a:endParaRPr>
          </a:p>
          <a:p>
            <a:pPr marL="0" indent="0" algn="l">
              <a:buFontTx/>
              <a:buNone/>
            </a:pPr>
            <a:r>
              <a:rPr lang="sv-SE" b="0" i="0" dirty="0">
                <a:solidFill>
                  <a:srgbClr val="22252A"/>
                </a:solidFill>
                <a:effectLst/>
              </a:rPr>
              <a:t>I villkoren exempel: </a:t>
            </a:r>
            <a:r>
              <a:rPr lang="sv-SE" dirty="0"/>
              <a:t>Utökat stöldskydd enligt eget valt försäkringsbelopp eller fullvärde: ”Har du stöd i bostaden enligt socialtjänstlagen eller får insatser i bostaden enligt lagen om stöd och service för vissa funktionshindrade eller får hemsjukvård enligt hälso- och sjukvårdslagen ersätts stöld i bostaden om gärningspersonen behörigen innehaft nyckel och </a:t>
            </a:r>
            <a:r>
              <a:rPr lang="sv-SE" dirty="0" err="1"/>
              <a:t>lovligen</a:t>
            </a:r>
            <a:r>
              <a:rPr lang="sv-SE" dirty="0"/>
              <a:t> befunnit sig i bostaden i sin roll som vårdgivare enligt lagarna ovan.”</a:t>
            </a:r>
          </a:p>
          <a:p>
            <a:pPr marL="171450" indent="-171450" algn="l">
              <a:buFontTx/>
              <a:buChar char="-"/>
            </a:pPr>
            <a:endParaRPr lang="sv-SE" b="0" i="0" dirty="0">
              <a:solidFill>
                <a:srgbClr val="22252A"/>
              </a:solidFill>
              <a:effectLst/>
            </a:endParaRPr>
          </a:p>
          <a:p>
            <a:pPr algn="l"/>
            <a:r>
              <a:rPr lang="sv-SE" b="0" i="0" dirty="0">
                <a:solidFill>
                  <a:srgbClr val="22252A"/>
                </a:solidFill>
                <a:effectLst/>
              </a:rPr>
              <a:t>Villkor tex angivet maxbelopp - u</a:t>
            </a:r>
            <a:r>
              <a:rPr lang="sv-SE" dirty="0"/>
              <a:t>tökat skydd: ”</a:t>
            </a:r>
            <a:r>
              <a:rPr lang="sv-SE" b="0" dirty="0"/>
              <a:t>Har du stöd i bostaden enligt socialtjänstlagen eller får insatser i bostaden enligt lagen om stöd och service för vissa funktionshindrade eller får du hemsjukvård enligt hälso- och sjukvårdslagen, </a:t>
            </a:r>
            <a:r>
              <a:rPr lang="sv-SE" dirty="0"/>
              <a:t>gäller försäkringen vid stöld i bostaden även om gärningsmannen inte tagit sig in olovligen. Vid skada enligt Utökat skydd om du har stöd i bostaden är högsta ersättningsbelopp 100 000 kronor, varav pengar högst 5 000 kronor.”</a:t>
            </a:r>
            <a:endParaRPr lang="sv-SE" b="0" i="0" dirty="0">
              <a:solidFill>
                <a:srgbClr val="22252A"/>
              </a:solidFill>
              <a:effectLs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3944867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udget_framsida">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29B504-BDBC-1AED-3F57-2D33BCB0F0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44999C"/>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dget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dget_avsnittsdelare 01 med tonplatta i bild">
    <p:spTree>
      <p:nvGrpSpPr>
        <p:cNvPr id="1" name=""/>
        <p:cNvGrpSpPr/>
        <p:nvPr/>
      </p:nvGrpSpPr>
      <p:grpSpPr>
        <a:xfrm>
          <a:off x="0" y="0"/>
          <a:ext cx="0" cy="0"/>
          <a:chOff x="0" y="0"/>
          <a:chExt cx="0" cy="0"/>
        </a:xfrm>
      </p:grpSpPr>
      <p:pic>
        <p:nvPicPr>
          <p:cNvPr id="4" name="Bildobjekt 3" descr="En bild som visar simmar&#10;&#10;Automatiskt genererad beskrivning">
            <a:extLst>
              <a:ext uri="{FF2B5EF4-FFF2-40B4-BE49-F238E27FC236}">
                <a16:creationId xmlns:a16="http://schemas.microsoft.com/office/drawing/2014/main" id="{30850561-216F-9DF0-BE9B-E62DBE64CC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dget_avsnittsdelare 02 med tonplatta i bild">
    <p:spTree>
      <p:nvGrpSpPr>
        <p:cNvPr id="1" name=""/>
        <p:cNvGrpSpPr/>
        <p:nvPr/>
      </p:nvGrpSpPr>
      <p:grpSpPr>
        <a:xfrm>
          <a:off x="0" y="0"/>
          <a:ext cx="0" cy="0"/>
          <a:chOff x="0" y="0"/>
          <a:chExt cx="0" cy="0"/>
        </a:xfrm>
      </p:grpSpPr>
      <p:pic>
        <p:nvPicPr>
          <p:cNvPr id="5" name="Bildobjekt 4" descr="En bild som visar cykel, byggnad, utomhus, parkerad&#10;&#10;Automatiskt genererad beskrivning">
            <a:extLst>
              <a:ext uri="{FF2B5EF4-FFF2-40B4-BE49-F238E27FC236}">
                <a16:creationId xmlns:a16="http://schemas.microsoft.com/office/drawing/2014/main" id="{E9755A72-915C-EE96-7BB7-68B91E4AC6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dget_avsnittsdelare 03 med tonplatta i bild">
    <p:spTree>
      <p:nvGrpSpPr>
        <p:cNvPr id="1" name=""/>
        <p:cNvGrpSpPr/>
        <p:nvPr/>
      </p:nvGrpSpPr>
      <p:grpSpPr>
        <a:xfrm>
          <a:off x="0" y="0"/>
          <a:ext cx="0" cy="0"/>
          <a:chOff x="0" y="0"/>
          <a:chExt cx="0" cy="0"/>
        </a:xfrm>
      </p:grpSpPr>
      <p:pic>
        <p:nvPicPr>
          <p:cNvPr id="4" name="Bildobjekt 3" descr="En bild som visar text, inomhus, skrivbord&#10;&#10;Automatiskt genererad beskrivning">
            <a:extLst>
              <a:ext uri="{FF2B5EF4-FFF2-40B4-BE49-F238E27FC236}">
                <a16:creationId xmlns:a16="http://schemas.microsoft.com/office/drawing/2014/main" id="{32D902F5-1E43-870B-394C-95026E40D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dget_avsnittsdelare 04 med tonplatta i bild">
    <p:spTree>
      <p:nvGrpSpPr>
        <p:cNvPr id="1" name=""/>
        <p:cNvGrpSpPr/>
        <p:nvPr/>
      </p:nvGrpSpPr>
      <p:grpSpPr>
        <a:xfrm>
          <a:off x="0" y="0"/>
          <a:ext cx="0" cy="0"/>
          <a:chOff x="0" y="0"/>
          <a:chExt cx="0" cy="0"/>
        </a:xfrm>
      </p:grpSpPr>
      <p:pic>
        <p:nvPicPr>
          <p:cNvPr id="5" name="Bildobjekt 4" descr="En bild som visar text, bärbar dator, dator, inomhus&#10;&#10;Automatiskt genererad beskrivning">
            <a:extLst>
              <a:ext uri="{FF2B5EF4-FFF2-40B4-BE49-F238E27FC236}">
                <a16:creationId xmlns:a16="http://schemas.microsoft.com/office/drawing/2014/main" id="{58A46120-0F5E-F175-7E4C-003E241FD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dget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CD290693-7B52-BEF4-F6DE-4674542474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budget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44999C"/>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4C243FB9-22FA-AC5C-663C-552E238E3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a:extLst>
              <a:ext uri="{FF2B5EF4-FFF2-40B4-BE49-F238E27FC236}">
                <a16:creationId xmlns:a16="http://schemas.microsoft.com/office/drawing/2014/main" id="{AD39741D-0B0A-98B7-F4FF-AB5C16A46F5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034528"/>
            <a:ext cx="12192000" cy="2823472"/>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dget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061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184552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dget_punktlistor">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AC05143-D882-00D7-7790-DD7C0C6C6A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14" name="Bildobjekt 13" descr="En bild som visar text, elektronik, visitkort&#10;&#10;Automatiskt genererad beskrivning">
            <a:extLst>
              <a:ext uri="{FF2B5EF4-FFF2-40B4-BE49-F238E27FC236}">
                <a16:creationId xmlns:a16="http://schemas.microsoft.com/office/drawing/2014/main" id="{D9D1E19B-CC27-8FEC-0DED-CBB20BF1B4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dget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cxnSp>
        <p:nvCxnSpPr>
          <p:cNvPr id="3" name="Rak 2">
            <a:extLst>
              <a:ext uri="{FF2B5EF4-FFF2-40B4-BE49-F238E27FC236}">
                <a16:creationId xmlns:a16="http://schemas.microsoft.com/office/drawing/2014/main" id="{0AA08AA0-54F7-A007-FE10-1BE6C4FFF883}"/>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692A81EF-6D6F-4CB8-ABA1-4E73215B89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F228C51C-A315-BC0F-73ED-480FC42CE7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5D9B702E-4D08-B4C8-D092-607A0D497C6F}"/>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_bild_ver2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056BF9C-63F7-62DC-7A0A-CA805C999FD3}"/>
              </a:ext>
            </a:extLst>
          </p:cNvPr>
          <p:cNvSpPr/>
          <p:nvPr userDrawn="1"/>
        </p:nvSpPr>
        <p:spPr>
          <a:xfrm>
            <a:off x="7859330" y="322155"/>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41E0671D-A8CB-E2F7-87C6-8A38A27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9FB7D721-333A-AC1A-D6F8-BDE70B0BB4FD}"/>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dget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DF04A70-2E5D-9059-6A59-F3F54B595E02}"/>
              </a:ext>
            </a:extLst>
          </p:cNvPr>
          <p:cNvSpPr/>
          <p:nvPr userDrawn="1"/>
        </p:nvSpPr>
        <p:spPr>
          <a:xfrm>
            <a:off x="7861954" y="2241971"/>
            <a:ext cx="3960000" cy="3960000"/>
          </a:xfrm>
          <a:prstGeom prst="rect">
            <a:avLst/>
          </a:prstGeom>
          <a:solidFill>
            <a:srgbClr val="A6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descr="En bild som visar text, elektronik, visitkort&#10;&#10;Automatiskt genererad beskrivning">
            <a:extLst>
              <a:ext uri="{FF2B5EF4-FFF2-40B4-BE49-F238E27FC236}">
                <a16:creationId xmlns:a16="http://schemas.microsoft.com/office/drawing/2014/main" id="{3B47BDFB-B9C4-F3A3-272F-04DD1A58B8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6" name="Platshållare för text 6">
            <a:extLst>
              <a:ext uri="{FF2B5EF4-FFF2-40B4-BE49-F238E27FC236}">
                <a16:creationId xmlns:a16="http://schemas.microsoft.com/office/drawing/2014/main" id="{3D091DF3-9ACA-7673-2BF6-3C745B004025}"/>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dget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cxnSp>
        <p:nvCxnSpPr>
          <p:cNvPr id="3" name="Rak 2">
            <a:extLst>
              <a:ext uri="{FF2B5EF4-FFF2-40B4-BE49-F238E27FC236}">
                <a16:creationId xmlns:a16="http://schemas.microsoft.com/office/drawing/2014/main" id="{979F21AF-24B5-9B19-D4FB-9380E6ADA92B}"/>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11DA1F9A-EDAC-8545-F82A-D1FFEBBF66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5" name="Bildobjekt 4" descr="En bild som visar text, elektronik, visitkort&#10;&#10;Automatiskt genererad beskrivning">
            <a:extLst>
              <a:ext uri="{FF2B5EF4-FFF2-40B4-BE49-F238E27FC236}">
                <a16:creationId xmlns:a16="http://schemas.microsoft.com/office/drawing/2014/main" id="{894D8D55-55BC-7F8E-0A80-609A9645C5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7" name="Platshållare för text 6">
            <a:extLst>
              <a:ext uri="{FF2B5EF4-FFF2-40B4-BE49-F238E27FC236}">
                <a16:creationId xmlns:a16="http://schemas.microsoft.com/office/drawing/2014/main" id="{BB957BCE-A7CE-F43E-FDDA-4E1D548BDB1B}"/>
              </a:ext>
            </a:extLst>
          </p:cNvPr>
          <p:cNvSpPr>
            <a:spLocks noGrp="1"/>
          </p:cNvSpPr>
          <p:nvPr>
            <p:ph type="body" sz="quarter" idx="12"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dget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cxnSp>
        <p:nvCxnSpPr>
          <p:cNvPr id="3" name="Rak 2">
            <a:extLst>
              <a:ext uri="{FF2B5EF4-FFF2-40B4-BE49-F238E27FC236}">
                <a16:creationId xmlns:a16="http://schemas.microsoft.com/office/drawing/2014/main" id="{697CD49F-F0D8-A237-39CB-8E764E2F9C4F}"/>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C36EF6EA-D53E-A6EA-9559-903228B80C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2956" y="0"/>
            <a:ext cx="2329043" cy="2329043"/>
          </a:xfrm>
          <a:prstGeom prst="rect">
            <a:avLst/>
          </a:prstGeom>
        </p:spPr>
      </p:pic>
      <p:pic>
        <p:nvPicPr>
          <p:cNvPr id="6" name="Bildobjekt 5" descr="En bild som visar text, elektronik, visitkort&#10;&#10;Automatiskt genererad beskrivning">
            <a:extLst>
              <a:ext uri="{FF2B5EF4-FFF2-40B4-BE49-F238E27FC236}">
                <a16:creationId xmlns:a16="http://schemas.microsoft.com/office/drawing/2014/main" id="{42510C95-50F6-A811-0777-E9209B3D2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179766"/>
            <a:ext cx="4533900" cy="2679700"/>
          </a:xfrm>
          <a:prstGeom prst="rect">
            <a:avLst/>
          </a:prstGeom>
        </p:spPr>
      </p:pic>
      <p:sp>
        <p:nvSpPr>
          <p:cNvPr id="9" name="Platshållare för text 6">
            <a:extLst>
              <a:ext uri="{FF2B5EF4-FFF2-40B4-BE49-F238E27FC236}">
                <a16:creationId xmlns:a16="http://schemas.microsoft.com/office/drawing/2014/main" id="{0961E0AE-8163-92B5-28FC-E3DFD2A41ED2}"/>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dget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8" name="Platshållare för text 6">
            <a:extLst>
              <a:ext uri="{FF2B5EF4-FFF2-40B4-BE49-F238E27FC236}">
                <a16:creationId xmlns:a16="http://schemas.microsoft.com/office/drawing/2014/main" id="{79A82D1C-DA72-A13D-050C-BB06B48D62F7}"/>
              </a:ext>
            </a:extLst>
          </p:cNvPr>
          <p:cNvSpPr>
            <a:spLocks noGrp="1"/>
          </p:cNvSpPr>
          <p:nvPr>
            <p:ph type="body" sz="quarter" idx="11" hasCustomPrompt="1"/>
          </p:nvPr>
        </p:nvSpPr>
        <p:spPr>
          <a:xfrm>
            <a:off x="809624" y="6407151"/>
            <a:ext cx="3432498" cy="201993"/>
          </a:xfrm>
          <a:solidFill>
            <a:schemeClr val="accent1"/>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dget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chemeClr val="accent4">
              <a:alpha val="70000"/>
            </a:scheme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46351"/>
          </a:xfrm>
          <a:solidFill>
            <a:schemeClr val="accent4">
              <a:alpha val="80066"/>
            </a:scheme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 id="2147483684" r:id="rId18"/>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2" y="2758198"/>
            <a:ext cx="10009835" cy="1086443"/>
          </a:xfrm>
        </p:spPr>
        <p:txBody>
          <a:bodyPr/>
          <a:lstStyle/>
          <a:p>
            <a:r>
              <a:rPr lang="sv-SE" dirty="0"/>
              <a:t>DINA PRIVATA FÖRSÄKRINGAR</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Konsumenternas Försäkringsbyrå</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RESESKYDDET I HEMFÖRSÄKRINGEN</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45 dagar </a:t>
            </a:r>
          </a:p>
          <a:p>
            <a:pPr>
              <a:tabLst>
                <a:tab pos="214313" algn="l"/>
              </a:tabLst>
            </a:pPr>
            <a:r>
              <a:rPr lang="sv-SE" dirty="0">
                <a:ea typeface="Arial" charset="0"/>
                <a:cs typeface="Arial" charset="0"/>
              </a:rPr>
              <a:t>Akut sjukdom/olycksfall</a:t>
            </a:r>
          </a:p>
          <a:p>
            <a:pPr>
              <a:tabLst>
                <a:tab pos="214313" algn="l"/>
              </a:tabLst>
            </a:pPr>
            <a:r>
              <a:rPr lang="sv-SE" dirty="0" err="1">
                <a:ea typeface="Arial" charset="0"/>
                <a:cs typeface="Arial" charset="0"/>
              </a:rPr>
              <a:t>Servicekort</a:t>
            </a:r>
            <a:r>
              <a:rPr lang="sv-SE" dirty="0">
                <a:ea typeface="Arial" charset="0"/>
                <a:cs typeface="Arial" charset="0"/>
              </a:rPr>
              <a:t>/EU-kort</a:t>
            </a:r>
          </a:p>
          <a:p>
            <a:pPr>
              <a:tabLst>
                <a:tab pos="214313" algn="l"/>
              </a:tabLst>
            </a:pPr>
            <a:r>
              <a:rPr lang="sv-SE" dirty="0">
                <a:ea typeface="Arial" charset="0"/>
                <a:cs typeface="Arial" charset="0"/>
              </a:rPr>
              <a:t>Pågående/kronisk sjukdom</a:t>
            </a:r>
          </a:p>
          <a:p>
            <a:pPr>
              <a:tabLst>
                <a:tab pos="214313" algn="l"/>
              </a:tabLst>
            </a:pPr>
            <a:r>
              <a:rPr lang="sv-SE" dirty="0">
                <a:ea typeface="Arial" charset="0"/>
                <a:cs typeface="Arial" charset="0"/>
              </a:rPr>
              <a:t>Gravid/riskfylld aktivitet</a:t>
            </a:r>
          </a:p>
          <a:p>
            <a:pPr>
              <a:tabLst>
                <a:tab pos="214313" algn="l"/>
              </a:tabLst>
            </a:pPr>
            <a:r>
              <a:rPr lang="sv-SE" dirty="0">
                <a:ea typeface="Arial" charset="0"/>
                <a:cs typeface="Arial" charset="0"/>
              </a:rPr>
              <a:t>Läkarbesök/läkarintyg</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a:extLst>
              <a:ext uri="{FF2B5EF4-FFF2-40B4-BE49-F238E27FC236}">
                <a16:creationId xmlns:a16="http://schemas.microsoft.com/office/drawing/2014/main" id="{9CB14871-6A01-4A99-47A1-1DDEB4C9289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16046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RÄTTSKYDD I HEMFÖRSÄKRINGAR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verktyg&#10;&#10;Automatiskt genererad beskrivning">
            <a:extLst>
              <a:ext uri="{FF2B5EF4-FFF2-40B4-BE49-F238E27FC236}">
                <a16:creationId xmlns:a16="http://schemas.microsoft.com/office/drawing/2014/main" id="{DFD548F9-D8C6-C393-4B30-AE56F802946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innehåll 2">
            <a:extLst>
              <a:ext uri="{FF2B5EF4-FFF2-40B4-BE49-F238E27FC236}">
                <a16:creationId xmlns:a16="http://schemas.microsoft.com/office/drawing/2014/main" id="{49E7D03A-BFFB-B4DC-77D0-ACF8F1E075C0}"/>
              </a:ext>
            </a:extLst>
          </p:cNvPr>
          <p:cNvSpPr txBox="1">
            <a:spLocks/>
          </p:cNvSpPr>
          <p:nvPr/>
        </p:nvSpPr>
        <p:spPr>
          <a:xfrm>
            <a:off x="598516" y="1768110"/>
            <a:ext cx="5118100" cy="3009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latin typeface="Calibri" panose="020F0502020204030204" pitchFamily="34" charset="0"/>
              </a:rPr>
              <a:t>Godkänt juridiskt ombud</a:t>
            </a:r>
          </a:p>
          <a:p>
            <a:r>
              <a:rPr lang="sv-SE" dirty="0">
                <a:latin typeface="Calibri" panose="020F0502020204030204" pitchFamily="34" charset="0"/>
              </a:rPr>
              <a:t>Tvistemål</a:t>
            </a:r>
          </a:p>
          <a:p>
            <a:r>
              <a:rPr lang="sv-SE" dirty="0">
                <a:latin typeface="Calibri" panose="020F0502020204030204" pitchFamily="34" charset="0"/>
              </a:rPr>
              <a:t>Karenstid </a:t>
            </a:r>
          </a:p>
          <a:p>
            <a:r>
              <a:rPr lang="sv-SE" dirty="0">
                <a:latin typeface="Calibri" panose="020F0502020204030204" pitchFamily="34" charset="0"/>
              </a:rPr>
              <a:t>Självrisk</a:t>
            </a:r>
          </a:p>
          <a:p>
            <a:r>
              <a:rPr lang="sv-SE" dirty="0">
                <a:latin typeface="Calibri" panose="020F0502020204030204" pitchFamily="34" charset="0"/>
              </a:rPr>
              <a:t>Maxbelopp 140 000 – 400 000 kronor</a:t>
            </a:r>
          </a:p>
        </p:txBody>
      </p:sp>
    </p:spTree>
    <p:extLst>
      <p:ext uri="{BB962C8B-B14F-4D97-AF65-F5344CB8AC3E}">
        <p14:creationId xmlns:p14="http://schemas.microsoft.com/office/powerpoint/2010/main" val="961971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ANSVAR- OCH ÖVERFALLSSKYDD I HEMFÖRSÄKRINGAR</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3167646"/>
          </a:xfrm>
        </p:spPr>
        <p:txBody>
          <a:bodyPr>
            <a:noAutofit/>
          </a:bodyPr>
          <a:lstStyle/>
          <a:p>
            <a:pPr>
              <a:tabLst>
                <a:tab pos="214313" algn="l"/>
              </a:tabLst>
            </a:pPr>
            <a:r>
              <a:rPr lang="sv-SE" dirty="0">
                <a:ea typeface="Arial" charset="0"/>
                <a:cs typeface="Arial" charset="0"/>
              </a:rPr>
              <a:t>Ansvarsskydd - Skadeståndsskyldig person- och sakskada, max 5 miljoner kronor.</a:t>
            </a:r>
          </a:p>
          <a:p>
            <a:pPr>
              <a:tabLst>
                <a:tab pos="214313" algn="l"/>
              </a:tabLst>
            </a:pPr>
            <a:r>
              <a:rPr lang="sv-SE" dirty="0">
                <a:ea typeface="Arial" charset="0"/>
                <a:cs typeface="Arial" charset="0"/>
              </a:rPr>
              <a:t>Utreder och om vållande betalar ut ersättning till den drabbade. Annars avvisar kravet. </a:t>
            </a:r>
          </a:p>
          <a:p>
            <a:pPr>
              <a:tabLst>
                <a:tab pos="214313" algn="l"/>
              </a:tabLst>
            </a:pPr>
            <a:r>
              <a:rPr lang="sv-SE" dirty="0">
                <a:ea typeface="Arial" charset="0"/>
                <a:cs typeface="Arial" charset="0"/>
              </a:rPr>
              <a:t>Överfallsskydd - till exempel misshandel, sexuellt våld.</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person, personer, folksamling, grupp&#10;&#10;Automatiskt genererad beskrivning">
            <a:extLst>
              <a:ext uri="{FF2B5EF4-FFF2-40B4-BE49-F238E27FC236}">
                <a16:creationId xmlns:a16="http://schemas.microsoft.com/office/drawing/2014/main" id="{9CB203D6-EB03-AE02-5187-E5FE8004A2D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6597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BEHÖVS PRODUKTFÖRSÄKRINGAR?</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dirty="0">
                <a:latin typeface="Calibri" panose="020F0502020204030204" pitchFamily="34" charset="0"/>
              </a:rPr>
              <a:t>Allrisk, elektronikskydd</a:t>
            </a:r>
          </a:p>
          <a:p>
            <a:r>
              <a:rPr lang="sv-SE" dirty="0">
                <a:latin typeface="Calibri" panose="020F0502020204030204" pitchFamily="34" charset="0"/>
              </a:rPr>
              <a:t>Plötslig oförutsedd händelse</a:t>
            </a:r>
          </a:p>
          <a:p>
            <a:r>
              <a:rPr lang="sv-SE" dirty="0">
                <a:latin typeface="Calibri" panose="020F0502020204030204" pitchFamily="34" charset="0"/>
              </a:rPr>
              <a:t>Likvärdig produkt ersätts</a:t>
            </a:r>
          </a:p>
          <a:p>
            <a:r>
              <a:rPr lang="sv-SE" dirty="0">
                <a:latin typeface="Calibri" panose="020F0502020204030204" pitchFamily="34" charset="0"/>
              </a:rPr>
              <a:t>Rimlig premie?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a:t>DINA PRIVATA FÖRSÄKRINGAR</a:t>
            </a:r>
            <a:endParaRPr lang="sv-SE" dirty="0"/>
          </a:p>
        </p:txBody>
      </p:sp>
      <p:pic>
        <p:nvPicPr>
          <p:cNvPr id="7" name="Platshållare för bild 6" descr="En bild som visar text&#10;&#10;Automatiskt genererad beskrivning">
            <a:extLst>
              <a:ext uri="{FF2B5EF4-FFF2-40B4-BE49-F238E27FC236}">
                <a16:creationId xmlns:a16="http://schemas.microsoft.com/office/drawing/2014/main" id="{7C998788-6612-813E-885A-C40ECDF7DAE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46119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ID-SKYDD</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Onödiga? </a:t>
            </a:r>
          </a:p>
          <a:p>
            <a:pPr>
              <a:tabLst>
                <a:tab pos="214313" algn="l"/>
              </a:tabLst>
            </a:pPr>
            <a:r>
              <a:rPr lang="sv-SE" dirty="0">
                <a:ea typeface="Arial" charset="0"/>
                <a:cs typeface="Arial" charset="0"/>
              </a:rPr>
              <a:t>Finns ofta i hemförsäkringen </a:t>
            </a:r>
          </a:p>
          <a:p>
            <a:pPr>
              <a:tabLst>
                <a:tab pos="214313" algn="l"/>
              </a:tabLst>
            </a:pPr>
            <a:r>
              <a:rPr lang="sv-SE" dirty="0">
                <a:ea typeface="Arial" charset="0"/>
                <a:cs typeface="Arial" charset="0"/>
              </a:rPr>
              <a:t>Rådgivning och assistans</a:t>
            </a:r>
          </a:p>
          <a:p>
            <a:pPr>
              <a:tabLst>
                <a:tab pos="214313" algn="l"/>
              </a:tabLst>
            </a:pPr>
            <a:r>
              <a:rPr lang="sv-SE" dirty="0">
                <a:ea typeface="Arial" charset="0"/>
                <a:cs typeface="Arial" charset="0"/>
              </a:rPr>
              <a:t>Förebygga/begränsa obehöriga handlingar</a:t>
            </a:r>
          </a:p>
          <a:p>
            <a:pPr>
              <a:tabLst>
                <a:tab pos="214313" algn="l"/>
              </a:tabLst>
            </a:pPr>
            <a:r>
              <a:rPr lang="sv-SE" dirty="0">
                <a:ea typeface="Arial" charset="0"/>
                <a:cs typeface="Arial" charset="0"/>
              </a:rPr>
              <a:t>Avvisa betalningskrav</a:t>
            </a:r>
          </a:p>
          <a:p>
            <a:pPr>
              <a:tabLst>
                <a:tab pos="214313" algn="l"/>
              </a:tabLst>
            </a:pPr>
            <a:r>
              <a:rPr lang="sv-SE" dirty="0">
                <a:ea typeface="Arial" charset="0"/>
                <a:cs typeface="Arial" charset="0"/>
              </a:rPr>
              <a:t>Radera betalningsanmärkningar</a:t>
            </a:r>
          </a:p>
          <a:p>
            <a:pPr>
              <a:tabLst>
                <a:tab pos="214313" algn="l"/>
              </a:tabLst>
            </a:pPr>
            <a:r>
              <a:rPr lang="sv-SE" dirty="0">
                <a:ea typeface="Arial" charset="0"/>
                <a:cs typeface="Arial" charset="0"/>
              </a:rPr>
              <a:t>Rättskydd - tvister under ett halvt basbelopp s.k. </a:t>
            </a:r>
            <a:r>
              <a:rPr lang="sv-SE" dirty="0" err="1">
                <a:ea typeface="Arial" charset="0"/>
                <a:cs typeface="Arial" charset="0"/>
              </a:rPr>
              <a:t>småmål</a:t>
            </a: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text, spegel, bilspegel, glasögon&#10;&#10;Automatiskt genererad beskrivning">
            <a:extLst>
              <a:ext uri="{FF2B5EF4-FFF2-40B4-BE49-F238E27FC236}">
                <a16:creationId xmlns:a16="http://schemas.microsoft.com/office/drawing/2014/main" id="{F15249A4-C03D-2A88-A6A7-99A24D364DC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41832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LIVFÖRSÄKRING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21533"/>
            <a:ext cx="5118100" cy="3321781"/>
          </a:xfrm>
        </p:spPr>
        <p:txBody>
          <a:bodyPr>
            <a:normAutofit/>
          </a:bodyPr>
          <a:lstStyle/>
          <a:p>
            <a:r>
              <a:rPr lang="sv-SE" dirty="0">
                <a:latin typeface="Calibri" panose="020F0502020204030204" pitchFamily="34" charset="0"/>
              </a:rPr>
              <a:t>Avlider under försäkringstiden </a:t>
            </a:r>
          </a:p>
          <a:p>
            <a:r>
              <a:rPr lang="sv-SE" dirty="0">
                <a:latin typeface="Calibri" panose="020F0502020204030204" pitchFamily="34" charset="0"/>
              </a:rPr>
              <a:t>Engångsbelopp till förmånstagaren</a:t>
            </a:r>
          </a:p>
          <a:p>
            <a:r>
              <a:rPr lang="sv-SE" dirty="0">
                <a:latin typeface="Calibri" panose="020F0502020204030204" pitchFamily="34" charset="0"/>
              </a:rPr>
              <a:t>Riskförsäkring, inte ett sparande</a:t>
            </a:r>
          </a:p>
          <a:p>
            <a:r>
              <a:rPr lang="sv-SE" dirty="0">
                <a:latin typeface="Calibri" panose="020F0502020204030204" pitchFamily="34" charset="0"/>
              </a:rPr>
              <a:t>Upphör att gälla mellan 65 och 85 år</a:t>
            </a:r>
          </a:p>
          <a:p>
            <a:r>
              <a:rPr lang="sv-SE" dirty="0">
                <a:latin typeface="Calibri" panose="020F0502020204030204" pitchFamily="34" charset="0"/>
              </a:rPr>
              <a:t>Premie  - ålder/försäkringsbelopp</a:t>
            </a:r>
          </a:p>
          <a:p>
            <a:r>
              <a:rPr lang="sv-SE" dirty="0">
                <a:latin typeface="Calibri" panose="020F0502020204030204" pitchFamily="34" charset="0"/>
              </a:rPr>
              <a:t>Hälsodeklaration </a:t>
            </a:r>
          </a:p>
          <a:p>
            <a:r>
              <a:rPr lang="sv-SE" dirty="0">
                <a:latin typeface="Calibri" panose="020F0502020204030204" pitchFamily="34" charset="0"/>
              </a:rPr>
              <a:t>Jämför med andra försäkringar</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15" name="Platshållare för bild 14" descr="En bild som visar himmel, utomhus, strand, kust&#10;&#10;Automatiskt genererad beskrivning">
            <a:extLst>
              <a:ext uri="{FF2B5EF4-FFF2-40B4-BE49-F238E27FC236}">
                <a16:creationId xmlns:a16="http://schemas.microsoft.com/office/drawing/2014/main" id="{6AB2C6B5-D5DC-A147-1182-5AF733DE65E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3221332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669380"/>
          </a:xfrm>
        </p:spPr>
        <p:txBody>
          <a:bodyPr/>
          <a:lstStyle/>
          <a:p>
            <a:r>
              <a:rPr lang="sv-SE" sz="3200" b="1" dirty="0">
                <a:latin typeface="Calibri" panose="020F0502020204030204" pitchFamily="34" charset="0"/>
                <a:ea typeface="Arial" charset="0"/>
                <a:cs typeface="Calibri" panose="020F0502020204030204" pitchFamily="34" charset="0"/>
              </a:rPr>
              <a:t>OLYCKSFALLSFÖRSÄKRING</a:t>
            </a:r>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21036"/>
            <a:ext cx="5118100" cy="3167646"/>
          </a:xfrm>
        </p:spPr>
        <p:txBody>
          <a:bodyPr>
            <a:noAutofit/>
          </a:bodyPr>
          <a:lstStyle/>
          <a:p>
            <a:pPr>
              <a:tabLst>
                <a:tab pos="214313" algn="l"/>
              </a:tabLst>
            </a:pPr>
            <a:r>
              <a:rPr lang="sv-SE" dirty="0">
                <a:ea typeface="Arial" charset="0"/>
                <a:cs typeface="Arial" charset="0"/>
              </a:rPr>
              <a:t>Din ålder har betydelse - när du får teckna, när den upphör, vad du får i ersättning </a:t>
            </a:r>
          </a:p>
          <a:p>
            <a:pPr>
              <a:tabLst>
                <a:tab pos="214313" algn="l"/>
              </a:tabLst>
            </a:pPr>
            <a:r>
              <a:rPr lang="sv-SE" dirty="0">
                <a:ea typeface="Arial" charset="0"/>
                <a:cs typeface="Arial" charset="0"/>
              </a:rPr>
              <a:t>Kontrollera när upphör</a:t>
            </a:r>
          </a:p>
          <a:p>
            <a:pPr>
              <a:tabLst>
                <a:tab pos="214313" algn="l"/>
              </a:tabLst>
            </a:pPr>
            <a:r>
              <a:rPr lang="sv-SE" dirty="0">
                <a:ea typeface="Arial" charset="0"/>
                <a:cs typeface="Arial" charset="0"/>
              </a:rPr>
              <a:t>Premie  - ålder/försäkringsbelopp</a:t>
            </a:r>
          </a:p>
          <a:p>
            <a:pPr>
              <a:tabLst>
                <a:tab pos="214313" algn="l"/>
              </a:tabLst>
            </a:pPr>
            <a:r>
              <a:rPr lang="sv-SE" dirty="0">
                <a:ea typeface="Arial" charset="0"/>
                <a:cs typeface="Arial" charset="0"/>
              </a:rPr>
              <a:t>Ej hälsodeklaration  </a:t>
            </a:r>
          </a:p>
          <a:p>
            <a:pPr>
              <a:tabLst>
                <a:tab pos="214313" algn="l"/>
              </a:tabLst>
            </a:pPr>
            <a:r>
              <a:rPr lang="sv-SE" dirty="0">
                <a:ea typeface="Arial" charset="0"/>
                <a:cs typeface="Arial" charset="0"/>
              </a:rPr>
              <a:t>Medicinsk invaliditet – viktigast!</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11" name="Platshållare för bild 10" descr="En bild som visar utomhus, mark, träd, gräs&#10;&#10;Automatiskt genererad beskrivning">
            <a:extLst>
              <a:ext uri="{FF2B5EF4-FFF2-40B4-BE49-F238E27FC236}">
                <a16:creationId xmlns:a16="http://schemas.microsoft.com/office/drawing/2014/main" id="{AB4FE9A8-87BE-00A4-26E2-D2B51CC8D20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30518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E705B5C0-0B70-336E-9011-E2AF487EE31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9000"/>
                    </a14:imgEffect>
                  </a14:imgLayer>
                </a14:imgProps>
              </a:ext>
            </a:extLst>
          </a:blip>
          <a:srcRect/>
          <a:stretch/>
        </p:blipFill>
        <p:spPr>
          <a:xfrm>
            <a:off x="1" y="0"/>
            <a:ext cx="12191998" cy="6857999"/>
          </a:xfrm>
          <a:prstGeom prst="rect">
            <a:avLst/>
          </a:prstGeom>
        </p:spPr>
      </p:pic>
      <p:sp>
        <p:nvSpPr>
          <p:cNvPr id="2" name="Platshållare för text 1">
            <a:extLst>
              <a:ext uri="{FF2B5EF4-FFF2-40B4-BE49-F238E27FC236}">
                <a16:creationId xmlns:a16="http://schemas.microsoft.com/office/drawing/2014/main" id="{D589C7C7-27D8-48DC-3BEB-14A454066538}"/>
              </a:ext>
            </a:extLst>
          </p:cNvPr>
          <p:cNvSpPr>
            <a:spLocks noGrp="1"/>
          </p:cNvSpPr>
          <p:nvPr>
            <p:ph type="body" sz="quarter" idx="16"/>
          </p:nvPr>
        </p:nvSpPr>
        <p:spPr>
          <a:xfrm>
            <a:off x="0" y="-1"/>
            <a:ext cx="12192000" cy="6858000"/>
          </a:xfrm>
          <a:solidFill>
            <a:srgbClr val="74BBC1">
              <a:alpha val="80000"/>
            </a:srgbClr>
          </a:solidFill>
        </p:spPr>
        <p:txBody>
          <a:bodyPr/>
          <a:lstStyle/>
          <a:p>
            <a:endParaRPr lang="sv-SE" dirty="0"/>
          </a:p>
        </p:txBody>
      </p:sp>
      <p:sp>
        <p:nvSpPr>
          <p:cNvPr id="5" name="Platshållare för text 4">
            <a:extLst>
              <a:ext uri="{FF2B5EF4-FFF2-40B4-BE49-F238E27FC236}">
                <a16:creationId xmlns:a16="http://schemas.microsoft.com/office/drawing/2014/main" id="{17F39310-49F8-E076-F2EC-217E0EE2DE2D}"/>
              </a:ext>
            </a:extLst>
          </p:cNvPr>
          <p:cNvSpPr>
            <a:spLocks noGrp="1"/>
          </p:cNvSpPr>
          <p:nvPr>
            <p:ph type="body" sz="quarter" idx="15"/>
          </p:nvPr>
        </p:nvSpPr>
        <p:spPr/>
        <p:txBody>
          <a:bodyPr/>
          <a:lstStyle/>
          <a:p>
            <a:endParaRPr lang="sv-SE"/>
          </a:p>
        </p:txBody>
      </p:sp>
      <p:sp>
        <p:nvSpPr>
          <p:cNvPr id="6" name="Rubrik 1">
            <a:extLst>
              <a:ext uri="{FF2B5EF4-FFF2-40B4-BE49-F238E27FC236}">
                <a16:creationId xmlns:a16="http://schemas.microsoft.com/office/drawing/2014/main" id="{0A747A86-7CAF-6109-86BC-1E6A16115C65}"/>
              </a:ext>
            </a:extLst>
          </p:cNvPr>
          <p:cNvSpPr>
            <a:spLocks noGrp="1"/>
          </p:cNvSpPr>
          <p:nvPr>
            <p:ph type="title"/>
          </p:nvPr>
        </p:nvSpPr>
        <p:spPr>
          <a:xfrm>
            <a:off x="513232" y="2248877"/>
            <a:ext cx="11165535" cy="2360243"/>
          </a:xfrm>
        </p:spPr>
        <p:txBody>
          <a:bodyPr/>
          <a:lstStyle/>
          <a:p>
            <a:r>
              <a:rPr lang="sv-SE" sz="5500" dirty="0"/>
              <a:t>HÅLLBARHET</a:t>
            </a:r>
            <a:br>
              <a:rPr lang="sv-SE" dirty="0"/>
            </a:br>
            <a:br>
              <a:rPr lang="sv-SE" dirty="0"/>
            </a:br>
            <a:r>
              <a:rPr lang="sv-SE" dirty="0"/>
              <a:t>”Skadeförebyggande åtgärder både hjälper enskilda </a:t>
            </a:r>
            <a:br>
              <a:rPr lang="sv-SE" dirty="0"/>
            </a:br>
            <a:r>
              <a:rPr lang="sv-SE" dirty="0"/>
              <a:t>konsumenter och leder till mindre miljöpåverkan”</a:t>
            </a:r>
            <a:br>
              <a:rPr lang="sv-SE" dirty="0"/>
            </a:br>
            <a:endParaRPr lang="sv-SE" dirty="0"/>
          </a:p>
        </p:txBody>
      </p:sp>
    </p:spTree>
    <p:extLst>
      <p:ext uri="{BB962C8B-B14F-4D97-AF65-F5344CB8AC3E}">
        <p14:creationId xmlns:p14="http://schemas.microsoft.com/office/powerpoint/2010/main" val="1051362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0196"/>
            <a:ext cx="5497484" cy="1325563"/>
          </a:xfrm>
        </p:spPr>
        <p:txBody>
          <a:bodyPr/>
          <a:lstStyle/>
          <a:p>
            <a:r>
              <a:rPr lang="sv-SE" sz="3200" b="1" dirty="0">
                <a:latin typeface="Calibri" panose="020F0502020204030204" pitchFamily="34" charset="0"/>
                <a:ea typeface="Arial" charset="0"/>
                <a:cs typeface="Calibri" panose="020F0502020204030204" pitchFamily="34" charset="0"/>
              </a:rPr>
              <a:t>KONTAKTA OSS NÄR DU VILL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8516" y="1434760"/>
            <a:ext cx="5148235" cy="2448392"/>
          </a:xfrm>
        </p:spPr>
        <p:txBody>
          <a:bodyPr>
            <a:normAutofit/>
          </a:bodyPr>
          <a:lstStyle/>
          <a:p>
            <a:pPr marL="0" indent="0">
              <a:buNone/>
            </a:pPr>
            <a:r>
              <a:rPr lang="sv-SE" sz="2000" b="1" dirty="0">
                <a:ea typeface="Arial" charset="0"/>
                <a:cs typeface="Arial" charset="0"/>
              </a:rPr>
              <a:t>Telefon:</a:t>
            </a:r>
            <a:br>
              <a:rPr lang="sv-SE" sz="2000" dirty="0">
                <a:ea typeface="Arial" charset="0"/>
                <a:cs typeface="Arial" charset="0"/>
              </a:rPr>
            </a:br>
            <a:r>
              <a:rPr lang="sv-SE" sz="2000" dirty="0">
                <a:ea typeface="Arial" charset="0"/>
                <a:cs typeface="Arial" charset="0"/>
              </a:rPr>
              <a:t>0200-22 58 00 (klockan 9 -12)</a:t>
            </a:r>
          </a:p>
          <a:p>
            <a:pPr marL="0" indent="0">
              <a:buNone/>
            </a:pPr>
            <a:r>
              <a:rPr lang="sv-SE" sz="2000" b="1" dirty="0">
                <a:ea typeface="Arial" charset="0"/>
                <a:cs typeface="Arial" charset="0"/>
              </a:rPr>
              <a:t>Mailformulär på:</a:t>
            </a:r>
            <a:br>
              <a:rPr lang="sv-SE" sz="2000" dirty="0">
                <a:ea typeface="Arial" charset="0"/>
                <a:cs typeface="Arial" charset="0"/>
              </a:rPr>
            </a:br>
            <a:r>
              <a:rPr lang="sv-SE" sz="2000" dirty="0">
                <a:ea typeface="Arial" charset="0"/>
                <a:cs typeface="Arial" charset="0"/>
              </a:rPr>
              <a:t>konsumenternas.se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square">
            <a:spAutoFit/>
          </a:bodyPr>
          <a:lstStyle/>
          <a:p>
            <a:r>
              <a:rPr lang="sv-SE" dirty="0"/>
              <a:t>DINA PRIVATA FÖRSÄKRINGAR</a:t>
            </a:r>
          </a:p>
        </p:txBody>
      </p:sp>
      <p:pic>
        <p:nvPicPr>
          <p:cNvPr id="12" name="Picture 10">
            <a:extLst>
              <a:ext uri="{FF2B5EF4-FFF2-40B4-BE49-F238E27FC236}">
                <a16:creationId xmlns:a16="http://schemas.microsoft.com/office/drawing/2014/main" id="{8DDFB355-EC8C-4F55-B960-C825926AC595}"/>
              </a:ext>
            </a:extLst>
          </p:cNvPr>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xfrm>
            <a:off x="6445250" y="620713"/>
            <a:ext cx="5075238"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20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Gabriella Hallberg</a:t>
            </a:r>
          </a:p>
          <a:p>
            <a:pPr>
              <a:spcBef>
                <a:spcPts val="0"/>
              </a:spcBef>
            </a:pPr>
            <a:r>
              <a:rPr lang="sv-SE" sz="1800" dirty="0"/>
              <a:t>gabriella.hallberg@konsumenternas.se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KONSUMENTERNAS</a:t>
            </a:r>
            <a:br>
              <a:rPr lang="sv-SE" sz="3200" b="1" dirty="0">
                <a:latin typeface="Calibri" panose="020F0502020204030204" pitchFamily="34" charset="0"/>
                <a:ea typeface="Arial" charset="0"/>
                <a:cs typeface="Calibri" panose="020F0502020204030204" pitchFamily="34" charset="0"/>
              </a:rPr>
            </a:br>
            <a:r>
              <a:rPr lang="sv-SE" sz="3200" b="1" dirty="0">
                <a:latin typeface="Calibri" panose="020F0502020204030204" pitchFamily="34" charset="0"/>
                <a:ea typeface="Arial" charset="0"/>
                <a:cs typeface="Calibri" panose="020F0502020204030204" pitchFamily="34" charset="0"/>
              </a:rPr>
              <a:t>FÖRSÄKRINGSBYRÅ - STIFTELSE </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p:txBody>
          <a:bodyPr>
            <a:normAutofit/>
          </a:bodyPr>
          <a:lstStyle/>
          <a:p>
            <a:r>
              <a:rPr lang="sv-SE" dirty="0">
                <a:latin typeface="Calibri" panose="020F0502020204030204" pitchFamily="34" charset="0"/>
              </a:rPr>
              <a:t>Oberoende kostnadsfri vägledning </a:t>
            </a:r>
          </a:p>
          <a:p>
            <a:r>
              <a:rPr lang="sv-SE" dirty="0">
                <a:latin typeface="Calibri" panose="020F0502020204030204" pitchFamily="34" charset="0"/>
              </a:rPr>
              <a:t>Stadgar: Vägleda, informera, påverka</a:t>
            </a:r>
          </a:p>
          <a:p>
            <a:r>
              <a:rPr lang="sv-SE" dirty="0">
                <a:latin typeface="Calibri" panose="020F0502020204030204" pitchFamily="34" charset="0"/>
              </a:rPr>
              <a:t>Återkopplar konsumentproblem</a:t>
            </a:r>
          </a:p>
          <a:p>
            <a:r>
              <a:rPr lang="sv-SE" dirty="0">
                <a:latin typeface="Calibri" panose="020F0502020204030204" pitchFamily="34" charset="0"/>
              </a:rPr>
              <a:t>Huvudmän:</a:t>
            </a:r>
            <a:br>
              <a:rPr lang="sv-SE" dirty="0">
                <a:latin typeface="Calibri" panose="020F0502020204030204" pitchFamily="34" charset="0"/>
              </a:rPr>
            </a:br>
            <a:r>
              <a:rPr lang="sv-SE" dirty="0">
                <a:latin typeface="Calibri" panose="020F0502020204030204" pitchFamily="34" charset="0"/>
              </a:rPr>
              <a:t>- Finansinspektionen</a:t>
            </a:r>
            <a:br>
              <a:rPr lang="sv-SE" dirty="0">
                <a:latin typeface="Calibri" panose="020F0502020204030204" pitchFamily="34" charset="0"/>
              </a:rPr>
            </a:br>
            <a:r>
              <a:rPr lang="sv-SE" dirty="0">
                <a:latin typeface="Calibri" panose="020F0502020204030204" pitchFamily="34" charset="0"/>
              </a:rPr>
              <a:t>- Konsumentverket</a:t>
            </a:r>
            <a:br>
              <a:rPr lang="sv-SE" dirty="0">
                <a:latin typeface="Calibri" panose="020F0502020204030204" pitchFamily="34" charset="0"/>
              </a:rPr>
            </a:br>
            <a:r>
              <a:rPr lang="sv-SE" dirty="0">
                <a:latin typeface="Calibri" panose="020F0502020204030204" pitchFamily="34" charset="0"/>
              </a:rPr>
              <a:t>- Svensk Försäkring</a:t>
            </a:r>
          </a:p>
          <a:p>
            <a:r>
              <a:rPr lang="sv-SE" dirty="0">
                <a:latin typeface="Calibri" panose="020F0502020204030204" pitchFamily="34" charset="0"/>
              </a:rPr>
              <a:t>Utbildning, media</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paraply, accessoarer, himmel, utomhus&#10;&#10;Automatiskt genererad beskrivning">
            <a:extLst>
              <a:ext uri="{FF2B5EF4-FFF2-40B4-BE49-F238E27FC236}">
                <a16:creationId xmlns:a16="http://schemas.microsoft.com/office/drawing/2014/main" id="{653BB10E-AF00-5E54-99F6-63E8D8D45B3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WEBBPLATS KONSUMENTERNAS.SE</a:t>
            </a: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817022"/>
            <a:ext cx="5118100" cy="2532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latin typeface="Calibri" panose="020F0502020204030204" pitchFamily="34" charset="0"/>
              </a:rPr>
              <a:t>Fakta om försäkring, pension och bank</a:t>
            </a:r>
          </a:p>
          <a:p>
            <a:r>
              <a:rPr lang="sv-SE" sz="2000" dirty="0">
                <a:latin typeface="Calibri" panose="020F0502020204030204" pitchFamily="34" charset="0"/>
              </a:rPr>
              <a:t>Oberoende jämförelser om försäkringar</a:t>
            </a:r>
          </a:p>
          <a:p>
            <a:r>
              <a:rPr lang="sv-SE" sz="2000" dirty="0">
                <a:latin typeface="Calibri" panose="020F0502020204030204" pitchFamily="34" charset="0"/>
              </a:rPr>
              <a:t>Klagoguiden</a:t>
            </a:r>
          </a:p>
          <a:p>
            <a:r>
              <a:rPr lang="sv-SE" sz="2000" dirty="0">
                <a:latin typeface="Calibri" panose="020F0502020204030204" pitchFamily="34" charset="0"/>
              </a:rPr>
              <a:t>Rättsfall och beslut</a:t>
            </a:r>
          </a:p>
          <a:p>
            <a:r>
              <a:rPr lang="sv-SE" sz="2000" dirty="0" err="1">
                <a:latin typeface="Calibri" panose="020F0502020204030204" pitchFamily="34" charset="0"/>
              </a:rPr>
              <a:t>Försäkringspodden</a:t>
            </a:r>
            <a:endParaRPr lang="sv-SE" sz="2000" dirty="0">
              <a:latin typeface="Calibri" panose="020F0502020204030204" pitchFamily="34" charset="0"/>
            </a:endParaRPr>
          </a:p>
        </p:txBody>
      </p:sp>
      <p:grpSp>
        <p:nvGrpSpPr>
          <p:cNvPr id="6" name="Grupp 5">
            <a:extLst>
              <a:ext uri="{FF2B5EF4-FFF2-40B4-BE49-F238E27FC236}">
                <a16:creationId xmlns:a16="http://schemas.microsoft.com/office/drawing/2014/main" id="{92FFAFF3-DE2D-164B-659B-249BFEF4AC4C}"/>
              </a:ext>
            </a:extLst>
          </p:cNvPr>
          <p:cNvGrpSpPr/>
          <p:nvPr/>
        </p:nvGrpSpPr>
        <p:grpSpPr>
          <a:xfrm>
            <a:off x="5859238" y="1817022"/>
            <a:ext cx="5428338" cy="3330096"/>
            <a:chOff x="5491424" y="1950720"/>
            <a:chExt cx="7042556" cy="4320363"/>
          </a:xfrm>
        </p:grpSpPr>
        <p:pic>
          <p:nvPicPr>
            <p:cNvPr id="9" name="Platshållare för bild 4" descr="laptop-start.png">
              <a:extLst>
                <a:ext uri="{FF2B5EF4-FFF2-40B4-BE49-F238E27FC236}">
                  <a16:creationId xmlns:a16="http://schemas.microsoft.com/office/drawing/2014/main" id="{2204452D-47EF-8A8C-0985-0FA86FE46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a:extLst>
                <a:ext uri="{FF2B5EF4-FFF2-40B4-BE49-F238E27FC236}">
                  <a16:creationId xmlns:a16="http://schemas.microsoft.com/office/drawing/2014/main" id="{CE34068C-2488-6791-50CB-F32598737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6943" y="2197165"/>
              <a:ext cx="5351518" cy="3322311"/>
            </a:xfrm>
            <a:prstGeom prst="rect">
              <a:avLst/>
            </a:prstGeom>
          </p:spPr>
        </p:pic>
      </p:grpSp>
    </p:spTree>
    <p:extLst>
      <p:ext uri="{BB962C8B-B14F-4D97-AF65-F5344CB8AC3E}">
        <p14:creationId xmlns:p14="http://schemas.microsoft.com/office/powerpoint/2010/main" val="200792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p:txBody>
          <a:bodyPr/>
          <a:lstStyle/>
          <a:p>
            <a:r>
              <a:rPr lang="sv-SE" sz="3200" dirty="0">
                <a:latin typeface="Calibri" panose="020F0502020204030204" pitchFamily="34" charset="0"/>
                <a:ea typeface="Arial" charset="0"/>
                <a:cs typeface="Calibri" panose="020F0502020204030204" pitchFamily="34" charset="0"/>
              </a:rPr>
              <a:t>ANVÄND VÅR KLAGOGUIDE</a:t>
            </a:r>
            <a:endParaRPr lang="sv-SE" sz="3200" b="1" dirty="0">
              <a:latin typeface="Calibri" panose="020F0502020204030204" pitchFamily="34" charset="0"/>
              <a:ea typeface="Arial" charset="0"/>
              <a:cs typeface="Calibri" panose="020F0502020204030204" pitchFamily="34" charset="0"/>
            </a:endParaRPr>
          </a:p>
        </p:txBody>
      </p:sp>
      <p:sp>
        <p:nvSpPr>
          <p:cNvPr id="8" name="Platshållare för text 7">
            <a:extLst>
              <a:ext uri="{FF2B5EF4-FFF2-40B4-BE49-F238E27FC236}">
                <a16:creationId xmlns:a16="http://schemas.microsoft.com/office/drawing/2014/main" id="{B1433660-EDCF-1253-2711-EB957C40A41A}"/>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pic>
        <p:nvPicPr>
          <p:cNvPr id="4" name="Bildobjekt 3">
            <a:extLst>
              <a:ext uri="{FF2B5EF4-FFF2-40B4-BE49-F238E27FC236}">
                <a16:creationId xmlns:a16="http://schemas.microsoft.com/office/drawing/2014/main" id="{39177988-D8D9-4F9B-65B1-D5AE4F84FC63}"/>
              </a:ext>
            </a:extLst>
          </p:cNvPr>
          <p:cNvPicPr>
            <a:picLocks noChangeAspect="1"/>
          </p:cNvPicPr>
          <p:nvPr/>
        </p:nvPicPr>
        <p:blipFill>
          <a:blip r:embed="rId3"/>
          <a:stretch>
            <a:fillRect/>
          </a:stretch>
        </p:blipFill>
        <p:spPr>
          <a:xfrm>
            <a:off x="6262421" y="1371598"/>
            <a:ext cx="4178131" cy="5151121"/>
          </a:xfrm>
          <a:prstGeom prst="rect">
            <a:avLst/>
          </a:prstGeom>
        </p:spPr>
      </p:pic>
      <p:sp>
        <p:nvSpPr>
          <p:cNvPr id="7" name="Platshållare för innehåll 2">
            <a:extLst>
              <a:ext uri="{FF2B5EF4-FFF2-40B4-BE49-F238E27FC236}">
                <a16:creationId xmlns:a16="http://schemas.microsoft.com/office/drawing/2014/main" id="{BA20F519-65E8-B2FF-FDB2-D327875E9B0D}"/>
              </a:ext>
            </a:extLst>
          </p:cNvPr>
          <p:cNvSpPr txBox="1">
            <a:spLocks/>
          </p:cNvSpPr>
          <p:nvPr/>
        </p:nvSpPr>
        <p:spPr>
          <a:xfrm>
            <a:off x="607450" y="1645698"/>
            <a:ext cx="5118100" cy="253224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latin typeface="Calibri" panose="020F0502020204030204" pitchFamily="34" charset="0"/>
              </a:rPr>
              <a:t>Många kontaktar Försäkringsbyrån när de är missnöjda med sitt försäkringsbolag</a:t>
            </a:r>
          </a:p>
          <a:p>
            <a:r>
              <a:rPr lang="sv-SE" sz="2000" dirty="0">
                <a:latin typeface="Calibri" panose="020F0502020204030204" pitchFamily="34" charset="0"/>
              </a:rPr>
              <a:t>Det kan handla om ett beslut, handläggarens bemötande eller en lång handläggningstid.</a:t>
            </a:r>
          </a:p>
          <a:p>
            <a:r>
              <a:rPr lang="sv-SE" sz="2000" dirty="0">
                <a:latin typeface="Calibri" panose="020F0502020204030204" pitchFamily="34" charset="0"/>
              </a:rPr>
              <a:t>Men vad kan man egentligen kräva som konsument? Hur bör man skriva och vem ska man kontakta i olika lägen? Det kan du läsa mer om i klagoguiden. </a:t>
            </a:r>
          </a:p>
        </p:txBody>
      </p:sp>
    </p:spTree>
    <p:extLst>
      <p:ext uri="{BB962C8B-B14F-4D97-AF65-F5344CB8AC3E}">
        <p14:creationId xmlns:p14="http://schemas.microsoft.com/office/powerpoint/2010/main" val="2318639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VARFÖR FÖRSÄKRAD?</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82585"/>
            <a:ext cx="5118100" cy="2488549"/>
          </a:xfrm>
        </p:spPr>
        <p:txBody>
          <a:bodyPr>
            <a:normAutofit/>
          </a:bodyPr>
          <a:lstStyle/>
          <a:p>
            <a:pPr>
              <a:tabLst>
                <a:tab pos="214313" algn="l"/>
              </a:tabLst>
            </a:pPr>
            <a:r>
              <a:rPr lang="sv-SE" dirty="0">
                <a:ea typeface="Arial" charset="0"/>
                <a:cs typeface="Arial" charset="0"/>
              </a:rPr>
              <a:t>Vad är en försäkring?</a:t>
            </a:r>
          </a:p>
          <a:p>
            <a:pPr>
              <a:tabLst>
                <a:tab pos="214313" algn="l"/>
              </a:tabLst>
            </a:pPr>
            <a:r>
              <a:rPr lang="sv-SE" dirty="0">
                <a:ea typeface="Arial" charset="0"/>
                <a:cs typeface="Arial" charset="0"/>
              </a:rPr>
              <a:t>Delad risk</a:t>
            </a:r>
          </a:p>
          <a:p>
            <a:pPr>
              <a:tabLst>
                <a:tab pos="214313" algn="l"/>
              </a:tabLst>
            </a:pPr>
            <a:r>
              <a:rPr lang="sv-SE" dirty="0">
                <a:ea typeface="Arial" charset="0"/>
                <a:cs typeface="Arial" charset="0"/>
              </a:rPr>
              <a:t>Katastrofskydd</a:t>
            </a:r>
          </a:p>
          <a:p>
            <a:pPr>
              <a:tabLst>
                <a:tab pos="214313" algn="l"/>
              </a:tabLst>
            </a:pPr>
            <a:r>
              <a:rPr lang="sv-SE" dirty="0">
                <a:ea typeface="Arial" charset="0"/>
                <a:cs typeface="Arial" charset="0"/>
              </a:rPr>
              <a:t>Trygghet i livets faser </a:t>
            </a:r>
          </a:p>
          <a:p>
            <a:pPr>
              <a:tabLst>
                <a:tab pos="214313" algn="l"/>
              </a:tabLst>
            </a:pPr>
            <a:r>
              <a:rPr lang="sv-SE" dirty="0">
                <a:ea typeface="Arial" charset="0"/>
                <a:cs typeface="Arial" charset="0"/>
              </a:rPr>
              <a:t>Behovet styr</a:t>
            </a:r>
          </a:p>
          <a:p>
            <a:endParaRPr lang="sv-SE" sz="1800" dirty="0"/>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8" name="Platshållare för bild 7" descr="En bild som visar rök, tåg, ånga, stack&#10;&#10;Automatiskt genererad beskrivning">
            <a:extLst>
              <a:ext uri="{FF2B5EF4-FFF2-40B4-BE49-F238E27FC236}">
                <a16:creationId xmlns:a16="http://schemas.microsoft.com/office/drawing/2014/main" id="{7C559D40-090D-A8D5-A9AA-ED5C77A77BF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VILKA FÖRSÄKRINGAR BEHÖVER DU?</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305498534"/>
              </p:ext>
            </p:extLst>
          </p:nvPr>
        </p:nvGraphicFramePr>
        <p:xfrm>
          <a:off x="1265684" y="2052027"/>
          <a:ext cx="9187108" cy="2987040"/>
        </p:xfrm>
        <a:graphic>
          <a:graphicData uri="http://schemas.openxmlformats.org/drawingml/2006/table">
            <a:tbl>
              <a:tblPr firstRow="1" bandRow="1">
                <a:tableStyleId>{5C22544A-7EE6-4342-B048-85BDC9FD1C3A}</a:tableStyleId>
              </a:tblPr>
              <a:tblGrid>
                <a:gridCol w="2296777">
                  <a:extLst>
                    <a:ext uri="{9D8B030D-6E8A-4147-A177-3AD203B41FA5}">
                      <a16:colId xmlns:a16="http://schemas.microsoft.com/office/drawing/2014/main" val="2336489506"/>
                    </a:ext>
                  </a:extLst>
                </a:gridCol>
                <a:gridCol w="2296777">
                  <a:extLst>
                    <a:ext uri="{9D8B030D-6E8A-4147-A177-3AD203B41FA5}">
                      <a16:colId xmlns:a16="http://schemas.microsoft.com/office/drawing/2014/main" val="426545219"/>
                    </a:ext>
                  </a:extLst>
                </a:gridCol>
                <a:gridCol w="2296777">
                  <a:extLst>
                    <a:ext uri="{9D8B030D-6E8A-4147-A177-3AD203B41FA5}">
                      <a16:colId xmlns:a16="http://schemas.microsoft.com/office/drawing/2014/main" val="3788303289"/>
                    </a:ext>
                  </a:extLst>
                </a:gridCol>
                <a:gridCol w="2296777">
                  <a:extLst>
                    <a:ext uri="{9D8B030D-6E8A-4147-A177-3AD203B41FA5}">
                      <a16:colId xmlns:a16="http://schemas.microsoft.com/office/drawing/2014/main" val="2744437489"/>
                    </a:ext>
                  </a:extLst>
                </a:gridCol>
              </a:tblGrid>
              <a:tr h="370840">
                <a:tc>
                  <a:txBody>
                    <a:bodyPr/>
                    <a:lstStyle/>
                    <a:p>
                      <a:r>
                        <a:rPr lang="sv-SE" sz="2000" dirty="0">
                          <a:solidFill>
                            <a:schemeClr val="accent1"/>
                          </a:solidFill>
                        </a:rPr>
                        <a:t>ENLIGT LAG</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chemeClr val="accent1"/>
                          </a:solidFill>
                        </a:rPr>
                        <a:t>NÖDVÄNDIGA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BRA ATT HA</a:t>
                      </a:r>
                    </a:p>
                  </a:txBody>
                  <a:tcPr>
                    <a:lnL w="12700" cmpd="sng">
                      <a:noFill/>
                    </a:lnL>
                    <a:lnR w="12700" cmpd="sng">
                      <a:noFill/>
                    </a:lnR>
                    <a:lnT w="12700" cmpd="sng">
                      <a:noFill/>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solidFill>
                            <a:srgbClr val="44999C"/>
                          </a:solidFill>
                        </a:rPr>
                        <a:t>SE UPP FÖR</a:t>
                      </a:r>
                    </a:p>
                  </a:txBody>
                  <a:tcPr>
                    <a:lnL w="12700" cmpd="sng">
                      <a:noFill/>
                    </a:lnL>
                    <a:lnR w="12700" cmpd="sng">
                      <a:noFill/>
                    </a:lnR>
                    <a:lnT w="19050" cap="flat" cmpd="sng" algn="ctr">
                      <a:noFill/>
                      <a:prstDash val="solid"/>
                      <a:round/>
                      <a:headEnd type="none" w="med" len="med"/>
                      <a:tailEnd type="none" w="med" len="med"/>
                    </a:lnT>
                    <a:lnB w="1270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270315">
                <a:tc>
                  <a:txBody>
                    <a:bodyPr/>
                    <a:lstStyle/>
                    <a:p>
                      <a:r>
                        <a:rPr lang="sv-SE" sz="2000" dirty="0">
                          <a:latin typeface="+mj-lt"/>
                        </a:rPr>
                        <a:t>Bilförsäkring - trafik</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Hemförsäkring</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Tjänstepension</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Produktförsäkringar</a:t>
                      </a:r>
                    </a:p>
                  </a:txBody>
                  <a:tcPr>
                    <a:lnL w="12700" cmpd="sng">
                      <a:noFill/>
                    </a:lnL>
                    <a:lnR w="12700" cmpd="sng">
                      <a:noFill/>
                    </a:lnR>
                    <a:lnT w="1270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Bostadsrätts-/</a:t>
                      </a:r>
                      <a:r>
                        <a:rPr lang="sv-SE" sz="2000" b="0" dirty="0">
                          <a:latin typeface="+mj-lt"/>
                        </a:rPr>
                        <a:t>villa</a:t>
                      </a:r>
                      <a:r>
                        <a:rPr lang="sv-SE" sz="2000" b="0" kern="1200" dirty="0">
                          <a:solidFill>
                            <a:schemeClr val="dk1"/>
                          </a:solidFill>
                          <a:latin typeface="+mj-lt"/>
                          <a:ea typeface="+mn-ea"/>
                          <a:cs typeface="+mn-cs"/>
                        </a:rPr>
                        <a:t>försäkring</a:t>
                      </a:r>
                      <a:endParaRPr lang="sv-SE" sz="2000" b="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Sjuk-</a:t>
                      </a:r>
                      <a:r>
                        <a:rPr lang="sv-SE" sz="2000" baseline="0" dirty="0">
                          <a:latin typeface="+mj-lt"/>
                        </a:rPr>
                        <a:t> och olycksfallsförsäkring</a:t>
                      </a:r>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ID-skydd</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Barnförsäkring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Bilförsäkring - hel/halv</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70840">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2000" dirty="0">
                          <a:latin typeface="+mj-lt"/>
                        </a:rPr>
                        <a:t>Djurförsäkring</a:t>
                      </a: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sv-SE" sz="2000" dirty="0">
                        <a:latin typeface="+mj-lt"/>
                      </a:endParaRPr>
                    </a:p>
                  </a:txBody>
                  <a:tcPr>
                    <a:lnL w="12700" cmpd="sng">
                      <a:noFill/>
                    </a:lnL>
                    <a:lnR w="12700" cmpd="sng">
                      <a:noFill/>
                    </a:lnR>
                    <a:lnT w="6350" cap="flat" cmpd="sng" algn="ctr">
                      <a:solidFill>
                        <a:srgbClr val="44999C"/>
                      </a:solidFill>
                      <a:prstDash val="solid"/>
                      <a:round/>
                      <a:headEnd type="none" w="med" len="med"/>
                      <a:tailEnd type="none" w="med" len="med"/>
                    </a:lnT>
                    <a:lnB w="6350" cap="flat" cmpd="sng" algn="ctr">
                      <a:solidFill>
                        <a:srgbClr val="4499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1"/>
          </p:nvPr>
        </p:nvSpPr>
        <p:spPr>
          <a:xfrm>
            <a:off x="809624" y="6379463"/>
            <a:ext cx="1723673" cy="257369"/>
          </a:xfrm>
        </p:spPr>
        <p:txBody>
          <a:bodyPr wrap="none">
            <a:spAutoFit/>
          </a:bodyPr>
          <a:lstStyle/>
          <a:p>
            <a:r>
              <a:rPr lang="sv-SE" dirty="0"/>
              <a:t>DINA PRIVATA FÖRSÄKRINGAR</a:t>
            </a:r>
          </a:p>
        </p:txBody>
      </p:sp>
    </p:spTree>
    <p:extLst>
      <p:ext uri="{BB962C8B-B14F-4D97-AF65-F5344CB8AC3E}">
        <p14:creationId xmlns:p14="http://schemas.microsoft.com/office/powerpoint/2010/main" val="67999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BILFÖRSÄKRING</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496404"/>
            <a:ext cx="5118100" cy="4351338"/>
          </a:xfrm>
        </p:spPr>
        <p:txBody>
          <a:bodyPr>
            <a:normAutofit/>
          </a:bodyPr>
          <a:lstStyle/>
          <a:p>
            <a:pPr marL="0" indent="0">
              <a:buNone/>
            </a:pPr>
            <a:r>
              <a:rPr lang="sv-SE" b="1" dirty="0">
                <a:latin typeface="Calibri" panose="020F0502020204030204" pitchFamily="34" charset="0"/>
              </a:rPr>
              <a:t>Jämför bilförsäkringar på konsumenternas.se</a:t>
            </a:r>
          </a:p>
          <a:p>
            <a:pPr marL="0" indent="0">
              <a:buNone/>
            </a:pPr>
            <a:endParaRPr lang="sv-SE" dirty="0">
              <a:latin typeface="Calibri" panose="020F0502020204030204" pitchFamily="34" charset="0"/>
            </a:endParaRPr>
          </a:p>
          <a:p>
            <a:r>
              <a:rPr lang="sv-SE" dirty="0">
                <a:latin typeface="Calibri" panose="020F0502020204030204" pitchFamily="34" charset="0"/>
              </a:rPr>
              <a:t>Trafikförsäkring (obligatorisk)</a:t>
            </a:r>
          </a:p>
          <a:p>
            <a:r>
              <a:rPr lang="sv-SE" dirty="0">
                <a:latin typeface="Calibri" panose="020F0502020204030204" pitchFamily="34" charset="0"/>
              </a:rPr>
              <a:t>Halvförsäkring</a:t>
            </a:r>
          </a:p>
          <a:p>
            <a:r>
              <a:rPr lang="sv-SE" dirty="0">
                <a:latin typeface="Calibri" panose="020F0502020204030204" pitchFamily="34" charset="0"/>
              </a:rPr>
              <a:t>Helförsäkring</a:t>
            </a:r>
          </a:p>
          <a:p>
            <a:r>
              <a:rPr lang="sv-SE" dirty="0">
                <a:latin typeface="Calibri" panose="020F0502020204030204" pitchFamily="34" charset="0"/>
              </a:rPr>
              <a:t>Försäkrat intresse – ägare och brukare</a:t>
            </a:r>
          </a:p>
          <a:p>
            <a:r>
              <a:rPr lang="sv-SE" dirty="0">
                <a:latin typeface="Calibri" panose="020F0502020204030204" pitchFamily="34" charset="0"/>
              </a:rPr>
              <a:t>Bolagsbyte</a:t>
            </a:r>
          </a:p>
          <a:p>
            <a:endParaRPr lang="sv-SE" sz="1900" dirty="0">
              <a:latin typeface="Calibri" panose="020F0502020204030204" pitchFamily="34" charset="0"/>
            </a:endParaRP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7" name="Platshållare för bild 6" descr="En bild som visar text, bil, väg, trafik&#10;&#10;Automatiskt genererad beskrivning">
            <a:extLst>
              <a:ext uri="{FF2B5EF4-FFF2-40B4-BE49-F238E27FC236}">
                <a16:creationId xmlns:a16="http://schemas.microsoft.com/office/drawing/2014/main" id="{935C9661-3A98-1ACF-D04A-82EE3780A50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217362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HEMFÖRSÄKRINGEN ÄR EN PAKETLÖSNING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816336"/>
            <a:ext cx="5118100" cy="2488549"/>
          </a:xfrm>
        </p:spPr>
        <p:txBody>
          <a:bodyPr>
            <a:noAutofit/>
          </a:bodyPr>
          <a:lstStyle/>
          <a:p>
            <a:pPr>
              <a:tabLst>
                <a:tab pos="214313" algn="l"/>
              </a:tabLst>
            </a:pPr>
            <a:r>
              <a:rPr lang="sv-SE" dirty="0">
                <a:ea typeface="Arial" charset="0"/>
                <a:cs typeface="Arial" charset="0"/>
              </a:rPr>
              <a:t>Skydd för lösöre</a:t>
            </a:r>
          </a:p>
          <a:p>
            <a:pPr>
              <a:tabLst>
                <a:tab pos="214313" algn="l"/>
              </a:tabLst>
            </a:pPr>
            <a:r>
              <a:rPr lang="sv-SE" dirty="0">
                <a:ea typeface="Arial" charset="0"/>
                <a:cs typeface="Arial" charset="0"/>
              </a:rPr>
              <a:t>Reseskydd</a:t>
            </a:r>
          </a:p>
          <a:p>
            <a:pPr>
              <a:tabLst>
                <a:tab pos="214313" algn="l"/>
              </a:tabLst>
            </a:pPr>
            <a:r>
              <a:rPr lang="sv-SE" dirty="0">
                <a:ea typeface="Arial" charset="0"/>
                <a:cs typeface="Arial" charset="0"/>
              </a:rPr>
              <a:t>Rättsskydd </a:t>
            </a:r>
          </a:p>
          <a:p>
            <a:pPr>
              <a:tabLst>
                <a:tab pos="214313" algn="l"/>
              </a:tabLst>
            </a:pPr>
            <a:r>
              <a:rPr lang="sv-SE" dirty="0">
                <a:ea typeface="Arial" charset="0"/>
                <a:cs typeface="Arial" charset="0"/>
              </a:rPr>
              <a:t>Ansvarsskydd</a:t>
            </a:r>
          </a:p>
          <a:p>
            <a:pPr>
              <a:tabLst>
                <a:tab pos="214313" algn="l"/>
              </a:tabLst>
            </a:pPr>
            <a:r>
              <a:rPr lang="sv-SE" dirty="0">
                <a:ea typeface="Arial" charset="0"/>
                <a:cs typeface="Arial" charset="0"/>
              </a:rPr>
              <a:t>Överfallsskydd</a:t>
            </a:r>
          </a:p>
          <a:p>
            <a:pPr>
              <a:tabLst>
                <a:tab pos="214313" algn="l"/>
              </a:tabLst>
            </a:pPr>
            <a:r>
              <a:rPr lang="sv-SE" dirty="0">
                <a:ea typeface="Arial" charset="0"/>
                <a:cs typeface="Arial" charset="0"/>
              </a:rPr>
              <a:t>Tilläggsförsäkringar - t ex allrisk</a:t>
            </a:r>
          </a:p>
          <a:p>
            <a:pPr>
              <a:tabLst>
                <a:tab pos="214313" algn="l"/>
              </a:tabLst>
            </a:pPr>
            <a:endParaRPr lang="sv-SE" dirty="0">
              <a:ea typeface="Arial" charset="0"/>
              <a:cs typeface="Arial" charset="0"/>
            </a:endParaRPr>
          </a:p>
          <a:p>
            <a:pPr marL="0" indent="0">
              <a:buNone/>
              <a:tabLst>
                <a:tab pos="214313" algn="l"/>
              </a:tabLst>
            </a:pPr>
            <a:r>
              <a:rPr lang="sv-SE" dirty="0">
                <a:ea typeface="Arial" charset="0"/>
                <a:cs typeface="Arial" charset="0"/>
              </a:rPr>
              <a:t>Jämför hemförsäkringar på konsumenternas.se</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4" y="6370350"/>
            <a:ext cx="1723673" cy="257369"/>
          </a:xfrm>
        </p:spPr>
        <p:txBody>
          <a:bodyPr wrap="none">
            <a:spAutoFit/>
          </a:bodyPr>
          <a:lstStyle/>
          <a:p>
            <a:r>
              <a:rPr lang="sv-SE" dirty="0"/>
              <a:t>DINA PRIVATA FÖRSÄKRINGAR</a:t>
            </a:r>
          </a:p>
        </p:txBody>
      </p:sp>
      <p:pic>
        <p:nvPicPr>
          <p:cNvPr id="4" name="Platshållare för bild 3" descr="En bild som visar träd, utomhus, omges, flera&#10;&#10;Automatiskt genererad beskrivning">
            <a:extLst>
              <a:ext uri="{FF2B5EF4-FFF2-40B4-BE49-F238E27FC236}">
                <a16:creationId xmlns:a16="http://schemas.microsoft.com/office/drawing/2014/main" id="{6E23153B-231C-BC52-450B-0306067B0F7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0067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63518"/>
          </a:xfrm>
        </p:spPr>
        <p:txBody>
          <a:bodyPr/>
          <a:lstStyle/>
          <a:p>
            <a:r>
              <a:rPr lang="sv-SE" sz="3200" b="1" dirty="0">
                <a:latin typeface="Calibri" panose="020F0502020204030204" pitchFamily="34" charset="0"/>
                <a:ea typeface="Arial" charset="0"/>
                <a:cs typeface="Calibri" panose="020F0502020204030204" pitchFamily="34" charset="0"/>
              </a:rPr>
              <a:t>EGENDOMSSKYDD – UNDANTAG FÖR STÖLD MED NYCKEL</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766033"/>
            <a:ext cx="5118100" cy="3321781"/>
          </a:xfrm>
        </p:spPr>
        <p:txBody>
          <a:bodyPr>
            <a:normAutofit/>
          </a:bodyPr>
          <a:lstStyle/>
          <a:p>
            <a:r>
              <a:rPr lang="sv-SE" dirty="0">
                <a:latin typeface="Calibri" panose="020F0502020204030204" pitchFamily="34" charset="0"/>
              </a:rPr>
              <a:t>Bevisbörda inbrott ägt rum</a:t>
            </a:r>
          </a:p>
          <a:p>
            <a:r>
              <a:rPr lang="sv-SE" dirty="0">
                <a:latin typeface="Calibri" panose="020F0502020204030204" pitchFamily="34" charset="0"/>
              </a:rPr>
              <a:t>Huvudregel: Olovligen brutit sig in</a:t>
            </a:r>
          </a:p>
          <a:p>
            <a:r>
              <a:rPr lang="sv-SE" dirty="0">
                <a:latin typeface="Calibri" panose="020F0502020204030204" pitchFamily="34" charset="0"/>
              </a:rPr>
              <a:t>Innehav av nyckel</a:t>
            </a:r>
          </a:p>
          <a:p>
            <a:r>
              <a:rPr lang="sv-SE" dirty="0">
                <a:latin typeface="Calibri" panose="020F0502020204030204" pitchFamily="34" charset="0"/>
              </a:rPr>
              <a:t>Stöld äldreboende / hemtjänst</a:t>
            </a:r>
          </a:p>
          <a:p>
            <a:r>
              <a:rPr lang="sv-SE" dirty="0">
                <a:latin typeface="Calibri" panose="020F0502020204030204" pitchFamily="34" charset="0"/>
              </a:rPr>
              <a:t>Grundskydd: maxbelopp eller försäkringsbelopp/allriskskydd</a:t>
            </a:r>
          </a:p>
          <a:p>
            <a:r>
              <a:rPr lang="sv-SE" dirty="0">
                <a:latin typeface="Calibri" panose="020F0502020204030204" pitchFamily="34" charset="0"/>
              </a:rPr>
              <a:t>Marknadsvärde</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82169"/>
            <a:ext cx="1723673" cy="257369"/>
          </a:xfrm>
        </p:spPr>
        <p:txBody>
          <a:bodyPr wrap="none">
            <a:spAutoFit/>
          </a:bodyPr>
          <a:lstStyle/>
          <a:p>
            <a:r>
              <a:rPr lang="sv-SE" dirty="0"/>
              <a:t>DINA PRIVATA FÖRSÄKRINGAR</a:t>
            </a:r>
          </a:p>
        </p:txBody>
      </p:sp>
      <p:pic>
        <p:nvPicPr>
          <p:cNvPr id="9" name="Platshållare för bild 8" descr="En bild som visar inomhus, metallköksredskap&#10;&#10;Automatiskt genererad beskrivning">
            <a:extLst>
              <a:ext uri="{FF2B5EF4-FFF2-40B4-BE49-F238E27FC236}">
                <a16:creationId xmlns:a16="http://schemas.microsoft.com/office/drawing/2014/main" id="{C915D108-9E47-8047-0938-41271E562F8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05759888"/>
      </p:ext>
    </p:extLst>
  </p:cSld>
  <p:clrMapOvr>
    <a:masterClrMapping/>
  </p:clrMapOvr>
</p:sld>
</file>

<file path=ppt/theme/theme1.xml><?xml version="1.0" encoding="utf-8"?>
<a:theme xmlns:a="http://schemas.openxmlformats.org/drawingml/2006/main" name="Office-tema">
  <a:themeElements>
    <a:clrScheme name="budget">
      <a:dk1>
        <a:srgbClr val="000000"/>
      </a:dk1>
      <a:lt1>
        <a:srgbClr val="FFFFFF"/>
      </a:lt1>
      <a:dk2>
        <a:srgbClr val="44546A"/>
      </a:dk2>
      <a:lt2>
        <a:srgbClr val="E7E6E6"/>
      </a:lt2>
      <a:accent1>
        <a:srgbClr val="43989B"/>
      </a:accent1>
      <a:accent2>
        <a:srgbClr val="328189"/>
      </a:accent2>
      <a:accent3>
        <a:srgbClr val="A5A5A5"/>
      </a:accent3>
      <a:accent4>
        <a:srgbClr val="6EB0B5"/>
      </a:accent4>
      <a:accent5>
        <a:srgbClr val="175E67"/>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96EF716-3476-DC43-A037-DB8E34AB3226}" vid="{5F5CCE0B-3AEB-9F40-8E03-A8469FF28BA9}"/>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PPT_mall_budget</Template>
  <TotalTime>218</TotalTime>
  <Words>4431</Words>
  <Application>Microsoft Office PowerPoint</Application>
  <PresentationFormat>Bredbild</PresentationFormat>
  <Paragraphs>331</Paragraphs>
  <Slides>19</Slides>
  <Notes>19</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19</vt:i4>
      </vt:variant>
    </vt:vector>
  </HeadingPairs>
  <TitlesOfParts>
    <vt:vector size="24" baseType="lpstr">
      <vt:lpstr>Arial</vt:lpstr>
      <vt:lpstr>Calibri</vt:lpstr>
      <vt:lpstr>Muli</vt:lpstr>
      <vt:lpstr>Symbol</vt:lpstr>
      <vt:lpstr>Office-tema</vt:lpstr>
      <vt:lpstr>DINA PRIVATA FÖRSÄKRINGAR</vt:lpstr>
      <vt:lpstr>KONSUMENTERNAS FÖRSÄKRINGSBYRÅ - STIFTELSE </vt:lpstr>
      <vt:lpstr>WEBBPLATS KONSUMENTERNAS.SE</vt:lpstr>
      <vt:lpstr>ANVÄND VÅR KLAGOGUIDE</vt:lpstr>
      <vt:lpstr>VARFÖR FÖRSÄKRAD?</vt:lpstr>
      <vt:lpstr>VILKA FÖRSÄKRINGAR BEHÖVER DU?</vt:lpstr>
      <vt:lpstr>BILFÖRSÄKRING</vt:lpstr>
      <vt:lpstr>HEMFÖRSÄKRINGEN ÄR EN PAKETLÖSNING</vt:lpstr>
      <vt:lpstr>EGENDOMSSKYDD – UNDANTAG FÖR STÖLD MED NYCKEL</vt:lpstr>
      <vt:lpstr>RESESKYDDET I HEMFÖRSÄKRINGEN</vt:lpstr>
      <vt:lpstr>RÄTTSKYDD I HEMFÖRSÄKRINGAR</vt:lpstr>
      <vt:lpstr>ANSVAR- OCH ÖVERFALLSSKYDD I HEMFÖRSÄKRINGAR</vt:lpstr>
      <vt:lpstr>BEHÖVS PRODUKTFÖRSÄKRINGAR?</vt:lpstr>
      <vt:lpstr>ID-SKYDD</vt:lpstr>
      <vt:lpstr>LIVFÖRSÄKRING</vt:lpstr>
      <vt:lpstr>OLYCKSFALLSFÖRSÄKRING</vt:lpstr>
      <vt:lpstr>HÅLLBARHET  ”Skadeförebyggande åtgärder både hjälper enskilda  konsumenter och leder till mindre miljöpåverkan” </vt:lpstr>
      <vt:lpstr>KONTAKTA OSS NÄR DU VILL</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DINA PRIVATA FÖRSÄKRINGAR</dc:title>
  <dc:creator>Vanda Brandt</dc:creator>
  <cp:lastModifiedBy>Vanda Brandt</cp:lastModifiedBy>
  <cp:revision>18</cp:revision>
  <dcterms:created xsi:type="dcterms:W3CDTF">2023-03-08T12:20:37Z</dcterms:created>
  <dcterms:modified xsi:type="dcterms:W3CDTF">2023-03-13T12:06:02Z</dcterms:modified>
</cp:coreProperties>
</file>