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64" r:id="rId3"/>
    <p:sldId id="296" r:id="rId4"/>
    <p:sldId id="268" r:id="rId5"/>
    <p:sldId id="297" r:id="rId6"/>
    <p:sldId id="298" r:id="rId7"/>
    <p:sldId id="287" r:id="rId8"/>
    <p:sldId id="299" r:id="rId9"/>
    <p:sldId id="300" r:id="rId10"/>
    <p:sldId id="288" r:id="rId11"/>
    <p:sldId id="301" r:id="rId12"/>
    <p:sldId id="289" r:id="rId13"/>
    <p:sldId id="292" r:id="rId14"/>
    <p:sldId id="272" r:id="rId15"/>
    <p:sldId id="302" r:id="rId16"/>
    <p:sldId id="303"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20" autoAdjust="0"/>
  </p:normalViewPr>
  <p:slideViewPr>
    <p:cSldViewPr snapToGrid="0" showGuides="1">
      <p:cViewPr varScale="1">
        <p:scale>
          <a:sx n="77" d="100"/>
          <a:sy n="77" d="100"/>
        </p:scale>
        <p:origin x="1914" y="90"/>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2023-03-13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altLang="sv-SE" b="1" dirty="0">
                <a:latin typeface="+mn-lt"/>
              </a:rPr>
              <a:t>Kontrollera företaget </a:t>
            </a:r>
            <a:endParaRPr lang="sv-SE" altLang="sv-SE" dirty="0">
              <a:latin typeface="+mn-lt"/>
            </a:endParaRPr>
          </a:p>
          <a:p>
            <a:r>
              <a:rPr lang="sv-SE" altLang="sv-SE" dirty="0">
                <a:latin typeface="+mn-lt"/>
              </a:rPr>
              <a:t>Kontrollera att företaget finns i Finansinspektionens företagsregister. </a:t>
            </a:r>
          </a:p>
          <a:p>
            <a:endParaRPr lang="sv-SE" altLang="sv-SE" b="1" dirty="0">
              <a:latin typeface="+mn-lt"/>
            </a:endParaRPr>
          </a:p>
          <a:p>
            <a:r>
              <a:rPr lang="sv-SE" altLang="sv-SE" b="1" dirty="0">
                <a:latin typeface="+mn-lt"/>
              </a:rPr>
              <a:t>Rådgivare eller säljare?</a:t>
            </a:r>
            <a:endParaRPr lang="sv-SE" altLang="sv-SE" dirty="0">
              <a:latin typeface="+mn-lt"/>
            </a:endParaRPr>
          </a:p>
          <a:p>
            <a:r>
              <a:rPr lang="sv-SE" altLang="sv-SE" dirty="0">
                <a:latin typeface="+mn-lt"/>
              </a:rPr>
              <a:t>Kontrollera att personen du träffar är rådgivare och att han/hon avser att lämna råd om de placeringar som kan vara aktuella för dig. </a:t>
            </a:r>
          </a:p>
          <a:p>
            <a:endParaRPr lang="sv-SE" altLang="sv-SE" b="1" dirty="0">
              <a:latin typeface="+mn-lt"/>
            </a:endParaRPr>
          </a:p>
          <a:p>
            <a:r>
              <a:rPr lang="sv-SE" altLang="sv-SE" b="1" dirty="0">
                <a:latin typeface="+mn-lt"/>
              </a:rPr>
              <a:t>Lämplighetsbedömning</a:t>
            </a:r>
            <a:endParaRPr lang="sv-SE" altLang="sv-SE" dirty="0">
              <a:latin typeface="+mn-lt"/>
            </a:endParaRPr>
          </a:p>
          <a:p>
            <a:r>
              <a:rPr lang="sv-SE" altLang="sv-SE" dirty="0">
                <a:latin typeface="+mn-lt"/>
              </a:rPr>
              <a:t>Vid rådgivning gör rådgivaren en bedömning av vilka placeringar som är lämpliga för dig bland annat utifrån din ekonomiska situation och den risk du är beredd att ta. </a:t>
            </a:r>
          </a:p>
          <a:p>
            <a:endParaRPr lang="sv-SE" altLang="sv-SE" b="1" dirty="0">
              <a:latin typeface="+mn-lt"/>
            </a:endParaRPr>
          </a:p>
          <a:p>
            <a:r>
              <a:rPr lang="sv-SE" altLang="sv-SE" b="1" dirty="0">
                <a:latin typeface="+mn-lt"/>
              </a:rPr>
              <a:t>Se till att du förstår investeringen och risknivån </a:t>
            </a:r>
            <a:endParaRPr lang="sv-SE" altLang="sv-SE" dirty="0">
              <a:latin typeface="+mn-lt"/>
            </a:endParaRPr>
          </a:p>
          <a:p>
            <a:r>
              <a:rPr lang="sv-SE" altLang="sv-SE" dirty="0">
                <a:latin typeface="+mn-lt"/>
              </a:rPr>
              <a:t>Se till att du förstår investeringen. Förstår du inte den information du får så ställ frågor tills du känner dig nöjd. </a:t>
            </a:r>
          </a:p>
          <a:p>
            <a:endParaRPr lang="sv-SE" altLang="sv-SE" b="1" dirty="0">
              <a:latin typeface="+mn-lt"/>
            </a:endParaRPr>
          </a:p>
          <a:p>
            <a:r>
              <a:rPr lang="sv-SE" altLang="sv-SE" b="1" dirty="0">
                <a:latin typeface="+mn-lt"/>
              </a:rPr>
              <a:t>Ha inte bråttom!</a:t>
            </a:r>
            <a:endParaRPr lang="sv-SE" altLang="sv-SE" dirty="0">
              <a:latin typeface="+mn-lt"/>
            </a:endParaRPr>
          </a:p>
          <a:p>
            <a:r>
              <a:rPr lang="sv-SE" altLang="sv-SE" dirty="0">
                <a:latin typeface="+mn-lt"/>
              </a:rPr>
              <a:t>En teckningsanmälan och andra avtal som du skriver under är bindande. Det finns sällan någon ångerrätt. </a:t>
            </a:r>
          </a:p>
          <a:p>
            <a:endParaRPr lang="sv-SE" altLang="sv-SE" b="1" dirty="0">
              <a:latin typeface="+mn-lt"/>
            </a:endParaRPr>
          </a:p>
          <a:p>
            <a:r>
              <a:rPr lang="sv-SE" altLang="sv-SE" b="1" dirty="0">
                <a:latin typeface="+mn-lt"/>
              </a:rPr>
              <a:t>Se till att få kopia av dokumentationen </a:t>
            </a:r>
            <a:endParaRPr lang="sv-SE" altLang="sv-SE" dirty="0">
              <a:latin typeface="+mn-lt"/>
            </a:endParaRPr>
          </a:p>
          <a:p>
            <a:r>
              <a:rPr lang="sv-SE" altLang="sv-SE" dirty="0">
                <a:latin typeface="+mn-lt"/>
              </a:rPr>
              <a:t>All rådgivning ska dokumenteras. Läs igenom noga och kontrollera att det som står där stämmer.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414556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Ingen generell rutin, banken kan neka.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47935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26927"/>
          </a:xfrm>
        </p:spPr>
        <p:txBody>
          <a:bodyPr/>
          <a:lstStyle/>
          <a:p>
            <a:r>
              <a:rPr lang="sv-SE" altLang="sv-SE" b="1" dirty="0">
                <a:latin typeface="+mn-lt"/>
              </a:rPr>
              <a:t>Klagomålstrappan</a:t>
            </a:r>
            <a:r>
              <a:rPr lang="sv-SE" altLang="sv-SE" dirty="0">
                <a:latin typeface="+mn-lt"/>
              </a:rPr>
              <a:t>. </a:t>
            </a:r>
          </a:p>
          <a:p>
            <a:r>
              <a:rPr lang="sv-SE" altLang="sv-SE" dirty="0">
                <a:latin typeface="+mn-lt"/>
              </a:rPr>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latin typeface="+mn-lt"/>
            </a:endParaRPr>
          </a:p>
          <a:p>
            <a:r>
              <a:rPr lang="sv-SE" altLang="sv-SE" b="1" u="sng" dirty="0">
                <a:latin typeface="+mn-lt"/>
              </a:rPr>
              <a:t>ARN</a:t>
            </a:r>
            <a:r>
              <a:rPr lang="sv-SE" altLang="sv-SE" dirty="0">
                <a:latin typeface="+mn-lt"/>
              </a:rPr>
              <a:t>: </a:t>
            </a:r>
          </a:p>
          <a:p>
            <a:r>
              <a:rPr lang="sv-SE" altLang="sv-SE" b="1" dirty="0">
                <a:latin typeface="+mn-lt"/>
              </a:rPr>
              <a:t>Fördelar</a:t>
            </a:r>
            <a:r>
              <a:rPr lang="sv-SE" altLang="sv-SE" dirty="0">
                <a:latin typeface="+mn-lt"/>
              </a:rPr>
              <a:t>: gratis och det är inte tänkt att man ska behöva ha ett juridiskt ombud. Det går relativt snabbt. Enligt nämndens instruktion ska ett ärende prövas inom 90 dagar från det att det är färdigt för avgörande. </a:t>
            </a:r>
          </a:p>
          <a:p>
            <a:endParaRPr lang="sv-SE" altLang="sv-SE" b="1" dirty="0">
              <a:latin typeface="+mn-lt"/>
            </a:endParaRPr>
          </a:p>
          <a:p>
            <a:r>
              <a:rPr lang="sv-SE" altLang="sv-SE" b="1" dirty="0">
                <a:latin typeface="+mn-lt"/>
              </a:rPr>
              <a:t>Nackdelar</a:t>
            </a:r>
            <a:r>
              <a:rPr lang="sv-SE" altLang="sv-SE" dirty="0">
                <a:latin typeface="+mn-lt"/>
              </a:rPr>
              <a:t>: prövas på handlingarna. Ingen möjlighet till muntlig bevisning. Om ”ord mot ord” kan nämnden inte pröva tvisten. Kan inte heller pröva alla typer av tvister, måste finnas ett ekonomiskt yrkande. Inte bindande för parterna (men nästintill </a:t>
            </a:r>
            <a:br>
              <a:rPr lang="sv-SE" altLang="sv-SE" dirty="0">
                <a:latin typeface="+mn-lt"/>
              </a:rPr>
            </a:br>
            <a:r>
              <a:rPr lang="sv-SE" altLang="sv-SE" dirty="0">
                <a:latin typeface="+mn-lt"/>
              </a:rPr>
              <a:t>100 % följsamhet på bankavdelningen).</a:t>
            </a:r>
          </a:p>
          <a:p>
            <a:endParaRPr lang="sv-SE" altLang="sv-SE" b="1" u="sng" dirty="0">
              <a:latin typeface="+mn-lt"/>
            </a:endParaRPr>
          </a:p>
          <a:p>
            <a:r>
              <a:rPr lang="sv-SE" altLang="sv-SE" b="1" u="sng" dirty="0">
                <a:latin typeface="+mn-lt"/>
              </a:rPr>
              <a:t>Tingsrätten</a:t>
            </a:r>
            <a:r>
              <a:rPr lang="sv-SE" altLang="sv-SE" dirty="0">
                <a:latin typeface="+mn-lt"/>
              </a:rPr>
              <a:t>: </a:t>
            </a:r>
          </a:p>
          <a:p>
            <a:r>
              <a:rPr lang="sv-SE" altLang="sv-SE" b="1" dirty="0">
                <a:latin typeface="+mn-lt"/>
              </a:rPr>
              <a:t>Fördelar</a:t>
            </a:r>
            <a:r>
              <a:rPr lang="sv-SE" altLang="sv-SE" dirty="0">
                <a:latin typeface="+mn-lt"/>
              </a:rPr>
              <a:t>: prövar alla typer av tvister. Exekutionstitel, det</a:t>
            </a:r>
            <a:r>
              <a:rPr lang="sv-SE" altLang="sv-SE" baseline="0" dirty="0">
                <a:latin typeface="+mn-lt"/>
              </a:rPr>
              <a:t> vill säga</a:t>
            </a:r>
            <a:r>
              <a:rPr lang="sv-SE" altLang="sv-SE" dirty="0">
                <a:latin typeface="+mn-lt"/>
              </a:rPr>
              <a:t> man kan ta domen till kronofogden och begära utmätning.</a:t>
            </a:r>
          </a:p>
          <a:p>
            <a:endParaRPr lang="sv-SE" altLang="sv-SE" b="1" dirty="0">
              <a:latin typeface="+mn-lt"/>
            </a:endParaRPr>
          </a:p>
          <a:p>
            <a:r>
              <a:rPr lang="sv-SE" altLang="sv-SE" b="1" dirty="0">
                <a:latin typeface="+mn-lt"/>
              </a:rPr>
              <a:t>Nackdelar:</a:t>
            </a:r>
            <a:r>
              <a:rPr lang="sv-SE" altLang="sv-SE" dirty="0">
                <a:latin typeface="+mn-lt"/>
              </a:rPr>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4833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644214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93881"/>
          </a:xfrm>
        </p:spPr>
        <p:txBody>
          <a:bodyPr/>
          <a:lstStyle/>
          <a:p>
            <a:pPr eaLnBrk="1" hangingPunct="1">
              <a:spcBef>
                <a:spcPct val="0"/>
              </a:spcBef>
            </a:pPr>
            <a:r>
              <a:rPr lang="sv-SE" altLang="sv-SE" dirty="0">
                <a:latin typeface="+mn-lt"/>
              </a:rPr>
              <a:t>Riksbanken fick</a:t>
            </a:r>
            <a:r>
              <a:rPr lang="sv-SE" altLang="sv-SE" baseline="0" dirty="0">
                <a:latin typeface="+mn-lt"/>
              </a:rPr>
              <a:t> sedelmonopol i Sverige 1897.</a:t>
            </a:r>
          </a:p>
          <a:p>
            <a:pPr eaLnBrk="1" hangingPunct="1">
              <a:spcBef>
                <a:spcPct val="0"/>
              </a:spcBef>
            </a:pPr>
            <a:endParaRPr lang="sv-SE" altLang="sv-SE" baseline="0" dirty="0">
              <a:latin typeface="+mn-lt"/>
            </a:endParaRPr>
          </a:p>
          <a:p>
            <a:pPr eaLnBrk="1" hangingPunct="1">
              <a:spcBef>
                <a:spcPct val="0"/>
              </a:spcBef>
            </a:pPr>
            <a:r>
              <a:rPr lang="sv-SE" altLang="sv-SE" dirty="0">
                <a:latin typeface="+mn-lt"/>
              </a:rPr>
              <a:t>I Sverige råder principen</a:t>
            </a:r>
            <a:r>
              <a:rPr lang="sv-SE" altLang="sv-SE" baseline="0" dirty="0">
                <a:latin typeface="+mn-lt"/>
              </a:rPr>
              <a:t> om avtalsfrihet. Avtalsfriheten har företräde framför bank  och betalningslagstiftning.</a:t>
            </a:r>
          </a:p>
          <a:p>
            <a:pPr eaLnBrk="1" hangingPunct="1">
              <a:spcBef>
                <a:spcPct val="0"/>
              </a:spcBef>
            </a:pPr>
            <a:endParaRPr lang="sv-SE" altLang="sv-SE" baseline="0" dirty="0">
              <a:latin typeface="+mn-lt"/>
            </a:endParaRPr>
          </a:p>
          <a:p>
            <a:pPr eaLnBrk="1" hangingPunct="1">
              <a:spcBef>
                <a:spcPct val="0"/>
              </a:spcBef>
            </a:pPr>
            <a:r>
              <a:rPr lang="sv-SE" altLang="sv-SE" dirty="0">
                <a:latin typeface="+mn-lt"/>
              </a:rPr>
              <a:t>En butik kan därför</a:t>
            </a:r>
            <a:r>
              <a:rPr lang="sv-SE" altLang="sv-SE" baseline="0" dirty="0">
                <a:latin typeface="+mn-lt"/>
              </a:rPr>
              <a:t> ”avtala” bort skyldigheten att ta emot kontanter genom att sätta upp exempelvis en skylt. </a:t>
            </a:r>
          </a:p>
          <a:p>
            <a:pPr eaLnBrk="1" hangingPunct="1">
              <a:spcBef>
                <a:spcPct val="0"/>
              </a:spcBef>
            </a:pPr>
            <a:endParaRPr lang="sv-SE" altLang="sv-SE" baseline="0" dirty="0">
              <a:latin typeface="+mn-lt"/>
            </a:endParaRPr>
          </a:p>
          <a:p>
            <a:pPr eaLnBrk="1" hangingPunct="1">
              <a:spcBef>
                <a:spcPct val="0"/>
              </a:spcBef>
            </a:pPr>
            <a:r>
              <a:rPr lang="sv-SE" altLang="sv-SE" baseline="0" dirty="0">
                <a:latin typeface="+mn-lt"/>
              </a:rPr>
              <a:t>I eurozonen finns en skyldighet, enligt ett fördrag, att ta emot kontanter (två undantag finns. Bygger på principen om ”god tro”:</a:t>
            </a:r>
          </a:p>
          <a:p>
            <a:pPr eaLnBrk="1" hangingPunct="1">
              <a:spcBef>
                <a:spcPct val="0"/>
              </a:spcBef>
            </a:pPr>
            <a:endParaRPr lang="sv-SE" altLang="sv-SE" dirty="0"/>
          </a:p>
          <a:p>
            <a:pPr marL="228600" indent="-228600" eaLnBrk="1" hangingPunct="1">
              <a:spcBef>
                <a:spcPct val="0"/>
              </a:spcBef>
              <a:buAutoNum type="arabicPeriod"/>
            </a:pPr>
            <a:r>
              <a:rPr lang="sv-SE" altLang="sv-SE" baseline="0" dirty="0">
                <a:latin typeface="+mn-lt"/>
              </a:rPr>
              <a:t>Om växel saknas</a:t>
            </a:r>
          </a:p>
          <a:p>
            <a:pPr marL="228600" indent="-228600" eaLnBrk="1" hangingPunct="1">
              <a:spcBef>
                <a:spcPct val="0"/>
              </a:spcBef>
              <a:buAutoNum type="arabicPeriod"/>
            </a:pPr>
            <a:r>
              <a:rPr lang="sv-SE" altLang="sv-SE" baseline="0" dirty="0">
                <a:latin typeface="+mn-lt"/>
              </a:rPr>
              <a:t>Om sedelns nominella belopp inte står i proportion till beloppet för varan. Tyskland, Finland, Nederländerna och Irland har dock inte skrivit under detta fördrag.</a:t>
            </a:r>
          </a:p>
          <a:p>
            <a:pPr eaLnBrk="1" hangingPunct="1">
              <a:spcBef>
                <a:spcPct val="0"/>
              </a:spcBef>
            </a:pPr>
            <a:endParaRPr lang="sv-SE" altLang="sv-SE" dirty="0">
              <a:latin typeface="+mn-lt"/>
            </a:endParaRPr>
          </a:p>
          <a:p>
            <a:pPr eaLnBrk="1" hangingPunct="1">
              <a:spcBef>
                <a:spcPct val="0"/>
              </a:spcBef>
            </a:pPr>
            <a:r>
              <a:rPr lang="sv-SE" altLang="sv-SE" dirty="0">
                <a:latin typeface="+mn-lt"/>
              </a:rPr>
              <a:t>I Danmark finns</a:t>
            </a:r>
            <a:r>
              <a:rPr lang="sv-SE" altLang="sv-SE" baseline="0" dirty="0">
                <a:latin typeface="+mn-lt"/>
              </a:rPr>
              <a:t> sedan 1984 en kontantregel. Vid bemannad försäljning måste en butik som accepterar kortbetalning även ta emot kontanter</a:t>
            </a:r>
          </a:p>
          <a:p>
            <a:pPr eaLnBrk="1" hangingPunct="1">
              <a:spcBef>
                <a:spcPct val="0"/>
              </a:spcBef>
            </a:pPr>
            <a:endParaRPr lang="sv-SE" altLang="sv-SE" baseline="0" dirty="0">
              <a:latin typeface="+mn-lt"/>
            </a:endParaRPr>
          </a:p>
          <a:p>
            <a:pPr eaLnBrk="1" hangingPunct="1">
              <a:spcBef>
                <a:spcPct val="0"/>
              </a:spcBef>
            </a:pPr>
            <a:r>
              <a:rPr lang="sv-SE" altLang="sv-SE" baseline="0" dirty="0">
                <a:latin typeface="+mn-lt"/>
              </a:rPr>
              <a:t>I USA finns ingen federal lag som säger att privata aktörer måste ta emot kontanter.</a:t>
            </a:r>
          </a:p>
          <a:p>
            <a:pPr eaLnBrk="1" hangingPunct="1">
              <a:spcBef>
                <a:spcPct val="0"/>
              </a:spcBef>
            </a:pPr>
            <a:endParaRPr lang="sv-SE" altLang="sv-SE" baseline="0" dirty="0">
              <a:latin typeface="+mn-lt"/>
            </a:endParaRPr>
          </a:p>
          <a:p>
            <a:pPr>
              <a:tabLst>
                <a:tab pos="214313" algn="l"/>
              </a:tabLst>
            </a:pPr>
            <a:r>
              <a:rPr lang="sv-SE" sz="1200" dirty="0">
                <a:ea typeface="Arial" charset="0"/>
                <a:cs typeface="Arial" charset="0"/>
              </a:rPr>
              <a:t>Riksbankslagen 5 kap 1 §</a:t>
            </a:r>
          </a:p>
          <a:p>
            <a:pPr marL="171450" indent="-171450">
              <a:buFont typeface="Arial" panose="020B0604020202020204" pitchFamily="34" charset="0"/>
              <a:buChar char="•"/>
              <a:tabLst>
                <a:tab pos="214313" algn="l"/>
              </a:tabLst>
            </a:pPr>
            <a:r>
              <a:rPr lang="sv-SE" sz="1200" dirty="0">
                <a:ea typeface="Arial" charset="0"/>
                <a:cs typeface="Arial" charset="0"/>
              </a:rPr>
              <a:t>Sedlar och mynt är lagliga betalningsmedel </a:t>
            </a:r>
          </a:p>
          <a:p>
            <a:pPr marL="171450" indent="-171450">
              <a:buFont typeface="Arial" panose="020B0604020202020204" pitchFamily="34" charset="0"/>
              <a:buChar char="•"/>
              <a:tabLst>
                <a:tab pos="214313" algn="l"/>
              </a:tabLst>
            </a:pPr>
            <a:r>
              <a:rPr lang="sv-SE" sz="1200" dirty="0">
                <a:ea typeface="Arial" charset="0"/>
                <a:cs typeface="Arial" charset="0"/>
              </a:rPr>
              <a:t>Ingen skyldighet att ta emot kontanter</a:t>
            </a:r>
          </a:p>
          <a:p>
            <a:pPr marL="171450" indent="-171450">
              <a:buFont typeface="Arial" panose="020B0604020202020204" pitchFamily="34" charset="0"/>
              <a:buChar char="•"/>
              <a:tabLst>
                <a:tab pos="214313" algn="l"/>
              </a:tabLst>
            </a:pPr>
            <a:r>
              <a:rPr lang="sv-SE" sz="1200" dirty="0">
                <a:ea typeface="Arial" charset="0"/>
                <a:cs typeface="Arial" charset="0"/>
              </a:rPr>
              <a:t>Går att ”avtala bort”, ex. med skylt i butik</a:t>
            </a:r>
          </a:p>
          <a:p>
            <a:pPr marL="171450" indent="-171450">
              <a:buFont typeface="Arial" panose="020B0604020202020204" pitchFamily="34" charset="0"/>
              <a:buChar char="•"/>
              <a:tabLst>
                <a:tab pos="214313" algn="l"/>
              </a:tabLst>
            </a:pPr>
            <a:r>
              <a:rPr lang="sv-SE" sz="1200" dirty="0">
                <a:ea typeface="Arial" charset="0"/>
                <a:cs typeface="Arial" charset="0"/>
              </a:rPr>
              <a:t>Ny lagstiftning – men ger endast möjlighet till uttag av kontanter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6024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6332"/>
          </a:xfrm>
        </p:spPr>
        <p:txBody>
          <a:bodyPr/>
          <a:lstStyle/>
          <a:p>
            <a:r>
              <a:rPr lang="sv-SE" altLang="sv-SE" dirty="0">
                <a:latin typeface="+mn-lt"/>
                <a:cs typeface="Arial" pitchFamily="34" charset="0"/>
              </a:rPr>
              <a:t>Konsumenternas Bank- och finansbyrå startades 1994 och drivs som en stiftelse. Jurister svarar på konsumenternas frågor i vår telefonvägledning och ger gratis information och vägledning inom området bank och finans. Du kan kontakta stiftelsen via telefon, e-post eller brev. Telefonrådgivningen har öppet vardagar mellan klockan  09:00 – 12:00. På webbplatsen finns en stor mängd information och funktioner. Stiftelsen kan inte agera som ombud för konsumenter i tvister eller utreda enskilda ärenden och kan heller inte pröva tvister. Det ingår inte i stiftelsens arbetsuppgift att ge privatekonomisk rådgivning. </a:t>
            </a:r>
          </a:p>
          <a:p>
            <a:endParaRPr lang="sv-SE" dirty="0">
              <a:latin typeface="+mn-lt"/>
            </a:endParaRPr>
          </a:p>
          <a:p>
            <a:r>
              <a:rPr lang="sv-SE" altLang="sv-SE" dirty="0">
                <a:latin typeface="+mn-lt"/>
                <a:cs typeface="Arial" pitchFamily="34" charset="0"/>
              </a:rPr>
              <a:t>Stiftelsen finansieras av Svenska Bankföreningen, Fondbolagens Förening, Svenska Fondhandlareföreningen. Förutom tre branschorganisationer står också Konsumentverket och Finansinspektionen bakom byrån. </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Webbplats</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pPr eaLnBrk="1" hangingPunct="1">
              <a:spcBef>
                <a:spcPct val="0"/>
              </a:spcBef>
            </a:pPr>
            <a:endParaRPr lang="sv-SE" altLang="sv-SE" dirty="0">
              <a:cs typeface="Arial" pitchFamily="34" charset="0"/>
            </a:endParaRPr>
          </a:p>
          <a:p>
            <a:pPr eaLnBrk="1" hangingPunct="1">
              <a:spcBef>
                <a:spcPct val="0"/>
              </a:spcBef>
            </a:pPr>
            <a:r>
              <a:rPr lang="sv-SE" altLang="sv-SE" dirty="0">
                <a:latin typeface="+mn-lt"/>
                <a:cs typeface="Arial" pitchFamily="34" charset="0"/>
              </a:rPr>
              <a:t>Bankbyrån har delat in informationen i tre områden:</a:t>
            </a:r>
          </a:p>
          <a:p>
            <a:pPr marL="171450" indent="-171450" eaLnBrk="1" hangingPunct="1">
              <a:spcBef>
                <a:spcPct val="0"/>
              </a:spcBef>
              <a:buFont typeface="Arial" panose="020B0604020202020204" pitchFamily="34" charset="0"/>
              <a:buChar char="•"/>
            </a:pPr>
            <a:r>
              <a:rPr lang="sv-SE" altLang="sv-SE" dirty="0">
                <a:latin typeface="+mn-lt"/>
                <a:cs typeface="Arial" pitchFamily="34" charset="0"/>
              </a:rPr>
              <a:t>Betala – om betalningar, betala med kontokort, betala till utlandet</a:t>
            </a:r>
          </a:p>
          <a:p>
            <a:pPr marL="171450" indent="-171450">
              <a:buFont typeface="Arial" panose="020B0604020202020204" pitchFamily="34" charset="0"/>
              <a:buChar char="•"/>
            </a:pPr>
            <a:r>
              <a:rPr lang="sv-SE" altLang="sv-SE" dirty="0">
                <a:latin typeface="+mn-lt"/>
                <a:cs typeface="Arial" pitchFamily="34" charset="0"/>
              </a:rPr>
              <a:t>Låna – bolån, </a:t>
            </a:r>
            <a:r>
              <a:rPr lang="sv-SE" altLang="sv-SE" dirty="0" err="1">
                <a:latin typeface="+mn-lt"/>
                <a:cs typeface="Arial" pitchFamily="34" charset="0"/>
              </a:rPr>
              <a:t>konsumtionslån</a:t>
            </a:r>
            <a:r>
              <a:rPr lang="sv-SE" altLang="sv-SE" dirty="0">
                <a:latin typeface="+mn-lt"/>
                <a:cs typeface="Arial" pitchFamily="34" charset="0"/>
              </a:rPr>
              <a:t>, seniorlån</a:t>
            </a:r>
          </a:p>
          <a:p>
            <a:pPr marL="171450" indent="-171450">
              <a:buFont typeface="Arial" panose="020B0604020202020204" pitchFamily="34" charset="0"/>
              <a:buChar char="•"/>
            </a:pPr>
            <a:r>
              <a:rPr lang="sv-SE" altLang="sv-SE" dirty="0">
                <a:latin typeface="+mn-lt"/>
                <a:cs typeface="Arial" pitchFamily="34" charset="0"/>
              </a:rPr>
              <a:t>Spara – sparkonton, värdepapper, ISK, kapitalförsäkringar, finansiell rådgivning</a:t>
            </a:r>
          </a:p>
          <a:p>
            <a:endParaRPr lang="sv-SE" altLang="sv-SE" dirty="0">
              <a:cs typeface="Arial" pitchFamily="34" charset="0"/>
            </a:endParaRPr>
          </a:p>
          <a:p>
            <a:r>
              <a:rPr lang="sv-SE" altLang="sv-SE" dirty="0">
                <a:latin typeface="+mn-lt"/>
                <a:cs typeface="Arial" pitchFamily="34" charset="0"/>
              </a:rPr>
              <a:t>Även: Spara till barn, byta bank, till bankkonto, penningtvätt, banksekretess, Jämförelser – kontokort, sparkonton, ISK och Kalkyler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gäller frågor om framtidsfullmakter och hantering av dödsbon så svarar byrån på frågor som rör förhållandet mellan den enskilde och banken. Om frågan är av ren familjerättslig karaktär (till exempel hur man upprättare en fullmakt) så hänvisar vi konsumenten till att tala med en familjerättsjurist/advokat.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5329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2127"/>
          </a:xfrm>
        </p:spPr>
        <p:txBody>
          <a:bodyPr/>
          <a:lstStyle/>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banken. Konsumenten loggar därefter in i sin internetbank med hjälp av inloggningsdosa eller sitt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Bedragaren tömmer sedan konsumentens konton. Här kan även konsumenten bli uppringd av någon </a:t>
            </a:r>
            <a:r>
              <a:rPr lang="sv-SE" sz="1200" u="none" kern="1200" baseline="0" dirty="0">
                <a:solidFill>
                  <a:schemeClr val="tx1"/>
                </a:solidFill>
                <a:latin typeface="+mn-lt"/>
                <a:ea typeface="+mn-ea"/>
                <a:cs typeface="+mn-cs"/>
              </a:rPr>
              <a:t>som utger sig för </a:t>
            </a:r>
            <a:r>
              <a:rPr lang="sv-SE" sz="1200" kern="1200" baseline="0" dirty="0">
                <a:solidFill>
                  <a:schemeClr val="tx1"/>
                </a:solidFill>
                <a:latin typeface="+mn-lt"/>
                <a:ea typeface="+mn-ea"/>
                <a:cs typeface="+mn-cs"/>
              </a:rPr>
              <a:t>att vara från bank eller något annat företag. Konsumenten manipuleras  på samma sätt som ovan att logga in i sin internetbank med dosa eller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Skimning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Kortuppgifter</a:t>
            </a:r>
            <a:r>
              <a:rPr lang="sv-SE" sz="1200" kern="1200" baseline="0" dirty="0">
                <a:solidFill>
                  <a:schemeClr val="tx1"/>
                </a:solidFill>
                <a:latin typeface="+mn-lt"/>
                <a:ea typeface="+mn-ea"/>
                <a:cs typeface="+mn-cs"/>
              </a:rPr>
              <a:t> kopieras av en bedragare för att sedan användas i ett nytillverkat kort eller på nätet.</a:t>
            </a:r>
          </a:p>
          <a:p>
            <a:endParaRPr lang="sv-SE" sz="1200"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Abonnemangsfällan</a:t>
            </a:r>
            <a:r>
              <a:rPr lang="sv-SE" sz="1200" b="0" kern="1200" baseline="0" dirty="0">
                <a:solidFill>
                  <a:schemeClr val="tx1"/>
                </a:solidFill>
                <a:latin typeface="+mn-lt"/>
                <a:ea typeface="+mn-ea"/>
                <a:cs typeface="+mn-cs"/>
              </a:rPr>
              <a:t>: </a:t>
            </a:r>
            <a:r>
              <a:rPr lang="sv-SE" sz="1200" kern="1200" baseline="0" dirty="0">
                <a:solidFill>
                  <a:schemeClr val="tx1"/>
                </a:solidFill>
                <a:latin typeface="+mn-lt"/>
                <a:ea typeface="+mn-ea"/>
                <a:cs typeface="+mn-cs"/>
              </a:rPr>
              <a:t>Konsumentens genuina kortuppgifter används för att göra nya köp där K inte har någon avtalsvilja. Det bedrägliga bolaget skickar in ett underlag till banken som markeras som ”återkommande”. I och med att man tidigare gjort ett korrekt kortköp så släpper banken ut pengarna i tron att konsumenten har en prenumeration/ ett abonnemang. Ibland upptäcker K inte dessa transaktionerna förrän efter flera månader. Banken ersätter sällan dessa transaktioner.</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90062"/>
          </a:xfrm>
        </p:spPr>
        <p:txBody>
          <a:bodyPr/>
          <a:lstStyle/>
          <a:p>
            <a:r>
              <a:rPr lang="sv-SE" altLang="sv-SE" dirty="0"/>
              <a:t>Obehöriga transaktioner är uttag eller köp som någon annan gjort utan din tillåtelse.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din personliga kod</a:t>
            </a:r>
          </a:p>
          <a:p>
            <a:pPr marL="165466" indent="-165466">
              <a:buFont typeface="Arial" panose="020B0604020202020204" pitchFamily="34" charset="0"/>
              <a:buChar char="•"/>
            </a:pPr>
            <a:r>
              <a:rPr lang="sv-SE" altLang="sv-SE" dirty="0"/>
              <a:t>spärra kortet så snart du fått vetskap om att kortet kommit bort eller använts av någon annan och </a:t>
            </a:r>
          </a:p>
          <a:p>
            <a:pPr marL="165466" indent="-165466">
              <a:buFont typeface="Arial" panose="020B0604020202020204" pitchFamily="34" charset="0"/>
              <a:buChar char="•"/>
            </a:pPr>
            <a:r>
              <a:rPr lang="sv-SE" altLang="sv-SE" dirty="0"/>
              <a:t>i övrigt följa de villkor som står i kortavtalet</a:t>
            </a:r>
          </a:p>
          <a:p>
            <a:pPr marL="165466" indent="-165466">
              <a:buFont typeface="Arial" panose="020B0604020202020204" pitchFamily="34" charset="0"/>
              <a:buChar char="•"/>
            </a:pPr>
            <a:r>
              <a:rPr lang="sv-SE" altLang="sv-SE" dirty="0"/>
              <a:t>I villkoren står det ofta att du måste ha uppsikt över kortet och inte lämna det obevakat, särskilt när du är på offentliga platser.</a:t>
            </a:r>
          </a:p>
          <a:p>
            <a:endParaRPr lang="sv-SE" altLang="sv-SE" dirty="0"/>
          </a:p>
          <a:p>
            <a:r>
              <a:rPr lang="sv-SE" altLang="sv-SE" dirty="0"/>
              <a:t>Om någon använder koden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solidFill>
                  <a:srgbClr val="22252A"/>
                </a:solidFill>
                <a:effectLst/>
              </a:rPr>
              <a:t> ska ha varit så grovt oaktsam att du får anses ha varit likgiltig till risken för obehöriga situationer. </a:t>
            </a:r>
            <a:endParaRPr lang="sv-SE" altLang="sv-SE" dirty="0"/>
          </a:p>
          <a:p>
            <a:endParaRPr lang="sv-SE" altLang="sv-SE" dirty="0"/>
          </a:p>
          <a:p>
            <a:r>
              <a:rPr lang="sv-SE" altLang="sv-SE" dirty="0"/>
              <a:t>Ny praxis från HD (</a:t>
            </a:r>
            <a:r>
              <a:rPr lang="sv-SE" b="0" i="0" dirty="0">
                <a:solidFill>
                  <a:srgbClr val="505051"/>
                </a:solidFill>
                <a:effectLst/>
              </a:rPr>
              <a:t>Mål: T 4623-21)</a:t>
            </a:r>
          </a:p>
          <a:p>
            <a:r>
              <a:rPr lang="sv-SE" b="0" i="0" dirty="0">
                <a:solidFill>
                  <a:srgbClr val="000000"/>
                </a:solidFill>
                <a:effectLst/>
              </a:rPr>
              <a:t>I augusti 2018 utsattes en konsument för ett bedrägeri när han blev uppringd av en bedragare som uppgav att han ringde från en banks säkerhetsavdelning. Bedragaren lyckades få konsumenten att lämna ut koden till sitt </a:t>
            </a:r>
            <a:r>
              <a:rPr lang="sv-SE" b="0" i="0" dirty="0" err="1">
                <a:solidFill>
                  <a:srgbClr val="000000"/>
                </a:solidFill>
                <a:effectLst/>
              </a:rPr>
              <a:t>BankID</a:t>
            </a:r>
            <a:r>
              <a:rPr lang="sv-SE" b="0" i="0" dirty="0">
                <a:solidFill>
                  <a:srgbClr val="000000"/>
                </a:solidFill>
                <a:effectLst/>
              </a:rPr>
              <a:t> och svarskoder från sin bankdosa.</a:t>
            </a:r>
          </a:p>
          <a:p>
            <a:endParaRPr lang="sv-SE" b="0" i="0" dirty="0">
              <a:solidFill>
                <a:srgbClr val="000000"/>
              </a:solidFill>
              <a:effectLst/>
            </a:endParaRPr>
          </a:p>
          <a:p>
            <a:r>
              <a:rPr lang="sv-SE" b="0" i="0" dirty="0">
                <a:solidFill>
                  <a:srgbClr val="000000"/>
                </a:solidFill>
                <a:effectLst/>
              </a:rPr>
              <a:t>Konsumenten blev av med 397 000 kronor. </a:t>
            </a:r>
            <a:r>
              <a:rPr lang="sv-SE" b="0" i="0" dirty="0">
                <a:solidFill>
                  <a:srgbClr val="22252A"/>
                </a:solidFill>
                <a:effectLst/>
              </a:rPr>
              <a:t>HD konstaterade att banken inte bevisat att konsumenten medvetet lämnat ut koder till en obehörig person eller att han hade insikt om att det fanns risk för de obehöriga transaktionerna som skedde, eller att konsumenten skulle varit likgiltigt inför risken för obehöriga transaktioner. Därför bedömdes han inte varit särskilt klandervärd.  </a:t>
            </a:r>
          </a:p>
          <a:p>
            <a:endParaRPr lang="sv-SE" b="0" i="0" dirty="0">
              <a:solidFill>
                <a:srgbClr val="22252A"/>
              </a:solidFill>
              <a:effectLst/>
            </a:endParaRPr>
          </a:p>
          <a:p>
            <a:r>
              <a:rPr lang="sv-SE" b="0" i="0" dirty="0">
                <a:solidFill>
                  <a:srgbClr val="22252A"/>
                </a:solidFill>
                <a:effectLst/>
              </a:rPr>
              <a:t>Behöriga transaktioner: </a:t>
            </a:r>
          </a:p>
          <a:p>
            <a:r>
              <a:rPr lang="sv-SE" b="0" i="0" dirty="0">
                <a:solidFill>
                  <a:srgbClr val="22252A"/>
                </a:solidFill>
                <a:effectLst/>
              </a:rPr>
              <a:t>Enligt ARNs nuvarande praxis så anses en transaktion inte vara obehörig om det är du själv som har signerat/godkänt transaktionen, även om du blivit utsatt för ett bedrägeri. Detta har ännu inte prövats i allmän domstol.</a:t>
            </a:r>
            <a:endParaRPr lang="sv-SE" b="0" i="0" dirty="0">
              <a:solidFill>
                <a:srgbClr val="505051"/>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24135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äldre personer har svårt att få lån, eftersom långivarna menar att de inte kommer klara av att betala ränta för lånet med sin pension eller månadsinkomst.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a:t>
            </a:r>
            <a:r>
              <a:rPr lang="sv-SE" sz="1200" kern="1200" baseline="0" dirty="0">
                <a:solidFill>
                  <a:schemeClr val="tx1"/>
                </a:solidFill>
                <a:latin typeface="+mn-lt"/>
                <a:ea typeface="+mn-ea"/>
                <a:cs typeface="+mn-cs"/>
              </a:rPr>
              <a:t> kapitalfrigöringskredit</a:t>
            </a:r>
            <a:r>
              <a:rPr lang="sv-SE" sz="1200" kern="1200" dirty="0">
                <a:solidFill>
                  <a:schemeClr val="tx1"/>
                </a:solidFill>
                <a:latin typeface="+mn-lt"/>
                <a:ea typeface="+mn-ea"/>
                <a:cs typeface="+mn-cs"/>
              </a:rPr>
              <a:t> tas med det </a:t>
            </a:r>
            <a:r>
              <a:rPr lang="sv-SE" sz="1200" kern="1200" dirty="0" err="1">
                <a:solidFill>
                  <a:schemeClr val="tx1"/>
                </a:solidFill>
                <a:latin typeface="+mn-lt"/>
                <a:ea typeface="+mn-ea"/>
                <a:cs typeface="+mn-cs"/>
              </a:rPr>
              <a:t>obelånade</a:t>
            </a:r>
            <a:r>
              <a:rPr lang="sv-SE" sz="1200" kern="1200" dirty="0">
                <a:solidFill>
                  <a:schemeClr val="tx1"/>
                </a:solidFill>
                <a:latin typeface="+mn-lt"/>
                <a:ea typeface="+mn-ea"/>
                <a:cs typeface="+mn-cs"/>
              </a:rPr>
              <a:t> värdet i bostaden som säkerhet. Lånet är amorteringsfritt och du behöver inte betala ränta med pengar från din månadsinkomst.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Kapitalfrigöringskrediter</a:t>
            </a:r>
            <a:r>
              <a:rPr lang="sv-SE" sz="1200" kern="1200" baseline="0" dirty="0">
                <a:solidFill>
                  <a:schemeClr val="tx1"/>
                </a:solidFill>
                <a:latin typeface="+mn-lt"/>
                <a:ea typeface="+mn-ea"/>
                <a:cs typeface="+mn-cs"/>
              </a:rPr>
              <a:t> har en skuldfrigaranti och den har ingen tidsbegränsning.</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14462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Se vår information om </a:t>
            </a:r>
            <a:r>
              <a:rPr lang="sv-SE" sz="1200" kern="1200" baseline="0" dirty="0">
                <a:solidFill>
                  <a:schemeClr val="tx1"/>
                </a:solidFill>
                <a:latin typeface="+mn-lt"/>
                <a:ea typeface="+mn-ea"/>
                <a:cs typeface="+mn-cs"/>
              </a:rPr>
              <a:t>att låna till äldre – Kapitalfrigöringskrediter på www.konsumenternas.se.</a:t>
            </a:r>
          </a:p>
          <a:p>
            <a:endParaRPr lang="sv-SE" dirty="0"/>
          </a:p>
          <a:p>
            <a:r>
              <a:rPr lang="sv-SE" sz="1200" kern="1200" dirty="0">
                <a:solidFill>
                  <a:schemeClr val="tx1"/>
                </a:solidFill>
                <a:latin typeface="+mn-lt"/>
                <a:ea typeface="+mn-ea"/>
                <a:cs typeface="+mn-cs"/>
              </a:rPr>
              <a:t>Många äldre personer har svårt att få lån, eftersom långivarna menar att de inte kommer klara av att betala ränta för lånet med sin pension eller månadsinkomst.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a:t>
            </a:r>
            <a:r>
              <a:rPr lang="sv-SE" sz="1200" kern="1200" baseline="0" dirty="0">
                <a:solidFill>
                  <a:schemeClr val="tx1"/>
                </a:solidFill>
                <a:latin typeface="+mn-lt"/>
                <a:ea typeface="+mn-ea"/>
                <a:cs typeface="+mn-cs"/>
              </a:rPr>
              <a:t> kapitalfrigöringskredit</a:t>
            </a:r>
            <a:r>
              <a:rPr lang="sv-SE" sz="1200" kern="1200" dirty="0">
                <a:solidFill>
                  <a:schemeClr val="tx1"/>
                </a:solidFill>
                <a:latin typeface="+mn-lt"/>
                <a:ea typeface="+mn-ea"/>
                <a:cs typeface="+mn-cs"/>
              </a:rPr>
              <a:t> tas med det </a:t>
            </a:r>
            <a:r>
              <a:rPr lang="sv-SE" sz="1200" kern="1200" dirty="0" err="1">
                <a:solidFill>
                  <a:schemeClr val="tx1"/>
                </a:solidFill>
                <a:latin typeface="+mn-lt"/>
                <a:ea typeface="+mn-ea"/>
                <a:cs typeface="+mn-cs"/>
              </a:rPr>
              <a:t>obelånade</a:t>
            </a:r>
            <a:r>
              <a:rPr lang="sv-SE" sz="1200" kern="1200" dirty="0">
                <a:solidFill>
                  <a:schemeClr val="tx1"/>
                </a:solidFill>
                <a:latin typeface="+mn-lt"/>
                <a:ea typeface="+mn-ea"/>
                <a:cs typeface="+mn-cs"/>
              </a:rPr>
              <a:t> värdet i bostaden som säkerhet. Lånet är amorteringsfritt och du behöver inte betala ränta med pengar från din månadsinkomst.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Kapitalfrigöringskrediter</a:t>
            </a:r>
            <a:r>
              <a:rPr lang="sv-SE" sz="1200" kern="1200" baseline="0" dirty="0">
                <a:solidFill>
                  <a:schemeClr val="tx1"/>
                </a:solidFill>
                <a:latin typeface="+mn-lt"/>
                <a:ea typeface="+mn-ea"/>
                <a:cs typeface="+mn-cs"/>
              </a:rPr>
              <a:t> har en skuldfrigaranti och den har ingen tidsbegränsning.</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84757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från och med år 2021 är</a:t>
            </a:r>
            <a:r>
              <a:rPr lang="sv-SE" altLang="sv-SE" baseline="0" dirty="0">
                <a:latin typeface="+mn-lt"/>
              </a:rPr>
              <a:t> </a:t>
            </a:r>
            <a:r>
              <a:rPr lang="sv-SE" altLang="sv-SE" dirty="0">
                <a:latin typeface="+mn-lt"/>
              </a:rPr>
              <a:t>1 050 000 kronor (tidigare var beloppet 950 000 kronor). Höjningen av beloppet beror på att kronan var femte år värdejusteras gentemot euron).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5 miljoner kronor (gäller högst 12 månader från insättningen).</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100 000 euro.</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54557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latin typeface="+mn-lt"/>
              </a:rPr>
              <a:t>Banker, försäkringsbolag, försäkringsförmedlare och värdepappersbolag erbjuder rådgivning om finansiella placeringar. </a:t>
            </a:r>
          </a:p>
          <a:p>
            <a:endParaRPr lang="sv-SE" altLang="sv-SE" dirty="0">
              <a:latin typeface="+mn-lt"/>
            </a:endParaRPr>
          </a:p>
          <a:p>
            <a:r>
              <a:rPr lang="sv-SE" altLang="sv-SE" dirty="0">
                <a:latin typeface="+mn-lt"/>
              </a:rPr>
              <a:t>Reglerna gäller när du får individuella råd utifrån just dina ekonomiska förutsättningar och behov. Ren försäljning och/eller marknadsföring av finansiella placeringar omfattas däremot inte.</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att få lämna råd om finansiella placeringar krävs tillstånd från Finansinspektionen. Vilka bolag som har tillstånd kan du se i Finansinspektionens företagsregister </a:t>
            </a:r>
            <a:r>
              <a:rPr lang="sv-SE" altLang="sv-SE" u="sng" dirty="0">
                <a:latin typeface="+mn-lt"/>
              </a:rPr>
              <a:t>www.fi.se.</a:t>
            </a:r>
          </a:p>
          <a:p>
            <a:pPr eaLnBrk="1" hangingPunct="1">
              <a:spcBef>
                <a:spcPct val="0"/>
              </a:spcBef>
            </a:pPr>
            <a:endParaRPr lang="sv-SE" altLang="sv-SE" dirty="0">
              <a:latin typeface="+mn-lt"/>
            </a:endParaRPr>
          </a:p>
          <a:p>
            <a:pPr eaLnBrk="1" hangingPunct="1">
              <a:spcBef>
                <a:spcPct val="0"/>
              </a:spcBef>
            </a:pPr>
            <a:r>
              <a:rPr lang="sv-SE" altLang="sv-SE" dirty="0">
                <a:latin typeface="+mn-lt"/>
              </a:rPr>
              <a:t>Möjlighet att få skadestånd:</a:t>
            </a:r>
          </a:p>
          <a:p>
            <a:pPr indent="-171450">
              <a:spcBef>
                <a:spcPct val="0"/>
              </a:spcBef>
              <a:buFont typeface="Arial" panose="020B0604020202020204" pitchFamily="34" charset="0"/>
              <a:buChar char="•"/>
            </a:pPr>
            <a:r>
              <a:rPr lang="sv-SE" altLang="sv-SE" dirty="0"/>
              <a:t>Vårdslöshet</a:t>
            </a:r>
          </a:p>
          <a:p>
            <a:pPr marL="171450" indent="-171450" eaLnBrk="1" hangingPunct="1">
              <a:spcBef>
                <a:spcPct val="0"/>
              </a:spcBef>
              <a:buFont typeface="Arial" panose="020B0604020202020204" pitchFamily="34" charset="0"/>
              <a:buChar char="•"/>
            </a:pPr>
            <a:r>
              <a:rPr lang="sv-SE" altLang="sv-SE" dirty="0">
                <a:latin typeface="+mn-lt"/>
              </a:rPr>
              <a:t>Reklamera i tid</a:t>
            </a:r>
          </a:p>
          <a:p>
            <a:pPr marL="171450" indent="-171450" eaLnBrk="1" hangingPunct="1">
              <a:spcBef>
                <a:spcPct val="0"/>
              </a:spcBef>
              <a:buFont typeface="Arial" panose="020B0604020202020204" pitchFamily="34" charset="0"/>
              <a:buChar char="•"/>
            </a:pPr>
            <a:r>
              <a:rPr lang="sv-SE" altLang="sv-SE" dirty="0">
                <a:latin typeface="+mn-lt"/>
              </a:rPr>
              <a:t>Inget ansvar för ”dåliga råd” eller förlorade pengar</a:t>
            </a:r>
          </a:p>
          <a:p>
            <a:pPr marL="171450" indent="-171450" eaLnBrk="1" hangingPunct="1">
              <a:spcBef>
                <a:spcPct val="0"/>
              </a:spcBef>
              <a:buFont typeface="Arial" panose="020B0604020202020204" pitchFamily="34" charset="0"/>
              <a:buChar char="•"/>
            </a:pPr>
            <a:r>
              <a:rPr lang="sv-SE" altLang="sv-SE" dirty="0">
                <a:latin typeface="+mn-lt"/>
              </a:rPr>
              <a:t>Försäkringsförmedlare ska ha ansvarsförsäkring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790135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30" y="1921315"/>
            <a:ext cx="9144000" cy="1086443"/>
          </a:xfrm>
        </p:spPr>
        <p:txBody>
          <a:bodyPr/>
          <a:lstStyle/>
          <a:p>
            <a:r>
              <a:rPr lang="sv-SE" dirty="0"/>
              <a:t>BANKFRÅGOR </a:t>
            </a:r>
            <a:br>
              <a:rPr lang="sv-SE" dirty="0"/>
            </a:br>
            <a:r>
              <a:rPr lang="sv-SE" dirty="0"/>
              <a:t>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656715"/>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FINANSIELL RÅDGIVNING: CHECKLISTA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90650"/>
            <a:ext cx="5118100" cy="4351338"/>
          </a:xfrm>
        </p:spPr>
        <p:txBody>
          <a:bodyPr>
            <a:normAutofit/>
          </a:bodyPr>
          <a:lstStyle/>
          <a:p>
            <a:pPr>
              <a:tabLst>
                <a:tab pos="214313" algn="l"/>
              </a:tabLst>
            </a:pPr>
            <a:r>
              <a:rPr lang="sv-SE" dirty="0">
                <a:ea typeface="Arial" charset="0"/>
                <a:cs typeface="Arial" charset="0"/>
              </a:rPr>
              <a:t>Kontrollera företaget </a:t>
            </a:r>
          </a:p>
          <a:p>
            <a:pPr>
              <a:tabLst>
                <a:tab pos="214313" algn="l"/>
              </a:tabLst>
            </a:pPr>
            <a:r>
              <a:rPr lang="sv-SE" dirty="0">
                <a:ea typeface="Arial" charset="0"/>
                <a:cs typeface="Arial" charset="0"/>
              </a:rPr>
              <a:t>Placeringen ska vara lämplig för dig</a:t>
            </a:r>
          </a:p>
          <a:p>
            <a:pPr>
              <a:tabLst>
                <a:tab pos="214313" algn="l"/>
              </a:tabLst>
            </a:pPr>
            <a:r>
              <a:rPr lang="sv-SE" dirty="0">
                <a:ea typeface="Arial" charset="0"/>
                <a:cs typeface="Arial" charset="0"/>
              </a:rPr>
              <a:t>Se till att du förstår investeringen och  risknivån</a:t>
            </a:r>
          </a:p>
          <a:p>
            <a:pPr>
              <a:tabLst>
                <a:tab pos="214313" algn="l"/>
              </a:tabLst>
            </a:pPr>
            <a:r>
              <a:rPr lang="sv-SE" dirty="0">
                <a:ea typeface="Arial" charset="0"/>
                <a:cs typeface="Arial" charset="0"/>
              </a:rPr>
              <a:t>Ha inte bråttom</a:t>
            </a:r>
          </a:p>
          <a:p>
            <a:pPr>
              <a:tabLst>
                <a:tab pos="214313" algn="l"/>
              </a:tabLst>
            </a:pPr>
            <a:r>
              <a:rPr lang="sv-SE" dirty="0">
                <a:ea typeface="Arial" charset="0"/>
                <a:cs typeface="Arial" charset="0"/>
              </a:rPr>
              <a:t>Se till att få kopia av dokumentationen</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9" name="Platshållare för bild 8">
            <a:extLst>
              <a:ext uri="{FF2B5EF4-FFF2-40B4-BE49-F238E27FC236}">
                <a16:creationId xmlns:a16="http://schemas.microsoft.com/office/drawing/2014/main" id="{0F21DD07-EFC7-6A67-86EB-BE9C99C9F5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47502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18890"/>
            <a:ext cx="5118100" cy="3163928"/>
          </a:xfrm>
        </p:spPr>
        <p:txBody>
          <a:bodyPr>
            <a:normAutofit/>
          </a:bodyPr>
          <a:lstStyle/>
          <a:p>
            <a:r>
              <a:rPr lang="sv-SE" b="1" dirty="0">
                <a:latin typeface="Calibri" panose="020F0502020204030204" pitchFamily="34" charset="0"/>
              </a:rPr>
              <a:t>Framtidsfullmakt</a:t>
            </a:r>
            <a:endParaRPr lang="sv-SE" dirty="0">
              <a:latin typeface="Calibri" panose="020F0502020204030204" pitchFamily="34" charset="0"/>
            </a:endParaRPr>
          </a:p>
          <a:p>
            <a:pPr lvl="1"/>
            <a:r>
              <a:rPr lang="sv-SE" dirty="0">
                <a:latin typeface="Calibri" panose="020F0502020204030204" pitchFamily="34" charset="0"/>
              </a:rPr>
              <a:t>Giltig i förhållande till banken</a:t>
            </a:r>
          </a:p>
          <a:p>
            <a:pPr lvl="1"/>
            <a:r>
              <a:rPr lang="sv-SE" dirty="0">
                <a:latin typeface="Calibri" panose="020F0502020204030204" pitchFamily="34" charset="0"/>
              </a:rPr>
              <a:t>Banken kan ställa kontrollfrågor/kundkännedomsfrågor</a:t>
            </a:r>
          </a:p>
          <a:p>
            <a:pPr lvl="1"/>
            <a:r>
              <a:rPr lang="sv-SE" dirty="0">
                <a:latin typeface="Calibri" panose="020F0502020204030204" pitchFamily="34" charset="0"/>
              </a:rPr>
              <a:t>Original krävs - finns undantag</a:t>
            </a:r>
          </a:p>
          <a:p>
            <a:endParaRPr lang="sv-SE" dirty="0">
              <a:latin typeface="Calibri" panose="020F0502020204030204" pitchFamily="34" charset="0"/>
            </a:endParaRPr>
          </a:p>
          <a:p>
            <a:r>
              <a:rPr lang="sv-SE" b="1" dirty="0">
                <a:latin typeface="Calibri" panose="020F0502020204030204" pitchFamily="34" charset="0"/>
              </a:rPr>
              <a:t>Anhörigbehörighet</a:t>
            </a:r>
            <a:endParaRPr lang="sv-SE" dirty="0">
              <a:latin typeface="Calibri" panose="020F0502020204030204" pitchFamily="34" charset="0"/>
            </a:endParaRPr>
          </a:p>
          <a:p>
            <a:pPr lvl="1"/>
            <a:r>
              <a:rPr lang="sv-SE" dirty="0">
                <a:latin typeface="Calibri" panose="020F0502020204030204" pitchFamily="34" charset="0"/>
              </a:rPr>
              <a:t>Personbevis/Familjebevis från Skatteverket</a:t>
            </a:r>
          </a:p>
          <a:p>
            <a:pPr lvl="1"/>
            <a:r>
              <a:rPr lang="sv-SE" dirty="0">
                <a:latin typeface="Calibri" panose="020F0502020204030204" pitchFamily="34" charset="0"/>
              </a:rPr>
              <a:t>Bankärenden – daglig livsföring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10;&#10;Automatiskt genererad beskrivning">
            <a:extLst>
              <a:ext uri="{FF2B5EF4-FFF2-40B4-BE49-F238E27FC236}">
                <a16:creationId xmlns:a16="http://schemas.microsoft.com/office/drawing/2014/main" id="{4198D1B9-B23F-1209-273F-DA8F5EBA35D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140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KLAGOMÅL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Klagomålsansvarig</a:t>
            </a:r>
          </a:p>
          <a:p>
            <a:r>
              <a:rPr lang="sv-SE" dirty="0">
                <a:latin typeface="Calibri" panose="020F0502020204030204" pitchFamily="34" charset="0"/>
              </a:rPr>
              <a:t>Allmänna Reklamationsnämnden (ARN)</a:t>
            </a:r>
          </a:p>
          <a:p>
            <a:r>
              <a:rPr lang="sv-SE" dirty="0">
                <a:latin typeface="Calibri" panose="020F0502020204030204" pitchFamily="34" charset="0"/>
              </a:rPr>
              <a:t>Allmän domstol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9" name="Platshållare för bild 8" descr="En bild som visar mobiltelefon, telefon, person, pratar&#10;&#10;Automatiskt genererad beskrivning">
            <a:extLst>
              <a:ext uri="{FF2B5EF4-FFF2-40B4-BE49-F238E27FC236}">
                <a16:creationId xmlns:a16="http://schemas.microsoft.com/office/drawing/2014/main" id="{98D74011-19A9-29A7-E319-4C46A747FF1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33389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10;&#10;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Mahabad Rahnamafar</a:t>
            </a:r>
          </a:p>
          <a:p>
            <a:pPr>
              <a:spcBef>
                <a:spcPts val="0"/>
              </a:spcBef>
            </a:pPr>
            <a:r>
              <a:rPr lang="sv-SE" sz="1800" dirty="0"/>
              <a:t>mahabad.rahnamafar@konsumenternas.se</a:t>
            </a:r>
          </a:p>
        </p:txBody>
      </p:sp>
    </p:spTree>
    <p:extLst>
      <p:ext uri="{BB962C8B-B14F-4D97-AF65-F5344CB8AC3E}">
        <p14:creationId xmlns:p14="http://schemas.microsoft.com/office/powerpoint/2010/main" val="76352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KONTANTER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Sedlar och mynt är lagliga betalningsmedel  </a:t>
            </a:r>
          </a:p>
          <a:p>
            <a:r>
              <a:rPr lang="sv-SE" dirty="0">
                <a:latin typeface="Calibri" panose="020F0502020204030204" pitchFamily="34" charset="0"/>
              </a:rPr>
              <a:t>Ingen skyldighet att ta emot kontanter</a:t>
            </a:r>
          </a:p>
          <a:p>
            <a:r>
              <a:rPr lang="sv-SE" dirty="0">
                <a:latin typeface="Calibri" panose="020F0502020204030204" pitchFamily="34" charset="0"/>
              </a:rPr>
              <a:t>Ny lagstiftning –uttag av kontanter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10;&#10;Automatiskt genererad beskrivning">
            <a:extLst>
              <a:ext uri="{FF2B5EF4-FFF2-40B4-BE49-F238E27FC236}">
                <a16:creationId xmlns:a16="http://schemas.microsoft.com/office/drawing/2014/main" id="{D8596C70-1EE2-A384-9909-F1C37D8885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830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VERKSAMHET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8801"/>
            <a:ext cx="5118100" cy="4351338"/>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Återkopplar konsumentproblem till branschen och myndigheter.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person&#10;&#10;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67681"/>
            <a:ext cx="5118100" cy="4351338"/>
          </a:xfrm>
        </p:spPr>
        <p:txBody>
          <a:bodyPr>
            <a:normAutofit/>
          </a:bodyPr>
          <a:lstStyle/>
          <a:p>
            <a:pPr>
              <a:tabLst>
                <a:tab pos="214313" algn="l"/>
              </a:tabLst>
            </a:pPr>
            <a:r>
              <a:rPr lang="sv-SE" sz="2000" dirty="0">
                <a:ea typeface="Arial" charset="0"/>
                <a:cs typeface="Arial" charset="0"/>
              </a:rPr>
              <a:t>Bedrägerier och obehöriga uttag </a:t>
            </a:r>
          </a:p>
          <a:p>
            <a:pPr>
              <a:tabLst>
                <a:tab pos="214313" algn="l"/>
              </a:tabLst>
            </a:pPr>
            <a:r>
              <a:rPr lang="sv-SE" sz="2000" dirty="0">
                <a:ea typeface="Arial" charset="0"/>
                <a:cs typeface="Arial" charset="0"/>
              </a:rPr>
              <a:t>Bolån och Kapitalfrigöringskrediter</a:t>
            </a:r>
          </a:p>
          <a:p>
            <a:pPr>
              <a:tabLst>
                <a:tab pos="214313" algn="l"/>
              </a:tabLst>
            </a:pPr>
            <a:r>
              <a:rPr lang="sv-SE" sz="2000" dirty="0">
                <a:ea typeface="Arial" charset="0"/>
                <a:cs typeface="Arial" charset="0"/>
              </a:rPr>
              <a:t>Sparkonto/Insättningsgaranti</a:t>
            </a:r>
          </a:p>
          <a:p>
            <a:pPr>
              <a:tabLst>
                <a:tab pos="214313" algn="l"/>
              </a:tabLst>
            </a:pPr>
            <a:r>
              <a:rPr lang="sv-SE" sz="2000" dirty="0">
                <a:ea typeface="Arial" charset="0"/>
                <a:cs typeface="Arial" charset="0"/>
              </a:rPr>
              <a:t>Finansiell rådgivning</a:t>
            </a:r>
          </a:p>
          <a:p>
            <a:pPr>
              <a:tabLst>
                <a:tab pos="214313" algn="l"/>
              </a:tabLst>
            </a:pPr>
            <a:r>
              <a:rPr lang="sv-SE" sz="2000" dirty="0">
                <a:ea typeface="Arial" charset="0"/>
                <a:cs typeface="Arial" charset="0"/>
              </a:rPr>
              <a:t>Framtidsfullmakt/Anhörigbehörighet</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3" name="Platshållare för bild 12" descr="En bild som visar person, bärbar dator, inomhus, soffa&#10;&#10;Automatiskt genererad beskrivning">
            <a:extLst>
              <a:ext uri="{FF2B5EF4-FFF2-40B4-BE49-F238E27FC236}">
                <a16:creationId xmlns:a16="http://schemas.microsoft.com/office/drawing/2014/main" id="{BF321497-52EC-7257-A183-36594D7E6D2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8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Bluffsamtal (</a:t>
            </a:r>
            <a:r>
              <a:rPr lang="sv-SE" sz="2000" dirty="0" err="1">
                <a:ea typeface="Arial" charset="0"/>
                <a:cs typeface="Arial" charset="0"/>
              </a:rPr>
              <a:t>vishing</a:t>
            </a:r>
            <a:r>
              <a:rPr lang="sv-SE" sz="2000" dirty="0">
                <a:ea typeface="Arial" charset="0"/>
                <a:cs typeface="Arial" charset="0"/>
              </a:rPr>
              <a:t>)</a:t>
            </a:r>
          </a:p>
          <a:p>
            <a:pPr>
              <a:tabLst>
                <a:tab pos="214313" algn="l"/>
              </a:tabLst>
            </a:pPr>
            <a:r>
              <a:rPr lang="sv-SE" sz="2000" dirty="0">
                <a:ea typeface="Arial" charset="0"/>
                <a:cs typeface="Arial" charset="0"/>
              </a:rPr>
              <a:t>Bluffmejl (</a:t>
            </a:r>
            <a:r>
              <a:rPr lang="sv-SE" sz="2000" dirty="0" err="1">
                <a:ea typeface="Arial" charset="0"/>
                <a:cs typeface="Arial" charset="0"/>
              </a:rPr>
              <a:t>phishing</a:t>
            </a:r>
            <a:r>
              <a:rPr lang="sv-SE" sz="2000" dirty="0">
                <a:ea typeface="Arial" charset="0"/>
                <a:cs typeface="Arial" charset="0"/>
              </a:rPr>
              <a:t>)</a:t>
            </a:r>
          </a:p>
          <a:p>
            <a:pPr>
              <a:tabLst>
                <a:tab pos="214313" algn="l"/>
              </a:tabLst>
            </a:pPr>
            <a:r>
              <a:rPr lang="sv-SE" sz="2000" dirty="0">
                <a:ea typeface="Arial" charset="0"/>
                <a:cs typeface="Arial" charset="0"/>
              </a:rPr>
              <a:t>Bluffsms (</a:t>
            </a:r>
            <a:r>
              <a:rPr lang="sv-SE" sz="2000" dirty="0" err="1">
                <a:ea typeface="Arial" charset="0"/>
                <a:cs typeface="Arial" charset="0"/>
              </a:rPr>
              <a:t>smishing</a:t>
            </a:r>
            <a:r>
              <a:rPr lang="sv-SE" sz="2000" dirty="0">
                <a:ea typeface="Arial" charset="0"/>
                <a:cs typeface="Arial" charset="0"/>
              </a:rPr>
              <a:t>)</a:t>
            </a:r>
          </a:p>
          <a:p>
            <a:pPr>
              <a:tabLst>
                <a:tab pos="214313" algn="l"/>
              </a:tabLst>
            </a:pPr>
            <a:r>
              <a:rPr lang="sv-SE" sz="2000" dirty="0">
                <a:ea typeface="Arial" charset="0"/>
                <a:cs typeface="Arial" charset="0"/>
              </a:rPr>
              <a:t>Investeringsbedrägerier</a:t>
            </a:r>
          </a:p>
          <a:p>
            <a:pPr>
              <a:tabLst>
                <a:tab pos="214313" algn="l"/>
              </a:tabLst>
            </a:pPr>
            <a:r>
              <a:rPr lang="sv-SE" dirty="0">
                <a:ea typeface="Arial" charset="0"/>
                <a:cs typeface="Arial" charset="0"/>
              </a:rPr>
              <a:t>Abo</a:t>
            </a:r>
            <a:r>
              <a:rPr lang="sv-SE" sz="2000" dirty="0">
                <a:ea typeface="Arial" charset="0"/>
                <a:cs typeface="Arial" charset="0"/>
              </a:rPr>
              <a:t>nnemangsfällan</a:t>
            </a:r>
          </a:p>
          <a:p>
            <a:pPr>
              <a:tabLst>
                <a:tab pos="214313" algn="l"/>
              </a:tabLst>
            </a:pPr>
            <a:r>
              <a:rPr lang="sv-SE" sz="2000" dirty="0" err="1">
                <a:ea typeface="Arial" charset="0"/>
                <a:cs typeface="Arial" charset="0"/>
              </a:rPr>
              <a:t>Skimning</a:t>
            </a:r>
            <a:endParaRPr lang="sv-SE" sz="2000" dirty="0">
              <a:ea typeface="Arial" charset="0"/>
              <a:cs typeface="Arial" charset="0"/>
            </a:endParaRP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22E83-8253-6A36-AD98-7A83EAEADFEA}"/>
              </a:ext>
            </a:extLst>
          </p:cNvPr>
          <p:cNvSpPr>
            <a:spLocks noGrp="1"/>
          </p:cNvSpPr>
          <p:nvPr>
            <p:ph type="title"/>
          </p:nvPr>
        </p:nvSpPr>
        <p:spPr/>
        <p:txBody>
          <a:bodyPr/>
          <a:lstStyle/>
          <a:p>
            <a:r>
              <a:rPr lang="sv-SE" dirty="0"/>
              <a:t>OBEHÖRIGA TRANSAKTIONER</a:t>
            </a:r>
          </a:p>
        </p:txBody>
      </p:sp>
      <p:sp>
        <p:nvSpPr>
          <p:cNvPr id="3" name="Platshållare för innehåll 2">
            <a:extLst>
              <a:ext uri="{FF2B5EF4-FFF2-40B4-BE49-F238E27FC236}">
                <a16:creationId xmlns:a16="http://schemas.microsoft.com/office/drawing/2014/main" id="{675E9B61-D858-B414-147F-4C68FEDD09AE}"/>
              </a:ext>
            </a:extLst>
          </p:cNvPr>
          <p:cNvSpPr>
            <a:spLocks noGrp="1"/>
          </p:cNvSpPr>
          <p:nvPr>
            <p:ph idx="1"/>
          </p:nvPr>
        </p:nvSpPr>
        <p:spPr>
          <a:xfrm>
            <a:off x="593586" y="1459212"/>
            <a:ext cx="5118100" cy="4351338"/>
          </a:xfrm>
        </p:spPr>
        <p:txBody>
          <a:bodyPr/>
          <a:lstStyle/>
          <a:p>
            <a:r>
              <a:rPr lang="sv-SE" b="1" dirty="0"/>
              <a:t>Koder till kort, </a:t>
            </a:r>
            <a:r>
              <a:rPr lang="sv-SE" b="1" dirty="0" err="1"/>
              <a:t>BankID</a:t>
            </a:r>
            <a:r>
              <a:rPr lang="sv-SE" b="1" dirty="0"/>
              <a:t>, inloggningsdosa är personliga. Du ska:</a:t>
            </a:r>
          </a:p>
          <a:p>
            <a:pPr lvl="1"/>
            <a:r>
              <a:rPr lang="sv-SE" dirty="0"/>
              <a:t>Hålla uppsikt över kort, dosor med mera.</a:t>
            </a:r>
          </a:p>
          <a:p>
            <a:pPr lvl="1"/>
            <a:r>
              <a:rPr lang="sv-SE" dirty="0"/>
              <a:t>Skydda koder</a:t>
            </a:r>
          </a:p>
          <a:p>
            <a:pPr lvl="1"/>
            <a:r>
              <a:rPr lang="sv-SE" dirty="0"/>
              <a:t>Spärra skyndsamt</a:t>
            </a:r>
            <a:br>
              <a:rPr lang="sv-SE" dirty="0"/>
            </a:br>
            <a:endParaRPr lang="sv-SE" dirty="0"/>
          </a:p>
          <a:p>
            <a:r>
              <a:rPr lang="sv-SE" b="1" dirty="0"/>
              <a:t>Du kan ibland själv få stå för obehöriga transaktioner:</a:t>
            </a:r>
          </a:p>
          <a:p>
            <a:pPr lvl="1"/>
            <a:r>
              <a:rPr lang="sv-SE" dirty="0"/>
              <a:t>Om din kod har använts är självrisken 400 kronor</a:t>
            </a:r>
          </a:p>
          <a:p>
            <a:pPr lvl="1"/>
            <a:r>
              <a:rPr lang="sv-SE" dirty="0"/>
              <a:t>Om du varit grovt oaktsam får du stå för max 12 000 kronor</a:t>
            </a:r>
          </a:p>
          <a:p>
            <a:pPr lvl="1"/>
            <a:r>
              <a:rPr lang="sv-SE" dirty="0"/>
              <a:t>Om du varit särskilt klandervärd får du stå för hela beloppet</a:t>
            </a:r>
          </a:p>
        </p:txBody>
      </p:sp>
      <p:sp>
        <p:nvSpPr>
          <p:cNvPr id="4" name="Platshållare för innehåll 3">
            <a:extLst>
              <a:ext uri="{FF2B5EF4-FFF2-40B4-BE49-F238E27FC236}">
                <a16:creationId xmlns:a16="http://schemas.microsoft.com/office/drawing/2014/main" id="{633D922A-4B2B-B996-1AE9-61D454B6A039}"/>
              </a:ext>
            </a:extLst>
          </p:cNvPr>
          <p:cNvSpPr>
            <a:spLocks noGrp="1"/>
          </p:cNvSpPr>
          <p:nvPr>
            <p:ph idx="10"/>
          </p:nvPr>
        </p:nvSpPr>
        <p:spPr>
          <a:xfrm>
            <a:off x="6108028" y="1551980"/>
            <a:ext cx="5118100" cy="4351338"/>
          </a:xfrm>
        </p:spPr>
        <p:txBody>
          <a:bodyPr/>
          <a:lstStyle/>
          <a:p>
            <a:r>
              <a:rPr lang="sv-SE" b="1" dirty="0"/>
              <a:t>Ny praxis från Högsta Domstolen </a:t>
            </a:r>
          </a:p>
          <a:p>
            <a:pPr lvl="1"/>
            <a:r>
              <a:rPr lang="sv-SE" dirty="0"/>
              <a:t>Ej särskilt klandervärt att lämna ut kod till Bank-ID och svarskoder från bankdosa till bedragare</a:t>
            </a:r>
          </a:p>
          <a:p>
            <a:pPr marL="0" indent="0">
              <a:buNone/>
            </a:pPr>
            <a:endParaRPr lang="sv-SE" dirty="0"/>
          </a:p>
          <a:p>
            <a:r>
              <a:rPr lang="sv-SE" b="1" dirty="0"/>
              <a:t>Behöriga transaktioner</a:t>
            </a:r>
          </a:p>
          <a:p>
            <a:pPr lvl="1"/>
            <a:r>
              <a:rPr lang="sv-SE" dirty="0"/>
              <a:t>En transaktion bedöms </a:t>
            </a:r>
            <a:r>
              <a:rPr lang="sv-SE" u="sng" dirty="0"/>
              <a:t>inte</a:t>
            </a:r>
            <a:r>
              <a:rPr lang="sv-SE" dirty="0"/>
              <a:t> vara obehörig </a:t>
            </a:r>
            <a:br>
              <a:rPr lang="sv-SE" dirty="0"/>
            </a:br>
            <a:r>
              <a:rPr lang="sv-SE" dirty="0"/>
              <a:t>om det är du själv som har signerat/godkänt transaktionen, även om du blivit utsatt för ett bedrägeri. </a:t>
            </a:r>
          </a:p>
          <a:p>
            <a:pPr lvl="1"/>
            <a:r>
              <a:rPr lang="sv-SE" dirty="0"/>
              <a:t>Detta har ännu inte prövats i allmän domstol.</a:t>
            </a:r>
          </a:p>
          <a:p>
            <a:pPr marL="0" indent="0">
              <a:buNone/>
            </a:pPr>
            <a:endParaRPr lang="sv-SE" dirty="0"/>
          </a:p>
          <a:p>
            <a:pPr marL="0" indent="0">
              <a:buNone/>
            </a:pPr>
            <a:endParaRPr lang="sv-SE" dirty="0"/>
          </a:p>
        </p:txBody>
      </p:sp>
      <p:sp>
        <p:nvSpPr>
          <p:cNvPr id="5" name="Platshållare för text 4">
            <a:extLst>
              <a:ext uri="{FF2B5EF4-FFF2-40B4-BE49-F238E27FC236}">
                <a16:creationId xmlns:a16="http://schemas.microsoft.com/office/drawing/2014/main" id="{1512CD36-5873-951F-90AC-736E632E034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Tree>
    <p:extLst>
      <p:ext uri="{BB962C8B-B14F-4D97-AF65-F5344CB8AC3E}">
        <p14:creationId xmlns:p14="http://schemas.microsoft.com/office/powerpoint/2010/main" val="304765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BOLÅN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Svårare att få lån efter 60 </a:t>
            </a:r>
          </a:p>
          <a:p>
            <a:r>
              <a:rPr lang="sv-SE" dirty="0">
                <a:latin typeface="Calibri" panose="020F0502020204030204" pitchFamily="34" charset="0"/>
              </a:rPr>
              <a:t>Framtida inkomstförändringar</a:t>
            </a:r>
          </a:p>
          <a:p>
            <a:r>
              <a:rPr lang="sv-SE" dirty="0">
                <a:latin typeface="Calibri" panose="020F0502020204030204" pitchFamily="34" charset="0"/>
              </a:rPr>
              <a:t>Individuell kreditprövning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verktyg&#10;&#10;Automatiskt genererad beskrivning">
            <a:extLst>
              <a:ext uri="{FF2B5EF4-FFF2-40B4-BE49-F238E27FC236}">
                <a16:creationId xmlns:a16="http://schemas.microsoft.com/office/drawing/2014/main" id="{3B3B452D-62B9-96F3-6811-5362724F737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9901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KAPITALFRIGÖRNINGSKREDITER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Frigöra bundet kapital i fastigheten</a:t>
            </a:r>
          </a:p>
          <a:p>
            <a:r>
              <a:rPr lang="sv-SE" dirty="0">
                <a:latin typeface="Calibri" panose="020F0502020204030204" pitchFamily="34" charset="0"/>
              </a:rPr>
              <a:t>Från 60 år</a:t>
            </a:r>
          </a:p>
          <a:p>
            <a:r>
              <a:rPr lang="sv-SE" dirty="0">
                <a:latin typeface="Calibri" panose="020F0502020204030204" pitchFamily="34" charset="0"/>
              </a:rPr>
              <a:t>Låg belåning: 25-55 procent av bostadens värde.</a:t>
            </a:r>
          </a:p>
          <a:p>
            <a:r>
              <a:rPr lang="sv-SE" dirty="0">
                <a:latin typeface="Calibri" panose="020F0502020204030204" pitchFamily="34" charset="0"/>
              </a:rPr>
              <a:t>Du betalar inte räntan löpande</a:t>
            </a:r>
          </a:p>
          <a:p>
            <a:r>
              <a:rPr lang="sv-SE" dirty="0">
                <a:latin typeface="Calibri" panose="020F0502020204030204" pitchFamily="34" charset="0"/>
              </a:rPr>
              <a:t>Skulden ökar löpande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a:extLst>
              <a:ext uri="{FF2B5EF4-FFF2-40B4-BE49-F238E27FC236}">
                <a16:creationId xmlns:a16="http://schemas.microsoft.com/office/drawing/2014/main" id="{75DD99BD-FB55-C897-8556-3101C467DF5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9178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SPARKONTO OCH INSÄTTNINGSGARANTI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99619"/>
            <a:ext cx="5118100" cy="2183268"/>
          </a:xfrm>
        </p:spPr>
        <p:txBody>
          <a:bodyPr>
            <a:noAutofit/>
          </a:bodyPr>
          <a:lstStyle/>
          <a:p>
            <a:r>
              <a:rPr lang="sv-SE" dirty="0">
                <a:latin typeface="Calibri" panose="020F0502020204030204" pitchFamily="34" charset="0"/>
              </a:rPr>
              <a:t>Jämför räntor och villkor</a:t>
            </a:r>
          </a:p>
          <a:p>
            <a:r>
              <a:rPr lang="sv-SE" dirty="0">
                <a:latin typeface="Calibri" panose="020F0502020204030204" pitchFamily="34" charset="0"/>
              </a:rPr>
              <a:t>Kontrollera insättningsgarantin</a:t>
            </a:r>
          </a:p>
          <a:p>
            <a:r>
              <a:rPr lang="sv-SE" dirty="0">
                <a:latin typeface="Calibri" panose="020F0502020204030204" pitchFamily="34" charset="0"/>
              </a:rPr>
              <a:t>1 050 000 kronor per person och institut </a:t>
            </a:r>
          </a:p>
          <a:p>
            <a:r>
              <a:rPr lang="sv-SE" dirty="0">
                <a:latin typeface="Calibri" panose="020F0502020204030204" pitchFamily="34" charset="0"/>
              </a:rPr>
              <a:t>Sparkontojämförelsen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full av färg&#10;&#10;Automatiskt genererad beskrivning">
            <a:extLst>
              <a:ext uri="{FF2B5EF4-FFF2-40B4-BE49-F238E27FC236}">
                <a16:creationId xmlns:a16="http://schemas.microsoft.com/office/drawing/2014/main" id="{1E72218A-07AB-6316-3AA7-6075CAAA9D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332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FINANSIELL RÅDGIVNING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Tillstånd från Finansinspektionen</a:t>
            </a:r>
            <a:br>
              <a:rPr lang="sv-SE" dirty="0">
                <a:latin typeface="Calibri" panose="020F0502020204030204" pitchFamily="34" charset="0"/>
              </a:rPr>
            </a:br>
            <a:endParaRPr lang="sv-SE" dirty="0">
              <a:latin typeface="Calibri" panose="020F0502020204030204" pitchFamily="34" charset="0"/>
            </a:endParaRPr>
          </a:p>
          <a:p>
            <a:r>
              <a:rPr lang="sv-SE" b="1" dirty="0">
                <a:latin typeface="Calibri" panose="020F0502020204030204" pitchFamily="34" charset="0"/>
              </a:rPr>
              <a:t>Rådgivaren ska:</a:t>
            </a:r>
          </a:p>
          <a:p>
            <a:pPr lvl="1"/>
            <a:r>
              <a:rPr lang="sv-SE" sz="2000" dirty="0">
                <a:latin typeface="Calibri" panose="020F0502020204030204" pitchFamily="34" charset="0"/>
              </a:rPr>
              <a:t>Ha rätt kompetens</a:t>
            </a:r>
          </a:p>
          <a:p>
            <a:pPr lvl="1"/>
            <a:r>
              <a:rPr lang="sv-SE" sz="2000" dirty="0">
                <a:latin typeface="Calibri" panose="020F0502020204030204" pitchFamily="34" charset="0"/>
              </a:rPr>
              <a:t>Utreda dina förutsättningar, behov och kunskaper</a:t>
            </a:r>
          </a:p>
          <a:p>
            <a:pPr lvl="1"/>
            <a:r>
              <a:rPr lang="sv-SE" sz="2000" dirty="0">
                <a:latin typeface="Calibri" panose="020F0502020204030204" pitchFamily="34" charset="0"/>
              </a:rPr>
              <a:t>Utreda investeringshorisont och riskvilja</a:t>
            </a:r>
          </a:p>
          <a:p>
            <a:pPr lvl="1"/>
            <a:r>
              <a:rPr lang="sv-SE" sz="2000" dirty="0">
                <a:latin typeface="Calibri" panose="020F0502020204030204" pitchFamily="34" charset="0"/>
              </a:rPr>
              <a:t>Avråda om olämpligt</a:t>
            </a:r>
          </a:p>
          <a:p>
            <a:pPr lvl="1"/>
            <a:r>
              <a:rPr lang="sv-SE" sz="2000" dirty="0">
                <a:latin typeface="Calibri" panose="020F0502020204030204" pitchFamily="34" charset="0"/>
              </a:rPr>
              <a:t>Dokumentera</a:t>
            </a:r>
            <a:br>
              <a:rPr lang="sv-SE" sz="2000" dirty="0">
                <a:latin typeface="Calibri" panose="020F0502020204030204" pitchFamily="34" charset="0"/>
              </a:rPr>
            </a:br>
            <a:endParaRPr lang="sv-SE" sz="2000" dirty="0">
              <a:latin typeface="Calibri" panose="020F0502020204030204" pitchFamily="34" charset="0"/>
            </a:endParaRPr>
          </a:p>
          <a:p>
            <a:r>
              <a:rPr lang="sv-SE" dirty="0">
                <a:latin typeface="Calibri" panose="020F0502020204030204" pitchFamily="34" charset="0"/>
              </a:rPr>
              <a:t>Vårdslös rådgivning</a:t>
            </a:r>
          </a:p>
          <a:p>
            <a:r>
              <a:rPr lang="sv-SE" dirty="0">
                <a:latin typeface="Calibri" panose="020F0502020204030204" pitchFamily="34" charset="0"/>
              </a:rPr>
              <a:t>Dålig rådgivning</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11" name="Platshållare för bild 10" descr="En bild som visar person, kvinna&#10;&#10;Automatiskt genererad beskrivning">
            <a:extLst>
              <a:ext uri="{FF2B5EF4-FFF2-40B4-BE49-F238E27FC236}">
                <a16:creationId xmlns:a16="http://schemas.microsoft.com/office/drawing/2014/main" id="{B7F4279C-53B4-32A4-FD9D-4124D3DC558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7770166"/>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6354</TotalTime>
  <Words>2296</Words>
  <Application>Microsoft Office PowerPoint</Application>
  <PresentationFormat>Bredbild</PresentationFormat>
  <Paragraphs>246</Paragraphs>
  <Slides>16</Slides>
  <Notes>16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Arial</vt:lpstr>
      <vt:lpstr>Calibri</vt:lpstr>
      <vt:lpstr>Office-tema</vt:lpstr>
      <vt:lpstr>BANKFRÅGOR  OCH BEDRÄGERIER</vt:lpstr>
      <vt:lpstr>VERKSAMHET</vt:lpstr>
      <vt:lpstr>VANLIGA FRÅGOR  OCH KLAGOMÅL</vt:lpstr>
      <vt:lpstr>BEDRÄGERIER</vt:lpstr>
      <vt:lpstr>OBEHÖRIGA TRANSAKTIONER</vt:lpstr>
      <vt:lpstr>BOLÅN</vt:lpstr>
      <vt:lpstr>KAPITALFRIGÖRNINGSKREDITER</vt:lpstr>
      <vt:lpstr>SPARKONTO OCH INSÄTTNINGSGARANTI</vt:lpstr>
      <vt:lpstr>FINANSIELL RÅDGIVNING</vt:lpstr>
      <vt:lpstr>FINANSIELL RÅDGIVNING: CHECKLISTA</vt:lpstr>
      <vt:lpstr>FRAMTIDSFULLMAKTER OCH ANHÖRIGBEHÖRIGHET</vt:lpstr>
      <vt:lpstr>KLAGOMÅL</vt:lpstr>
      <vt:lpstr>KONTAKTA OSS</vt:lpstr>
      <vt:lpstr>Tack!</vt:lpstr>
      <vt:lpstr>EXTRAMATERIAL</vt:lpstr>
      <vt:lpstr>KONTANTER</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29</cp:revision>
  <dcterms:created xsi:type="dcterms:W3CDTF">2023-01-27T10:51:07Z</dcterms:created>
  <dcterms:modified xsi:type="dcterms:W3CDTF">2023-03-13T12:24:25Z</dcterms:modified>
</cp:coreProperties>
</file>