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3" r:id="rId2"/>
    <p:sldId id="264" r:id="rId3"/>
    <p:sldId id="268" r:id="rId4"/>
    <p:sldId id="297" r:id="rId5"/>
    <p:sldId id="295" r:id="rId6"/>
    <p:sldId id="296" r:id="rId7"/>
    <p:sldId id="299" r:id="rId8"/>
    <p:sldId id="300" r:id="rId9"/>
    <p:sldId id="301" r:id="rId10"/>
    <p:sldId id="302" r:id="rId11"/>
    <p:sldId id="303" r:id="rId12"/>
    <p:sldId id="304" r:id="rId13"/>
    <p:sldId id="305" r:id="rId14"/>
    <p:sldId id="292" r:id="rId15"/>
    <p:sldId id="272" r:id="rId1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D0D5"/>
    <a:srgbClr val="44999C"/>
    <a:srgbClr val="00A780"/>
    <a:srgbClr val="404040"/>
    <a:srgbClr val="91CAAF"/>
    <a:srgbClr val="00AA80"/>
    <a:srgbClr val="009CB3"/>
    <a:srgbClr val="E8E6E0"/>
    <a:srgbClr val="90B89D"/>
    <a:srgbClr val="069E6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Mörkt format 2 - Dekorfärg 1/Dekorfär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3455" autoAdjust="0"/>
  </p:normalViewPr>
  <p:slideViewPr>
    <p:cSldViewPr snapToGrid="0" showGuides="1">
      <p:cViewPr varScale="1">
        <p:scale>
          <a:sx n="72" d="100"/>
          <a:sy n="72" d="100"/>
        </p:scale>
        <p:origin x="1344" y="66"/>
      </p:cViewPr>
      <p:guideLst>
        <p:guide orient="horz" pos="2160"/>
        <p:guide pos="3863"/>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A1090-7399-BE47-B8B1-881EC826E9F9}" type="datetimeFigureOut">
              <a:rPr lang="sv-SE" smtClean="0"/>
              <a:t>2023-03-31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91D9B3-0424-AE4A-B8B4-BBEE3C89A386}" type="slidenum">
              <a:rPr lang="sv-SE" smtClean="0"/>
              <a:t>‹#›</a:t>
            </a:fld>
            <a:endParaRPr lang="sv-SE"/>
          </a:p>
        </p:txBody>
      </p:sp>
    </p:spTree>
    <p:extLst>
      <p:ext uri="{BB962C8B-B14F-4D97-AF65-F5344CB8AC3E}">
        <p14:creationId xmlns:p14="http://schemas.microsoft.com/office/powerpoint/2010/main" val="3305997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a:t>
            </a:fld>
            <a:endParaRPr lang="sv-SE"/>
          </a:p>
        </p:txBody>
      </p:sp>
    </p:spTree>
    <p:extLst>
      <p:ext uri="{BB962C8B-B14F-4D97-AF65-F5344CB8AC3E}">
        <p14:creationId xmlns:p14="http://schemas.microsoft.com/office/powerpoint/2010/main" val="4180779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2110419"/>
          </a:xfrm>
        </p:spPr>
        <p:txBody>
          <a:bodyPr/>
          <a:lstStyle/>
          <a:p>
            <a:endParaRPr lang="sv-SE" altLang="sv-SE" dirty="0">
              <a:latin typeface="+mn-lt"/>
              <a:cs typeface="Arial" pitchFamily="34" charset="0"/>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10</a:t>
            </a:fld>
            <a:endParaRPr lang="sv-SE"/>
          </a:p>
        </p:txBody>
      </p:sp>
    </p:spTree>
    <p:extLst>
      <p:ext uri="{BB962C8B-B14F-4D97-AF65-F5344CB8AC3E}">
        <p14:creationId xmlns:p14="http://schemas.microsoft.com/office/powerpoint/2010/main" val="3919591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a typeface="Arial" charset="0"/>
                <a:cs typeface="Arial" charset="0"/>
              </a:rPr>
              <a:t>Ingen generell rutin, banken kan neka.</a:t>
            </a:r>
          </a:p>
          <a:p>
            <a:endParaRPr lang="sv-SE" dirty="0">
              <a:latin typeface="+mn-l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11</a:t>
            </a:fld>
            <a:endParaRPr lang="sv-SE"/>
          </a:p>
        </p:txBody>
      </p:sp>
    </p:spTree>
    <p:extLst>
      <p:ext uri="{BB962C8B-B14F-4D97-AF65-F5344CB8AC3E}">
        <p14:creationId xmlns:p14="http://schemas.microsoft.com/office/powerpoint/2010/main" val="29650721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3086100"/>
          </a:xfrm>
        </p:spPr>
        <p:txBody>
          <a:bodyPr/>
          <a:lstStyle/>
          <a:p>
            <a:pPr eaLnBrk="1" hangingPunct="1">
              <a:spcBef>
                <a:spcPct val="0"/>
              </a:spcBef>
            </a:pPr>
            <a:r>
              <a:rPr lang="sv-SE" altLang="sv-SE" dirty="0">
                <a:latin typeface="+mn-lt"/>
              </a:rPr>
              <a:t>Insättningsgarantin innebär att om företaget går i konkurs, eller om Finansinspektionen beslutar att insättningsgarantin ska tas i anspråk, får du ut dina pengar från Riksgälden inom sju bankdagar.</a:t>
            </a:r>
          </a:p>
          <a:p>
            <a:pPr eaLnBrk="1" hangingPunct="1">
              <a:spcBef>
                <a:spcPct val="0"/>
              </a:spcBef>
            </a:pPr>
            <a:endParaRPr lang="sv-SE" altLang="sv-SE" dirty="0">
              <a:latin typeface="+mn-lt"/>
            </a:endParaRPr>
          </a:p>
          <a:p>
            <a:pPr eaLnBrk="1" hangingPunct="1">
              <a:spcBef>
                <a:spcPct val="0"/>
              </a:spcBef>
            </a:pPr>
            <a:r>
              <a:rPr lang="sv-SE" altLang="sv-SE" dirty="0">
                <a:latin typeface="+mn-lt"/>
              </a:rPr>
              <a:t>Maximalt belopp som du kan få tillbaka via insättningsgarantin är från och med år 2021 är 1 050 000 kronor (tidigare var beloppet 950 000 kr). Höjningen av beloppet beror på att kronan var femte år värdejusteras gentemot euron. Du får tillbaka ditt kapital + upplupen ränta.</a:t>
            </a:r>
          </a:p>
          <a:p>
            <a:pPr eaLnBrk="1" hangingPunct="1">
              <a:spcBef>
                <a:spcPct val="0"/>
              </a:spcBef>
            </a:pPr>
            <a:endParaRPr lang="sv-SE" altLang="sv-SE" dirty="0">
              <a:latin typeface="+mn-lt"/>
            </a:endParaRPr>
          </a:p>
          <a:p>
            <a:pPr eaLnBrk="1" hangingPunct="1">
              <a:spcBef>
                <a:spcPct val="0"/>
              </a:spcBef>
            </a:pPr>
            <a:r>
              <a:rPr lang="sv-SE" altLang="sv-SE" dirty="0">
                <a:latin typeface="+mn-lt"/>
              </a:rPr>
              <a:t>För vissa särskilda livshändelser, till exempel en köpeskilling från en husförsäljning, ett skadestånd, en ersättning för invaliditet är skyddet max 5 miljoner kronor (gäller högst 12 månader från insättningen).</a:t>
            </a:r>
          </a:p>
          <a:p>
            <a:pPr eaLnBrk="1" hangingPunct="1">
              <a:spcBef>
                <a:spcPct val="0"/>
              </a:spcBef>
            </a:pPr>
            <a:endParaRPr lang="sv-SE" altLang="sv-SE" dirty="0">
              <a:latin typeface="+mn-lt"/>
            </a:endParaRPr>
          </a:p>
          <a:p>
            <a:pPr eaLnBrk="1" hangingPunct="1">
              <a:spcBef>
                <a:spcPct val="0"/>
              </a:spcBef>
            </a:pPr>
            <a:r>
              <a:rPr lang="sv-SE" altLang="sv-SE" dirty="0">
                <a:latin typeface="+mn-lt"/>
              </a:rPr>
              <a:t>För filialer till utländska banker gäller hemlandets insättningsgaranti, till exempel 100 000 euro.</a:t>
            </a:r>
          </a:p>
        </p:txBody>
      </p:sp>
      <p:sp>
        <p:nvSpPr>
          <p:cNvPr id="4" name="Platshållare för bildnummer 3"/>
          <p:cNvSpPr>
            <a:spLocks noGrp="1"/>
          </p:cNvSpPr>
          <p:nvPr>
            <p:ph type="sldNum" sz="quarter" idx="5"/>
          </p:nvPr>
        </p:nvSpPr>
        <p:spPr/>
        <p:txBody>
          <a:bodyPr/>
          <a:lstStyle/>
          <a:p>
            <a:fld id="{6391D9B3-0424-AE4A-B8B4-BBEE3C89A386}" type="slidenum">
              <a:rPr lang="sv-SE" smtClean="0"/>
              <a:t>12</a:t>
            </a:fld>
            <a:endParaRPr lang="sv-SE"/>
          </a:p>
        </p:txBody>
      </p:sp>
    </p:spTree>
    <p:extLst>
      <p:ext uri="{BB962C8B-B14F-4D97-AF65-F5344CB8AC3E}">
        <p14:creationId xmlns:p14="http://schemas.microsoft.com/office/powerpoint/2010/main" val="889075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4545146"/>
          </a:xfrm>
        </p:spPr>
        <p:txBody>
          <a:bodyPr/>
          <a:lstStyle/>
          <a:p>
            <a:r>
              <a:rPr lang="sv-SE" altLang="sv-SE" b="1" dirty="0"/>
              <a:t>Klagomålstrappan</a:t>
            </a:r>
            <a:r>
              <a:rPr lang="sv-SE" altLang="sv-SE" dirty="0"/>
              <a:t>. </a:t>
            </a:r>
          </a:p>
          <a:p>
            <a:r>
              <a:rPr lang="sv-SE" altLang="sv-SE" dirty="0"/>
              <a:t>Alla banker har en central klagomålsavdelning dit man kan vända sig. Ofta kan man klaga direkt via bankens webbplats. Man hittar information om hur man klagar och ofta också klagomålsformulär på bankernas webbplatser. </a:t>
            </a:r>
          </a:p>
          <a:p>
            <a:endParaRPr lang="sv-SE" altLang="sv-SE" b="1" u="sng" dirty="0"/>
          </a:p>
          <a:p>
            <a:r>
              <a:rPr lang="sv-SE" altLang="sv-SE" b="1" u="sng" dirty="0"/>
              <a:t>ARN</a:t>
            </a:r>
            <a:r>
              <a:rPr lang="sv-SE" altLang="sv-SE" dirty="0"/>
              <a:t>: </a:t>
            </a:r>
          </a:p>
          <a:p>
            <a:r>
              <a:rPr lang="sv-SE" altLang="sv-SE" b="1" dirty="0"/>
              <a:t>Fördelar</a:t>
            </a:r>
            <a:r>
              <a:rPr lang="sv-SE" altLang="sv-SE" dirty="0"/>
              <a:t>: gratis och det är inte tänkt att man ska behöva ha ett juridiskt ombud. Det går relativt snabbt. Enligt nämndens instruktion ska ett ärende prövas inom 90 dagar från det att det är färdigt för avgörande. </a:t>
            </a:r>
          </a:p>
          <a:p>
            <a:endParaRPr lang="sv-SE" altLang="sv-SE" b="1" dirty="0"/>
          </a:p>
          <a:p>
            <a:r>
              <a:rPr lang="sv-SE" altLang="sv-SE" b="1" dirty="0"/>
              <a:t>Nackdelar</a:t>
            </a:r>
            <a:r>
              <a:rPr lang="sv-SE" altLang="sv-SE" dirty="0"/>
              <a:t>: prövas på handlingarna. Ingen möjlighet till muntlig bevisning. Om ”ord mot ord” kan nämnden inte pröva tvisten. Kan inte heller pröva alla typer av tvister, måste finnas ett ekonomiskt yrkande. Inte bindande för parterna (men nästintill 100 procent följsamhet på bankavdelningen).</a:t>
            </a:r>
          </a:p>
          <a:p>
            <a:endParaRPr lang="sv-SE" altLang="sv-SE" b="1" u="sng" dirty="0"/>
          </a:p>
          <a:p>
            <a:r>
              <a:rPr lang="sv-SE" altLang="sv-SE" b="1" u="sng" dirty="0"/>
              <a:t>Tingsrätten</a:t>
            </a:r>
            <a:r>
              <a:rPr lang="sv-SE" altLang="sv-SE" dirty="0"/>
              <a:t>: </a:t>
            </a:r>
          </a:p>
          <a:p>
            <a:r>
              <a:rPr lang="sv-SE" altLang="sv-SE" b="1" dirty="0"/>
              <a:t>Fördelar</a:t>
            </a:r>
            <a:r>
              <a:rPr lang="sv-SE" altLang="sv-SE" dirty="0"/>
              <a:t>: prövar alla typer av tvister. Exekutionstitel, det</a:t>
            </a:r>
            <a:r>
              <a:rPr lang="sv-SE" altLang="sv-SE" baseline="0" dirty="0"/>
              <a:t> vill säga</a:t>
            </a:r>
            <a:r>
              <a:rPr lang="sv-SE" altLang="sv-SE" dirty="0"/>
              <a:t> man kan ta domen till kronofogden och begära utmätning.</a:t>
            </a:r>
          </a:p>
          <a:p>
            <a:endParaRPr lang="sv-SE" altLang="sv-SE" b="1" dirty="0"/>
          </a:p>
          <a:p>
            <a:r>
              <a:rPr lang="sv-SE" altLang="sv-SE" b="1" dirty="0"/>
              <a:t>Nackdelar</a:t>
            </a:r>
            <a:r>
              <a:rPr lang="sv-SE" altLang="sv-SE" dirty="0"/>
              <a:t>: man behöver ha ett juridiskt ombud. Avgift för att lämna in stämningsansökan. Rättegångskostnader (man måste ersätta motpartens rättegångskostnader om man förlorar om inte tvisten rör mindre än ett halvt prisbasbelopp).</a:t>
            </a: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13</a:t>
            </a:fld>
            <a:endParaRPr lang="sv-SE"/>
          </a:p>
        </p:txBody>
      </p:sp>
    </p:spTree>
    <p:extLst>
      <p:ext uri="{BB962C8B-B14F-4D97-AF65-F5344CB8AC3E}">
        <p14:creationId xmlns:p14="http://schemas.microsoft.com/office/powerpoint/2010/main" val="3078689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dirty="0">
                <a:latin typeface="+mn-lt"/>
              </a:rPr>
              <a:t>Konsumenternas Bank- och finansbyrå har telefonrådgivning öppen vardagar mellan klockan 09:00 – 12:00. Den bemannas av byråns jurister.</a:t>
            </a:r>
          </a:p>
          <a:p>
            <a:endParaRPr lang="sv-SE" altLang="sv-SE" dirty="0">
              <a:latin typeface="+mn-lt"/>
            </a:endParaRPr>
          </a:p>
          <a:p>
            <a:r>
              <a:rPr lang="sv-SE" altLang="sv-SE" dirty="0">
                <a:latin typeface="+mn-lt"/>
              </a:rPr>
              <a:t>Mejl besvaras ofta samma dag,</a:t>
            </a:r>
            <a:r>
              <a:rPr lang="sv-SE" altLang="sv-SE" baseline="0" dirty="0">
                <a:latin typeface="+mn-lt"/>
              </a:rPr>
              <a:t> </a:t>
            </a:r>
            <a:r>
              <a:rPr lang="sv-SE" altLang="sv-SE" dirty="0">
                <a:latin typeface="+mn-lt"/>
              </a:rPr>
              <a:t>men senast inom tre vardagar.</a:t>
            </a:r>
          </a:p>
        </p:txBody>
      </p:sp>
      <p:sp>
        <p:nvSpPr>
          <p:cNvPr id="4" name="Platshållare för bildnummer 3"/>
          <p:cNvSpPr>
            <a:spLocks noGrp="1"/>
          </p:cNvSpPr>
          <p:nvPr>
            <p:ph type="sldNum" sz="quarter" idx="5"/>
          </p:nvPr>
        </p:nvSpPr>
        <p:spPr/>
        <p:txBody>
          <a:bodyPr/>
          <a:lstStyle/>
          <a:p>
            <a:fld id="{6391D9B3-0424-AE4A-B8B4-BBEE3C89A386}" type="slidenum">
              <a:rPr lang="sv-SE" smtClean="0"/>
              <a:t>14</a:t>
            </a:fld>
            <a:endParaRPr lang="sv-SE"/>
          </a:p>
        </p:txBody>
      </p:sp>
    </p:spTree>
    <p:extLst>
      <p:ext uri="{BB962C8B-B14F-4D97-AF65-F5344CB8AC3E}">
        <p14:creationId xmlns:p14="http://schemas.microsoft.com/office/powerpoint/2010/main" val="19658905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15</a:t>
            </a:fld>
            <a:endParaRPr lang="sv-SE"/>
          </a:p>
        </p:txBody>
      </p:sp>
    </p:spTree>
    <p:extLst>
      <p:ext uri="{BB962C8B-B14F-4D97-AF65-F5344CB8AC3E}">
        <p14:creationId xmlns:p14="http://schemas.microsoft.com/office/powerpoint/2010/main" val="3720499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4666332"/>
          </a:xfrm>
        </p:spPr>
        <p:txBody>
          <a:bodyPr/>
          <a:lstStyle/>
          <a:p>
            <a:r>
              <a:rPr lang="sv-SE" altLang="sv-SE" dirty="0">
                <a:latin typeface="+mn-lt"/>
                <a:cs typeface="Arial" pitchFamily="34" charset="0"/>
              </a:rPr>
              <a:t>Konsumenternas Bank</a:t>
            </a:r>
            <a:r>
              <a:rPr lang="sv-SE" altLang="sv-SE" baseline="0" dirty="0">
                <a:latin typeface="+mn-lt"/>
                <a:cs typeface="Arial" pitchFamily="34" charset="0"/>
              </a:rPr>
              <a:t> och finansbyrå</a:t>
            </a:r>
            <a:r>
              <a:rPr lang="sv-SE" altLang="sv-SE" dirty="0">
                <a:latin typeface="+mn-lt"/>
                <a:cs typeface="Arial" pitchFamily="34" charset="0"/>
              </a:rPr>
              <a:t> startades 1994. Den drivs som en stiftelse. Våra jurister svarar på konsumenternas frågor i vår telefonvägledning. Vi lämnar gratis information och vägledning till konsumenter inom området bank och finans. </a:t>
            </a:r>
          </a:p>
          <a:p>
            <a:endParaRPr lang="sv-SE" altLang="sv-SE" dirty="0">
              <a:latin typeface="+mn-lt"/>
              <a:cs typeface="Arial" pitchFamily="34" charset="0"/>
            </a:endParaRPr>
          </a:p>
          <a:p>
            <a:r>
              <a:rPr lang="sv-SE" altLang="sv-SE" dirty="0">
                <a:latin typeface="+mn-lt"/>
                <a:cs typeface="Arial" pitchFamily="34" charset="0"/>
              </a:rPr>
              <a:t>Vi kan kontaktas via telefon, e-post eller brev. Vår telefonrådgivning har öppet vardagar mellan klockan 09:00 – 12:00. På webbplatsen finns en stor mängd information och funktioner. </a:t>
            </a:r>
          </a:p>
          <a:p>
            <a:endParaRPr lang="sv-SE" altLang="sv-SE" dirty="0">
              <a:latin typeface="+mn-lt"/>
              <a:cs typeface="Arial" pitchFamily="34" charset="0"/>
            </a:endParaRPr>
          </a:p>
          <a:p>
            <a:r>
              <a:rPr lang="sv-SE" altLang="sv-SE" dirty="0">
                <a:latin typeface="+mn-lt"/>
                <a:cs typeface="Arial" pitchFamily="34" charset="0"/>
              </a:rPr>
              <a:t>Vi kan inte agera som ombud för konsumenter i tvister eller utreda enskilda ärenden. Vi kan heller inte pröva tvister. Det ingår inte i byråns arbetsuppgift att ge privatekonomisk rådgivning.</a:t>
            </a:r>
          </a:p>
          <a:p>
            <a:endParaRPr lang="sv-SE" altLang="sv-SE" dirty="0">
              <a:latin typeface="+mn-lt"/>
              <a:cs typeface="Arial" pitchFamily="34" charset="0"/>
            </a:endParaRPr>
          </a:p>
          <a:p>
            <a:r>
              <a:rPr lang="sv-SE" altLang="sv-SE" dirty="0">
                <a:latin typeface="+mn-lt"/>
                <a:cs typeface="Arial" pitchFamily="34" charset="0"/>
              </a:rPr>
              <a:t>Vi utbildar bland annat vägledare och vidareinformatörer.</a:t>
            </a:r>
          </a:p>
          <a:p>
            <a:endParaRPr lang="sv-SE" dirty="0">
              <a:latin typeface="+mn-lt"/>
            </a:endParaRPr>
          </a:p>
          <a:p>
            <a:r>
              <a:rPr lang="sv-SE" altLang="sv-SE" b="1" dirty="0">
                <a:latin typeface="+mn-lt"/>
                <a:cs typeface="Arial" pitchFamily="34" charset="0"/>
              </a:rPr>
              <a:t>Stiftelsen har fem huvudmän</a:t>
            </a:r>
          </a:p>
          <a:p>
            <a:r>
              <a:rPr lang="sv-SE" altLang="sv-SE" dirty="0">
                <a:latin typeface="+mn-lt"/>
                <a:cs typeface="Arial" pitchFamily="34" charset="0"/>
              </a:rPr>
              <a:t>Stiftelsen finansieras av Svenska Bankföreningen, Fondbolagens Förening, Svenska Fondhandlareföreningen.</a:t>
            </a:r>
          </a:p>
          <a:p>
            <a:endParaRPr lang="sv-SE" altLang="sv-SE" dirty="0">
              <a:latin typeface="+mn-lt"/>
              <a:cs typeface="Arial" pitchFamily="34" charset="0"/>
            </a:endParaRPr>
          </a:p>
          <a:p>
            <a:r>
              <a:rPr lang="sv-SE" altLang="sv-SE" dirty="0">
                <a:latin typeface="+mn-lt"/>
                <a:cs typeface="Arial" pitchFamily="34" charset="0"/>
              </a:rPr>
              <a:t>Förutom tre branschorganisationer står också Konsumentverket och Finansinspektionen bakom byrån. De fem huvudmännen ingår i vår styrelse.</a:t>
            </a:r>
          </a:p>
          <a:p>
            <a:endParaRPr lang="sv-SE" altLang="sv-SE" dirty="0">
              <a:latin typeface="+mn-lt"/>
              <a:cs typeface="Arial" pitchFamily="34" charset="0"/>
            </a:endParaRPr>
          </a:p>
          <a:p>
            <a:pPr eaLnBrk="1" hangingPunct="1">
              <a:spcBef>
                <a:spcPct val="0"/>
              </a:spcBef>
            </a:pPr>
            <a:r>
              <a:rPr lang="sv-SE" altLang="sv-SE" b="1" dirty="0">
                <a:latin typeface="+mn-lt"/>
                <a:cs typeface="Arial" pitchFamily="34" charset="0"/>
              </a:rPr>
              <a:t>Vår startsida</a:t>
            </a:r>
          </a:p>
          <a:p>
            <a:pPr eaLnBrk="1" hangingPunct="1">
              <a:spcBef>
                <a:spcPct val="0"/>
              </a:spcBef>
            </a:pPr>
            <a:r>
              <a:rPr lang="sv-SE" altLang="sv-SE" dirty="0">
                <a:latin typeface="+mn-lt"/>
                <a:cs typeface="Arial" pitchFamily="34" charset="0"/>
              </a:rPr>
              <a:t>www.konsumenternas.se är en gemensam webbplats för Konsumenternas Bank- och finansbyrå och Konsumenternas Försäkringsbyrå. Webbplatsen ger både bred och djup information om bank- och finansområdet.</a:t>
            </a:r>
          </a:p>
          <a:p>
            <a:endParaRPr lang="sv-SE" altLang="sv-SE" dirty="0">
              <a:latin typeface="+mn-lt"/>
              <a:cs typeface="Arial" pitchFamily="34" charset="0"/>
            </a:endParaRPr>
          </a:p>
          <a:p>
            <a:r>
              <a:rPr lang="sv-SE" altLang="sv-SE" dirty="0">
                <a:latin typeface="+mn-lt"/>
                <a:cs typeface="Arial" pitchFamily="34" charset="0"/>
              </a:rPr>
              <a:t>Bankbyrån har delat in informationen i tre områden: Betala, Låna och Spara.</a:t>
            </a:r>
          </a:p>
          <a:p>
            <a:pPr marL="171450" indent="-171450">
              <a:buFont typeface="Arial" panose="020B0604020202020204" pitchFamily="34" charset="0"/>
              <a:buChar char="•"/>
            </a:pPr>
            <a:r>
              <a:rPr lang="sv-SE" altLang="sv-SE" b="1" dirty="0">
                <a:latin typeface="+mn-lt"/>
                <a:cs typeface="Arial" pitchFamily="34" charset="0"/>
              </a:rPr>
              <a:t>Betala</a:t>
            </a:r>
            <a:r>
              <a:rPr lang="sv-SE" altLang="sv-SE" dirty="0">
                <a:latin typeface="+mn-lt"/>
                <a:cs typeface="Arial" pitchFamily="34" charset="0"/>
              </a:rPr>
              <a:t> – om betalningar, betala med kontokort, betala till utlandet.</a:t>
            </a:r>
            <a:br>
              <a:rPr lang="sv-SE" altLang="sv-SE" dirty="0">
                <a:latin typeface="+mn-lt"/>
                <a:cs typeface="Arial" pitchFamily="34" charset="0"/>
              </a:rPr>
            </a:br>
            <a:r>
              <a:rPr lang="sv-SE" altLang="sv-SE" b="1" dirty="0">
                <a:latin typeface="+mn-lt"/>
                <a:cs typeface="Arial" pitchFamily="34" charset="0"/>
              </a:rPr>
              <a:t>Låna</a:t>
            </a:r>
            <a:r>
              <a:rPr lang="sv-SE" altLang="sv-SE" dirty="0">
                <a:latin typeface="+mn-lt"/>
                <a:cs typeface="Arial" pitchFamily="34" charset="0"/>
              </a:rPr>
              <a:t> – bolån, </a:t>
            </a:r>
            <a:r>
              <a:rPr lang="sv-SE" altLang="sv-SE" dirty="0" err="1">
                <a:latin typeface="+mn-lt"/>
                <a:cs typeface="Arial" pitchFamily="34" charset="0"/>
              </a:rPr>
              <a:t>konsumtionslån</a:t>
            </a:r>
            <a:r>
              <a:rPr lang="sv-SE" altLang="sv-SE" dirty="0">
                <a:latin typeface="+mn-lt"/>
                <a:cs typeface="Arial" pitchFamily="34" charset="0"/>
              </a:rPr>
              <a:t>, seniorlån.</a:t>
            </a:r>
            <a:br>
              <a:rPr lang="sv-SE" altLang="sv-SE" dirty="0">
                <a:latin typeface="+mn-lt"/>
                <a:cs typeface="Arial" pitchFamily="34" charset="0"/>
              </a:rPr>
            </a:br>
            <a:r>
              <a:rPr lang="sv-SE" altLang="sv-SE" b="1" dirty="0">
                <a:latin typeface="+mn-lt"/>
                <a:cs typeface="Arial" pitchFamily="34" charset="0"/>
              </a:rPr>
              <a:t>Spara</a:t>
            </a:r>
            <a:r>
              <a:rPr lang="sv-SE" altLang="sv-SE" dirty="0">
                <a:latin typeface="+mn-lt"/>
                <a:cs typeface="Arial" pitchFamily="34" charset="0"/>
              </a:rPr>
              <a:t> – sparkonton, värdepapper, ISK, kapitalförsäkringar, finansiell rådgivning.</a:t>
            </a:r>
            <a:r>
              <a:rPr lang="sv-SE" altLang="sv-SE" baseline="0" dirty="0">
                <a:latin typeface="+mn-lt"/>
                <a:cs typeface="Arial" pitchFamily="34" charset="0"/>
              </a:rPr>
              <a:t> </a:t>
            </a:r>
            <a:r>
              <a:rPr lang="sv-SE" altLang="sv-SE" dirty="0">
                <a:latin typeface="+mn-lt"/>
                <a:cs typeface="Arial" pitchFamily="34" charset="0"/>
              </a:rPr>
              <a:t>Även spara till barn, byta bank, rätt till bankkonto, penningtvätt, banksekretess.</a:t>
            </a:r>
          </a:p>
          <a:p>
            <a:pPr marL="171450" indent="-171450">
              <a:buFont typeface="Arial" panose="020B0604020202020204" pitchFamily="34" charset="0"/>
              <a:buChar char="•"/>
            </a:pPr>
            <a:r>
              <a:rPr lang="sv-SE" altLang="sv-SE" b="1" dirty="0">
                <a:latin typeface="+mn-lt"/>
                <a:cs typeface="Arial" pitchFamily="34" charset="0"/>
              </a:rPr>
              <a:t>Jämförelser</a:t>
            </a:r>
            <a:r>
              <a:rPr lang="sv-SE" altLang="sv-SE" dirty="0">
                <a:latin typeface="+mn-lt"/>
                <a:cs typeface="Arial" pitchFamily="34" charset="0"/>
              </a:rPr>
              <a:t> – kontokort, sparkonton, ISK.</a:t>
            </a:r>
          </a:p>
          <a:p>
            <a:pPr marL="171450" indent="-171450">
              <a:buFont typeface="Arial" panose="020B0604020202020204" pitchFamily="34" charset="0"/>
              <a:buChar char="•"/>
            </a:pPr>
            <a:r>
              <a:rPr lang="sv-SE" altLang="sv-SE" b="1" dirty="0">
                <a:latin typeface="+mn-lt"/>
                <a:cs typeface="Arial" pitchFamily="34" charset="0"/>
              </a:rPr>
              <a:t>Kalkyler</a:t>
            </a:r>
            <a:r>
              <a:rPr lang="sv-SE" altLang="sv-SE" dirty="0">
                <a:latin typeface="+mn-lt"/>
                <a:cs typeface="Arial" pitchFamily="34" charset="0"/>
              </a:rPr>
              <a:t> - bolån, blancolån, Lånelabbet.</a:t>
            </a:r>
          </a:p>
        </p:txBody>
      </p:sp>
      <p:sp>
        <p:nvSpPr>
          <p:cNvPr id="4" name="Platshållare för bildnummer 3"/>
          <p:cNvSpPr>
            <a:spLocks noGrp="1"/>
          </p:cNvSpPr>
          <p:nvPr>
            <p:ph type="sldNum" sz="quarter" idx="5"/>
          </p:nvPr>
        </p:nvSpPr>
        <p:spPr/>
        <p:txBody>
          <a:bodyPr/>
          <a:lstStyle/>
          <a:p>
            <a:fld id="{6391D9B3-0424-AE4A-B8B4-BBEE3C89A386}" type="slidenum">
              <a:rPr lang="sv-SE" smtClean="0"/>
              <a:t>2</a:t>
            </a:fld>
            <a:endParaRPr lang="sv-SE"/>
          </a:p>
        </p:txBody>
      </p:sp>
    </p:spTree>
    <p:extLst>
      <p:ext uri="{BB962C8B-B14F-4D97-AF65-F5344CB8AC3E}">
        <p14:creationId xmlns:p14="http://schemas.microsoft.com/office/powerpoint/2010/main" val="1028205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Detta är ett urval av just nu aktuella frågor från konsumenter i vår vägledning.</a:t>
            </a:r>
          </a:p>
          <a:p>
            <a:endParaRPr lang="sv-SE" dirty="0"/>
          </a:p>
          <a:p>
            <a:r>
              <a:rPr lang="sv-SE" dirty="0"/>
              <a:t>När det gäller frågor om framtidsfullmakter och hantering av dödsbon så svarar byrån på frågor som rör förhållandet mellan den enskilde och banken. Om frågan är av ren familjerättslig karaktär (ex. hur man upprättare en fullmakt) så hänvisar vi konsumenten till att tala med en familjerättsjurist/advokat.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3</a:t>
            </a:fld>
            <a:endParaRPr lang="sv-SE"/>
          </a:p>
        </p:txBody>
      </p:sp>
    </p:spTree>
    <p:extLst>
      <p:ext uri="{BB962C8B-B14F-4D97-AF65-F5344CB8AC3E}">
        <p14:creationId xmlns:p14="http://schemas.microsoft.com/office/powerpoint/2010/main" val="343938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4284663"/>
          </a:xfrm>
        </p:spPr>
        <p:txBody>
          <a:bodyPr/>
          <a:lstStyle/>
          <a:p>
            <a:pPr>
              <a:lnSpc>
                <a:spcPct val="150000"/>
              </a:lnSpc>
            </a:pPr>
            <a:r>
              <a:rPr lang="sv-SE" b="1" dirty="0">
                <a:latin typeface="+mn-lt"/>
              </a:rPr>
              <a:t>Betaltjänstlagen</a:t>
            </a:r>
          </a:p>
          <a:p>
            <a:pPr marL="171450" indent="-171450">
              <a:buFont typeface="Arial" panose="020B0604020202020204" pitchFamily="34" charset="0"/>
              <a:buChar char="•"/>
            </a:pPr>
            <a:r>
              <a:rPr lang="sv-SE" dirty="0">
                <a:latin typeface="+mn-lt"/>
              </a:rPr>
              <a:t>Rätt till ett betalkonto med grundläggande funktioner.</a:t>
            </a:r>
          </a:p>
          <a:p>
            <a:pPr marL="171450" indent="-171450">
              <a:buFont typeface="Arial" panose="020B0604020202020204" pitchFamily="34" charset="0"/>
              <a:buChar char="•"/>
            </a:pPr>
            <a:r>
              <a:rPr lang="sv-SE" dirty="0">
                <a:latin typeface="+mn-lt"/>
              </a:rPr>
              <a:t>Ekonomiska omständigheter – anställning, inkomstnivå, kredithistoria, personlig konkurs.</a:t>
            </a:r>
          </a:p>
          <a:p>
            <a:pPr marL="171450" indent="-171450">
              <a:buFont typeface="Arial" panose="020B0604020202020204" pitchFamily="34" charset="0"/>
              <a:buChar char="•"/>
            </a:pPr>
            <a:r>
              <a:rPr lang="sv-SE" dirty="0">
                <a:latin typeface="+mn-lt"/>
              </a:rPr>
              <a:t>Lagligen bosatt = krävs inte fast adress, även asylsökande och konsumenter som saknar uppehållstillstånd men inte kan utvisas.</a:t>
            </a:r>
          </a:p>
          <a:p>
            <a:pPr marL="0" indent="0">
              <a:buFont typeface="Arial" panose="020B0604020202020204" pitchFamily="34" charset="0"/>
              <a:buNone/>
            </a:pPr>
            <a:endParaRPr lang="sv-SE" dirty="0">
              <a:latin typeface="+mn-lt"/>
            </a:endParaRPr>
          </a:p>
          <a:p>
            <a:pPr marL="0" indent="0">
              <a:buFont typeface="Arial" panose="020B0604020202020204" pitchFamily="34" charset="0"/>
              <a:buNone/>
            </a:pPr>
            <a:r>
              <a:rPr lang="sv-SE" sz="1200" u="none" dirty="0">
                <a:solidFill>
                  <a:srgbClr val="000000"/>
                </a:solidFill>
                <a:latin typeface="+mn-lt"/>
                <a:ea typeface="Times New Roman"/>
                <a:cs typeface="Times New Roman"/>
              </a:rPr>
              <a:t>Banken måste ha god kunskap om kunden och dennes affärer när en affärsrelation inleds</a:t>
            </a:r>
            <a:r>
              <a:rPr lang="sv-SE" sz="1200" dirty="0">
                <a:solidFill>
                  <a:srgbClr val="000000"/>
                </a:solidFill>
                <a:latin typeface="+mn-lt"/>
                <a:ea typeface="Times New Roman"/>
                <a:cs typeface="Times New Roman"/>
              </a:rPr>
              <a:t>. </a:t>
            </a:r>
            <a:r>
              <a:rPr lang="sv-SE" sz="1200" b="1" dirty="0">
                <a:solidFill>
                  <a:srgbClr val="000000"/>
                </a:solidFill>
                <a:latin typeface="+mn-lt"/>
                <a:ea typeface="Times New Roman"/>
                <a:cs typeface="Times New Roman"/>
              </a:rPr>
              <a:t>”</a:t>
            </a:r>
            <a:r>
              <a:rPr lang="sv-SE" sz="1200" b="1" u="sng" dirty="0">
                <a:solidFill>
                  <a:srgbClr val="000000"/>
                </a:solidFill>
                <a:latin typeface="+mn-lt"/>
                <a:ea typeface="Times New Roman"/>
                <a:cs typeface="Times New Roman"/>
              </a:rPr>
              <a:t>Kundkännedom”.</a:t>
            </a:r>
            <a:endParaRPr lang="sv-SE" sz="1200" b="1" u="sng" dirty="0">
              <a:latin typeface="+mn-lt"/>
              <a:ea typeface="Times New Roman"/>
              <a:cs typeface="Times New Roman"/>
            </a:endParaRPr>
          </a:p>
          <a:p>
            <a:pPr marL="0" lvl="0" indent="0">
              <a:buFont typeface="Arial" panose="020B0604020202020204" pitchFamily="34" charset="0"/>
              <a:buNone/>
            </a:pPr>
            <a:r>
              <a:rPr lang="sv-SE" sz="1200" u="none" dirty="0">
                <a:solidFill>
                  <a:srgbClr val="000000"/>
                </a:solidFill>
                <a:latin typeface="+mn-lt"/>
                <a:ea typeface="Times New Roman"/>
                <a:cs typeface="Times New Roman"/>
              </a:rPr>
              <a:t>Kunden måste alltid legitimera sig när denne vill utföra bankärenden, till exempel öppna konto eller göra en transaktion. </a:t>
            </a:r>
          </a:p>
          <a:p>
            <a:pPr marL="0" lvl="0" indent="0">
              <a:buFont typeface="Arial" panose="020B0604020202020204" pitchFamily="34" charset="0"/>
              <a:buNone/>
            </a:pPr>
            <a:endParaRPr lang="sv-SE" sz="1200" u="none" dirty="0">
              <a:solidFill>
                <a:srgbClr val="000000"/>
              </a:solidFill>
              <a:latin typeface="+mn-lt"/>
              <a:ea typeface="Times New Roman"/>
              <a:cs typeface="Times New Roman"/>
            </a:endParaRPr>
          </a:p>
          <a:p>
            <a:pPr marL="0" lvl="0" indent="0">
              <a:buFont typeface="Arial" panose="020B0604020202020204" pitchFamily="34" charset="0"/>
              <a:buNone/>
            </a:pPr>
            <a:endParaRPr lang="sv-SE" sz="1200" u="none" dirty="0">
              <a:solidFill>
                <a:srgbClr val="000000"/>
              </a:solidFill>
              <a:latin typeface="+mn-lt"/>
              <a:cs typeface="Times New Roman"/>
            </a:endParaRPr>
          </a:p>
          <a:p>
            <a:pPr marL="0" lvl="0" indent="0">
              <a:buFont typeface="Arial" panose="020B0604020202020204" pitchFamily="34" charset="0"/>
              <a:buNone/>
            </a:pPr>
            <a:r>
              <a:rPr lang="sv-SE" sz="1200" b="1" u="none" dirty="0">
                <a:solidFill>
                  <a:srgbClr val="000000"/>
                </a:solidFill>
                <a:latin typeface="+mn-lt"/>
                <a:cs typeface="Times New Roman"/>
              </a:rPr>
              <a:t>Banken kan neka konto om:</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latin typeface="+mn-lt"/>
              </a:rPr>
              <a:t>Särskilda skäl (tidigare ohederlighet mot banken, misstanke om risk för brottslig verksamhet).</a:t>
            </a:r>
          </a:p>
          <a:p>
            <a:endParaRPr lang="sv-SE" dirty="0">
              <a:latin typeface="+mn-lt"/>
            </a:endParaRPr>
          </a:p>
          <a:p>
            <a:r>
              <a:rPr lang="sv-SE" dirty="0">
                <a:latin typeface="+mn-lt"/>
              </a:rPr>
              <a:t>Kraven enligt</a:t>
            </a:r>
            <a:r>
              <a:rPr lang="sv-SE" baseline="0" dirty="0">
                <a:latin typeface="+mn-lt"/>
              </a:rPr>
              <a:t> penningtvättsreglerna är inte uppfyllda (Identifiering av kund, uppge syftet med kontot, misstanke om penningtvätt).</a:t>
            </a:r>
          </a:p>
          <a:p>
            <a:endParaRPr lang="sv-SE" baseline="0" dirty="0">
              <a:latin typeface="+mn-lt"/>
            </a:endParaRPr>
          </a:p>
          <a:p>
            <a:r>
              <a:rPr lang="sv-SE" baseline="0" dirty="0">
                <a:latin typeface="+mn-lt"/>
              </a:rPr>
              <a:t>Faktablad ”Att bli bankkund” från Bankföreningen.</a:t>
            </a:r>
          </a:p>
          <a:p>
            <a:endParaRPr lang="sv-SE" altLang="sv-SE" dirty="0">
              <a:latin typeface="+mn-lt"/>
              <a:cs typeface="Arial" pitchFamily="34" charset="0"/>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4</a:t>
            </a:fld>
            <a:endParaRPr lang="sv-SE"/>
          </a:p>
        </p:txBody>
      </p:sp>
    </p:spTree>
    <p:extLst>
      <p:ext uri="{BB962C8B-B14F-4D97-AF65-F5344CB8AC3E}">
        <p14:creationId xmlns:p14="http://schemas.microsoft.com/office/powerpoint/2010/main" val="3010114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3773966"/>
          </a:xfrm>
        </p:spPr>
        <p:txBody>
          <a:bodyPr/>
          <a:lstStyle/>
          <a:p>
            <a:pPr marL="0" lvl="0" indent="0">
              <a:buFont typeface="Arial" panose="020B0604020202020204" pitchFamily="34" charset="0"/>
              <a:buNone/>
            </a:pPr>
            <a:r>
              <a:rPr lang="sv-SE" b="0" i="0" dirty="0">
                <a:solidFill>
                  <a:srgbClr val="22252A"/>
                </a:solidFill>
                <a:effectLst/>
              </a:rPr>
              <a:t>Enligt lagen får banken bara säga upp ett avtal om betalkonto med grundläggande funktioner under ovanstående förutsättningar. </a:t>
            </a:r>
          </a:p>
          <a:p>
            <a:pPr marL="0" lvl="0" indent="0">
              <a:buFont typeface="Arial" panose="020B0604020202020204" pitchFamily="34" charset="0"/>
              <a:buNone/>
            </a:pPr>
            <a:endParaRPr lang="sv-SE" b="0" i="0" dirty="0">
              <a:solidFill>
                <a:srgbClr val="22252A"/>
              </a:solidFill>
              <a:effectLst/>
            </a:endParaRPr>
          </a:p>
          <a:p>
            <a:pPr marL="0" lvl="0" indent="0">
              <a:buFont typeface="Arial" panose="020B0604020202020204" pitchFamily="34" charset="0"/>
              <a:buNone/>
            </a:pPr>
            <a:r>
              <a:rPr lang="sv-SE" b="0" i="0" dirty="0">
                <a:solidFill>
                  <a:srgbClr val="22252A"/>
                </a:solidFill>
                <a:effectLst/>
              </a:rPr>
              <a:t>Särskilda skäl skulle enligt lagens förarbeten kunna anses föreligga om "en konsument har misskött sig i vissa avseenden gentemot banken". Innefattar inte konsumenter som inte har betalat sina krediter eller avgifter i tid eller har betalningsanmärkningar. Enligt regeringens uppfattning bör möjligheten att säga upp ett avtal om betalkonto med grundläggande funktioner på grunden särskilda skäl endast komma i fråga i undantagsfall.</a:t>
            </a:r>
          </a:p>
          <a:p>
            <a:pPr marL="0" lvl="0" indent="0">
              <a:buFont typeface="Arial" panose="020B0604020202020204" pitchFamily="34" charset="0"/>
              <a:buNone/>
            </a:pPr>
            <a:endParaRPr lang="sv-SE" b="0" i="0" dirty="0">
              <a:solidFill>
                <a:srgbClr val="22252A"/>
              </a:solidFill>
              <a:effectLst/>
            </a:endParaRPr>
          </a:p>
          <a:p>
            <a:pPr marL="0" lvl="0" indent="0">
              <a:buFont typeface="Arial" panose="020B0604020202020204" pitchFamily="34" charset="0"/>
              <a:buNone/>
            </a:pPr>
            <a:r>
              <a:rPr lang="sv-SE" b="0" i="0" dirty="0">
                <a:solidFill>
                  <a:srgbClr val="000000"/>
                </a:solidFill>
                <a:effectLst/>
              </a:rPr>
              <a:t>Bristande kundkännedom: Banken måste enligt lagen om åtgärder mot penningtvätt och finansiering av terrorism ha god kunskap om sina kunder och deras affärer för att kunna försvåra och förhindra att verksamheten utnyttjas för penningtvätt eller finansiering av terrorism.</a:t>
            </a:r>
          </a:p>
          <a:p>
            <a:pPr marL="0" lvl="0" indent="0">
              <a:buFont typeface="Arial" panose="020B0604020202020204" pitchFamily="34" charset="0"/>
              <a:buNone/>
            </a:pPr>
            <a:endParaRPr lang="sv-SE" b="0" i="0" dirty="0">
              <a:solidFill>
                <a:srgbClr val="000000"/>
              </a:solidFill>
              <a:effectLst/>
            </a:endParaRPr>
          </a:p>
          <a:p>
            <a:pPr marL="0" lvl="0" indent="0">
              <a:buFont typeface="Arial" panose="020B0604020202020204" pitchFamily="34" charset="0"/>
              <a:buNone/>
            </a:pPr>
            <a:r>
              <a:rPr lang="sv-SE" b="0" i="0" dirty="0">
                <a:solidFill>
                  <a:srgbClr val="22252A"/>
                </a:solidFill>
                <a:effectLst/>
              </a:rPr>
              <a:t>Om en bank beslutar att säga upp ett avtal om betalkonto med grundläggande funktioner, ska banken underrätta konsumenten om detta och om vart han eller hon kan vända sig för att framföra klagomål eller få beslutet rättsligt prövat. Underrättelsen ska vara skriftlig och utan kostnad för konsumenten. Om det är möjligt, ska skälen för uppsägningen framgå av underrättelsen.</a:t>
            </a: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5</a:t>
            </a:fld>
            <a:endParaRPr lang="sv-SE"/>
          </a:p>
        </p:txBody>
      </p:sp>
    </p:spTree>
    <p:extLst>
      <p:ext uri="{BB962C8B-B14F-4D97-AF65-F5344CB8AC3E}">
        <p14:creationId xmlns:p14="http://schemas.microsoft.com/office/powerpoint/2010/main" val="1208087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err="1">
                <a:solidFill>
                  <a:schemeClr val="tx1"/>
                </a:solidFill>
                <a:latin typeface="+mn-lt"/>
                <a:ea typeface="+mn-ea"/>
                <a:cs typeface="+mn-cs"/>
              </a:rPr>
              <a:t>Spoofing</a:t>
            </a:r>
            <a:r>
              <a:rPr lang="sv-SE" sz="1200" b="1" kern="1200" dirty="0">
                <a:solidFill>
                  <a:schemeClr val="tx1"/>
                </a:solidFill>
                <a:latin typeface="+mn-lt"/>
                <a:ea typeface="+mn-ea"/>
                <a:cs typeface="+mn-cs"/>
              </a:rPr>
              <a:t>: </a:t>
            </a:r>
            <a:r>
              <a:rPr lang="sv-SE" sz="1200" kern="1200" dirty="0">
                <a:solidFill>
                  <a:schemeClr val="tx1"/>
                </a:solidFill>
                <a:latin typeface="+mn-lt"/>
                <a:ea typeface="+mn-ea"/>
                <a:cs typeface="+mn-cs"/>
              </a:rPr>
              <a:t>Konsumenten blir uppringd från</a:t>
            </a:r>
            <a:r>
              <a:rPr lang="sv-SE" sz="1200" kern="1200" baseline="0" dirty="0">
                <a:solidFill>
                  <a:schemeClr val="tx1"/>
                </a:solidFill>
                <a:latin typeface="+mn-lt"/>
                <a:ea typeface="+mn-ea"/>
                <a:cs typeface="+mn-cs"/>
              </a:rPr>
              <a:t> </a:t>
            </a:r>
            <a:r>
              <a:rPr lang="sv-SE" sz="1200" u="none" kern="1200" baseline="0" dirty="0">
                <a:solidFill>
                  <a:schemeClr val="tx1"/>
                </a:solidFill>
                <a:latin typeface="+mn-lt"/>
                <a:ea typeface="+mn-ea"/>
                <a:cs typeface="+mn-cs"/>
              </a:rPr>
              <a:t>ett nummer </a:t>
            </a:r>
            <a:r>
              <a:rPr lang="sv-SE" sz="1200" kern="1200" baseline="0" dirty="0">
                <a:solidFill>
                  <a:schemeClr val="tx1"/>
                </a:solidFill>
                <a:latin typeface="+mn-lt"/>
                <a:ea typeface="+mn-ea"/>
                <a:cs typeface="+mn-cs"/>
              </a:rPr>
              <a:t>som ser ut att vara från banken. Konsumenten loggar därefter in i sin internetbank med hjälp av inloggningsdosa eller sitt </a:t>
            </a:r>
            <a:r>
              <a:rPr lang="sv-SE" sz="1200" kern="1200" baseline="0" dirty="0" err="1">
                <a:solidFill>
                  <a:schemeClr val="tx1"/>
                </a:solidFill>
                <a:latin typeface="+mn-lt"/>
                <a:ea typeface="+mn-ea"/>
                <a:cs typeface="+mn-cs"/>
              </a:rPr>
              <a:t>BankID</a:t>
            </a:r>
            <a:r>
              <a:rPr lang="sv-SE" sz="1200" kern="1200" baseline="0" dirty="0">
                <a:solidFill>
                  <a:schemeClr val="tx1"/>
                </a:solidFill>
                <a:latin typeface="+mn-lt"/>
                <a:ea typeface="+mn-ea"/>
                <a:cs typeface="+mn-cs"/>
              </a:rPr>
              <a:t>. Bedragaren tömmer sedan konsumentens konton. Här kan även konsumenten bli uppringd av någon </a:t>
            </a:r>
            <a:r>
              <a:rPr lang="sv-SE" sz="1200" u="none" kern="1200" baseline="0" dirty="0">
                <a:solidFill>
                  <a:schemeClr val="tx1"/>
                </a:solidFill>
                <a:latin typeface="+mn-lt"/>
                <a:ea typeface="+mn-ea"/>
                <a:cs typeface="+mn-cs"/>
              </a:rPr>
              <a:t>som utger sig för </a:t>
            </a:r>
            <a:r>
              <a:rPr lang="sv-SE" sz="1200" kern="1200" baseline="0" dirty="0">
                <a:solidFill>
                  <a:schemeClr val="tx1"/>
                </a:solidFill>
                <a:latin typeface="+mn-lt"/>
                <a:ea typeface="+mn-ea"/>
                <a:cs typeface="+mn-cs"/>
              </a:rPr>
              <a:t>att vara från bank eller något annat företag. Konsumenten manipuleras  på samma sätt som ovan att logga in i sin internetbank med dosa eller </a:t>
            </a:r>
            <a:r>
              <a:rPr lang="sv-SE" sz="1200" kern="1200" baseline="0" dirty="0" err="1">
                <a:solidFill>
                  <a:schemeClr val="tx1"/>
                </a:solidFill>
                <a:latin typeface="+mn-lt"/>
                <a:ea typeface="+mn-ea"/>
                <a:cs typeface="+mn-cs"/>
              </a:rPr>
              <a:t>BankID</a:t>
            </a:r>
            <a:r>
              <a:rPr lang="sv-SE" sz="1200" kern="1200" baseline="0" dirty="0">
                <a:solidFill>
                  <a:schemeClr val="tx1"/>
                </a:solidFill>
                <a:latin typeface="+mn-lt"/>
                <a:ea typeface="+mn-ea"/>
                <a:cs typeface="+mn-cs"/>
              </a:rPr>
              <a:t>.</a:t>
            </a:r>
          </a:p>
          <a:p>
            <a:endParaRPr lang="sv-SE" sz="1200" kern="1200" dirty="0">
              <a:solidFill>
                <a:schemeClr val="tx1"/>
              </a:solidFill>
              <a:latin typeface="+mn-lt"/>
              <a:ea typeface="+mn-ea"/>
              <a:cs typeface="+mn-cs"/>
            </a:endParaRPr>
          </a:p>
          <a:p>
            <a:r>
              <a:rPr lang="sv-SE" sz="1200" b="1" kern="1200" dirty="0" err="1">
                <a:solidFill>
                  <a:schemeClr val="tx1"/>
                </a:solidFill>
                <a:latin typeface="+mn-lt"/>
                <a:ea typeface="+mn-ea"/>
                <a:cs typeface="+mn-cs"/>
              </a:rPr>
              <a:t>Phishing</a:t>
            </a:r>
            <a:r>
              <a:rPr lang="sv-SE" sz="1200" b="0" kern="1200" dirty="0">
                <a:solidFill>
                  <a:schemeClr val="tx1"/>
                </a:solidFill>
                <a:latin typeface="+mn-lt"/>
                <a:ea typeface="+mn-ea"/>
                <a:cs typeface="+mn-cs"/>
              </a:rPr>
              <a:t>:</a:t>
            </a:r>
            <a:r>
              <a:rPr lang="sv-SE" sz="1200" b="0" kern="1200" baseline="0" dirty="0">
                <a:solidFill>
                  <a:schemeClr val="tx1"/>
                </a:solidFill>
                <a:latin typeface="+mn-lt"/>
                <a:ea typeface="+mn-ea"/>
                <a:cs typeface="+mn-cs"/>
              </a:rPr>
              <a:t> </a:t>
            </a:r>
            <a:r>
              <a:rPr lang="sv-SE" sz="1200" kern="1200" dirty="0">
                <a:solidFill>
                  <a:schemeClr val="tx1"/>
                </a:solidFill>
                <a:latin typeface="+mn-lt"/>
                <a:ea typeface="+mn-ea"/>
                <a:cs typeface="+mn-cs"/>
              </a:rPr>
              <a:t>Konsumenten luras att klicka på någon länk etc. och man lämnar sedan ofta ifrån sig kortnummer</a:t>
            </a:r>
            <a:r>
              <a:rPr lang="sv-SE" sz="1200" kern="1200" baseline="0" dirty="0">
                <a:solidFill>
                  <a:schemeClr val="tx1"/>
                </a:solidFill>
                <a:latin typeface="+mn-lt"/>
                <a:ea typeface="+mn-ea"/>
                <a:cs typeface="+mn-cs"/>
              </a:rPr>
              <a:t> och koder etc.</a:t>
            </a:r>
            <a:endParaRPr lang="sv-SE" sz="1200" kern="1200" dirty="0">
              <a:solidFill>
                <a:schemeClr val="tx1"/>
              </a:solidFill>
              <a:latin typeface="+mn-lt"/>
              <a:ea typeface="+mn-ea"/>
              <a:cs typeface="+mn-cs"/>
            </a:endParaRPr>
          </a:p>
          <a:p>
            <a:endParaRPr lang="sv-SE" sz="1200" b="1" kern="1200" dirty="0">
              <a:solidFill>
                <a:schemeClr val="tx1"/>
              </a:solidFill>
              <a:latin typeface="+mn-lt"/>
              <a:ea typeface="+mn-ea"/>
              <a:cs typeface="+mn-cs"/>
            </a:endParaRPr>
          </a:p>
          <a:p>
            <a:r>
              <a:rPr lang="sv-SE" sz="1200" b="1" kern="1200" dirty="0">
                <a:solidFill>
                  <a:schemeClr val="tx1"/>
                </a:solidFill>
                <a:latin typeface="+mn-lt"/>
                <a:ea typeface="+mn-ea"/>
                <a:cs typeface="+mn-cs"/>
              </a:rPr>
              <a:t>Investeringsbedrägerier:</a:t>
            </a:r>
            <a:r>
              <a:rPr lang="sv-SE" sz="1200" b="1" kern="1200" baseline="0" dirty="0">
                <a:solidFill>
                  <a:schemeClr val="tx1"/>
                </a:solidFill>
                <a:latin typeface="+mn-lt"/>
                <a:ea typeface="+mn-ea"/>
                <a:cs typeface="+mn-cs"/>
              </a:rPr>
              <a:t> </a:t>
            </a:r>
            <a:r>
              <a:rPr lang="sv-SE" sz="1200" kern="1200" dirty="0">
                <a:solidFill>
                  <a:schemeClr val="tx1"/>
                </a:solidFill>
                <a:latin typeface="+mn-lt"/>
                <a:ea typeface="+mn-ea"/>
                <a:cs typeface="+mn-cs"/>
              </a:rPr>
              <a:t>Konsumenten investerar,</a:t>
            </a:r>
            <a:r>
              <a:rPr lang="sv-SE" sz="1200" kern="1200" baseline="0" dirty="0">
                <a:solidFill>
                  <a:schemeClr val="tx1"/>
                </a:solidFill>
                <a:latin typeface="+mn-lt"/>
                <a:ea typeface="+mn-ea"/>
                <a:cs typeface="+mn-cs"/>
              </a:rPr>
              <a:t> exempelvis på en handelsplattform. Det handlar inte sällan om rena luftinvesteringar. Pengarna kan vara borta redan i den stund man överför pengarna till handelsplattformen. När konsumenten vill ha tillbaka investeringen behöver man ofta betala in en avgift / skatt. Detta är pengar som man också blir bedragen på. Efter detta upphör kontakten ofta från bedragarnas sida.  Som steg tre i bedrägeriet kontaktas konsumenten efter en tid av någon som säger sig vilja ”hjälpa” konsumenten att få tillbaka sina pengar - mot en avgift. Även detta är pengar som man betalar in till bedragaren och blir av med. Kallas ofta för ”Räddningsfasen”.</a:t>
            </a:r>
            <a:endParaRPr lang="sv-SE" sz="1200" kern="1200" dirty="0">
              <a:solidFill>
                <a:schemeClr val="tx1"/>
              </a:solidFill>
              <a:latin typeface="+mn-lt"/>
              <a:ea typeface="+mn-ea"/>
              <a:cs typeface="+mn-cs"/>
            </a:endParaRPr>
          </a:p>
          <a:p>
            <a:endParaRPr lang="sv-SE" sz="1200" kern="1200" dirty="0">
              <a:solidFill>
                <a:schemeClr val="tx1"/>
              </a:solidFill>
              <a:latin typeface="+mn-lt"/>
              <a:ea typeface="+mn-ea"/>
              <a:cs typeface="+mn-cs"/>
            </a:endParaRPr>
          </a:p>
          <a:p>
            <a:r>
              <a:rPr lang="sv-SE" sz="1200" b="1" kern="1200" dirty="0" err="1">
                <a:solidFill>
                  <a:schemeClr val="tx1"/>
                </a:solidFill>
                <a:latin typeface="+mn-lt"/>
                <a:ea typeface="+mn-ea"/>
                <a:cs typeface="+mn-cs"/>
              </a:rPr>
              <a:t>Skimning</a:t>
            </a:r>
            <a:r>
              <a:rPr lang="sv-SE" sz="1200" b="0" kern="1200" dirty="0">
                <a:solidFill>
                  <a:schemeClr val="tx1"/>
                </a:solidFill>
                <a:latin typeface="+mn-lt"/>
                <a:ea typeface="+mn-ea"/>
                <a:cs typeface="+mn-cs"/>
              </a:rPr>
              <a:t>:</a:t>
            </a:r>
            <a:r>
              <a:rPr lang="sv-SE" sz="1200" b="0" kern="1200" baseline="0" dirty="0">
                <a:solidFill>
                  <a:schemeClr val="tx1"/>
                </a:solidFill>
                <a:latin typeface="+mn-lt"/>
                <a:ea typeface="+mn-ea"/>
                <a:cs typeface="+mn-cs"/>
              </a:rPr>
              <a:t> </a:t>
            </a:r>
            <a:r>
              <a:rPr lang="sv-SE" sz="1200" kern="1200" dirty="0">
                <a:solidFill>
                  <a:schemeClr val="tx1"/>
                </a:solidFill>
                <a:latin typeface="+mn-lt"/>
                <a:ea typeface="+mn-ea"/>
                <a:cs typeface="+mn-cs"/>
              </a:rPr>
              <a:t>Kortuppgifter</a:t>
            </a:r>
            <a:r>
              <a:rPr lang="sv-SE" sz="1200" kern="1200" baseline="0" dirty="0">
                <a:solidFill>
                  <a:schemeClr val="tx1"/>
                </a:solidFill>
                <a:latin typeface="+mn-lt"/>
                <a:ea typeface="+mn-ea"/>
                <a:cs typeface="+mn-cs"/>
              </a:rPr>
              <a:t> kopieras av en bedragare för att sedan användas i ett nytillverkat kort eller på nätet.</a:t>
            </a:r>
          </a:p>
          <a:p>
            <a:endParaRPr lang="sv-SE" sz="1200" kern="1200" baseline="0" dirty="0">
              <a:solidFill>
                <a:schemeClr val="tx1"/>
              </a:solidFill>
              <a:latin typeface="+mn-lt"/>
              <a:ea typeface="+mn-ea"/>
              <a:cs typeface="+mn-cs"/>
            </a:endParaRPr>
          </a:p>
          <a:p>
            <a:r>
              <a:rPr lang="sv-SE" sz="1200" b="1" kern="1200" baseline="0" dirty="0">
                <a:solidFill>
                  <a:schemeClr val="tx1"/>
                </a:solidFill>
                <a:latin typeface="+mn-lt"/>
                <a:ea typeface="+mn-ea"/>
                <a:cs typeface="+mn-cs"/>
              </a:rPr>
              <a:t>Abonnemangsfällan</a:t>
            </a:r>
            <a:r>
              <a:rPr lang="sv-SE" sz="1200" b="0" kern="1200" baseline="0" dirty="0">
                <a:solidFill>
                  <a:schemeClr val="tx1"/>
                </a:solidFill>
                <a:latin typeface="+mn-lt"/>
                <a:ea typeface="+mn-ea"/>
                <a:cs typeface="+mn-cs"/>
              </a:rPr>
              <a:t>: </a:t>
            </a:r>
            <a:r>
              <a:rPr lang="sv-SE" sz="1200" kern="1200" baseline="0" dirty="0">
                <a:solidFill>
                  <a:schemeClr val="tx1"/>
                </a:solidFill>
                <a:latin typeface="+mn-lt"/>
                <a:ea typeface="+mn-ea"/>
                <a:cs typeface="+mn-cs"/>
              </a:rPr>
              <a:t>Konsumentens genuina kortuppgifter används för att göra nya köp där K inte har någon avtalsvilja. Det bedrägliga bolaget skickar in ett underlag till banken som markeras som ”återkommande”. I och med att man tidigare gjort ett korrekt kortköp så släpper banken ut pengarna i tron att konsumenten har en prenumeration/ ett abonnemang. Ibland upptäcker K inte dessa transaktionerna förrän efter flera månader. Banken ersätter sällan dessa transaktioner.</a:t>
            </a:r>
            <a:endParaRPr lang="sv-SE" sz="1200" kern="1200" dirty="0">
              <a:solidFill>
                <a:schemeClr val="tx1"/>
              </a:solidFill>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6</a:t>
            </a:fld>
            <a:endParaRPr lang="sv-SE"/>
          </a:p>
        </p:txBody>
      </p:sp>
    </p:spTree>
    <p:extLst>
      <p:ext uri="{BB962C8B-B14F-4D97-AF65-F5344CB8AC3E}">
        <p14:creationId xmlns:p14="http://schemas.microsoft.com/office/powerpoint/2010/main" val="1404500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3432443"/>
          </a:xfrm>
        </p:spPr>
        <p:txBody>
          <a:bodyPr/>
          <a:lstStyle/>
          <a:p>
            <a:r>
              <a:rPr lang="sv-SE" altLang="sv-SE" dirty="0"/>
              <a:t>Obehöriga transaktioner är uttag eller köp som någon annan gjort utan din tillåtelse. </a:t>
            </a:r>
          </a:p>
          <a:p>
            <a:br>
              <a:rPr lang="sv-SE" altLang="sv-SE" dirty="0"/>
            </a:br>
            <a:r>
              <a:rPr lang="sv-SE" altLang="sv-SE" dirty="0"/>
              <a:t>Huvudregel = inte betalningsskyldig</a:t>
            </a:r>
          </a:p>
          <a:p>
            <a:endParaRPr lang="sv-SE" altLang="sv-SE" dirty="0"/>
          </a:p>
          <a:p>
            <a:r>
              <a:rPr lang="sv-SE" altLang="sv-SE" dirty="0"/>
              <a:t>Enligt </a:t>
            </a:r>
            <a:r>
              <a:rPr lang="sv-SE" altLang="sv-SE" b="1" dirty="0"/>
              <a:t>betaltjänstlagen (2010:751) </a:t>
            </a:r>
            <a:r>
              <a:rPr lang="sv-SE" altLang="sv-SE" dirty="0"/>
              <a:t>ska du: </a:t>
            </a:r>
          </a:p>
          <a:p>
            <a:pPr marL="165466" indent="-165466">
              <a:buFont typeface="Arial" panose="020B0604020202020204" pitchFamily="34" charset="0"/>
              <a:buChar char="•"/>
            </a:pPr>
            <a:r>
              <a:rPr lang="sv-SE" altLang="sv-SE" dirty="0"/>
              <a:t>skydda din personliga kod</a:t>
            </a:r>
          </a:p>
          <a:p>
            <a:pPr marL="165466" indent="-165466">
              <a:buFont typeface="Arial" panose="020B0604020202020204" pitchFamily="34" charset="0"/>
              <a:buChar char="•"/>
            </a:pPr>
            <a:r>
              <a:rPr lang="sv-SE" altLang="sv-SE" dirty="0"/>
              <a:t>spärra kortet så snart du fått vetskap om att kortet kommit bort eller använts av någon annan och </a:t>
            </a:r>
          </a:p>
          <a:p>
            <a:pPr marL="165466" indent="-165466">
              <a:buFont typeface="Arial" panose="020B0604020202020204" pitchFamily="34" charset="0"/>
              <a:buChar char="•"/>
            </a:pPr>
            <a:r>
              <a:rPr lang="sv-SE" altLang="sv-SE" dirty="0"/>
              <a:t>i övrigt följa de villkor som står i kortavtalet</a:t>
            </a:r>
          </a:p>
          <a:p>
            <a:pPr marL="165466" indent="-165466">
              <a:buFont typeface="Arial" panose="020B0604020202020204" pitchFamily="34" charset="0"/>
              <a:buChar char="•"/>
            </a:pPr>
            <a:r>
              <a:rPr lang="sv-SE" altLang="sv-SE" dirty="0"/>
              <a:t>I villkoren står det ofta att du måste ha uppsikt över kortet och inte lämna det obevakat, särskilt när du är på offentliga platser.</a:t>
            </a:r>
          </a:p>
          <a:p>
            <a:endParaRPr lang="sv-SE" altLang="sv-SE" dirty="0"/>
          </a:p>
          <a:p>
            <a:r>
              <a:rPr lang="sv-SE" altLang="sv-SE" dirty="0"/>
              <a:t>Om någon använder koden vid ett obehörigt uttag är självrisken 400 kronor.</a:t>
            </a:r>
          </a:p>
          <a:p>
            <a:r>
              <a:rPr lang="sv-SE" altLang="sv-SE" dirty="0"/>
              <a:t>Om du varit grovt oaktsam blir du betalningsskyldig. Som konsument dock bara upp till 12 000 kronor oavsett hur stort det obehöriga uttaget är. </a:t>
            </a:r>
          </a:p>
          <a:p>
            <a:r>
              <a:rPr lang="sv-SE" altLang="sv-SE" dirty="0"/>
              <a:t>Om du varit särskilt klandervärd får du som konsument stå för hela beloppet. Särskilt klandervärd innebär att du</a:t>
            </a:r>
            <a:r>
              <a:rPr lang="sv-SE" b="0" i="0" dirty="0">
                <a:effectLst/>
              </a:rPr>
              <a:t> ska ha varit så grovt oaktsam att du får anses ha varit likgiltig till risken för obehöriga situationer. </a:t>
            </a:r>
            <a:endParaRPr lang="sv-SE" altLang="sv-SE" dirty="0"/>
          </a:p>
          <a:p>
            <a:endParaRPr lang="sv-SE" altLang="sv-SE" dirty="0"/>
          </a:p>
          <a:p>
            <a:r>
              <a:rPr lang="sv-SE" altLang="sv-SE" b="1" dirty="0"/>
              <a:t>Ny praxis från HD (</a:t>
            </a:r>
            <a:r>
              <a:rPr lang="sv-SE" b="1" i="0" dirty="0">
                <a:effectLst/>
              </a:rPr>
              <a:t>Mål: T 4623-21)</a:t>
            </a:r>
          </a:p>
          <a:p>
            <a:r>
              <a:rPr lang="sv-SE" b="0" i="0" dirty="0">
                <a:effectLst/>
              </a:rPr>
              <a:t>I augusti 2018 utsattes en konsument för ett bedrägeri när han blev uppringd av en bedragare som uppgav att han ringde från en banks säkerhetsavdelning. Bedragaren lyckades få konsumenten att lämna ut koden till sitt Bank-ID och svarskoder från sin bankdosa. Konsumenten blev av med 397 000 kronor. HD konstaterade att banken inte bevisat att konsumenten medvetet lämnat ut koder till en obehörig person eller att han hade insikt om att det fanns risk för de obehöriga transaktionerna som skedde, eller att konsumenten skulle varit likgiltigt inför risken för obehöriga transaktioner. Därför bedömdes han inte varit särskilt klandervärd.  </a:t>
            </a:r>
          </a:p>
          <a:p>
            <a:endParaRPr lang="sv-SE" b="0" i="0" dirty="0">
              <a:effectLst/>
            </a:endParaRPr>
          </a:p>
          <a:p>
            <a:r>
              <a:rPr lang="sv-SE" b="0" i="0" dirty="0">
                <a:effectLst/>
              </a:rPr>
              <a:t>Behöriga transaktioner: </a:t>
            </a:r>
          </a:p>
          <a:p>
            <a:r>
              <a:rPr lang="sv-SE" b="0" i="0" dirty="0">
                <a:effectLst/>
              </a:rPr>
              <a:t>Enligt ARNs nuvarande praxis så anses en transaktion inte vara obehörig om det är du själv som har signerat/godkänt transaktionen, även om du blivit utsatt för ett bedrägeri. Detta har ännu inte prövats i allmän domstol.</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7</a:t>
            </a:fld>
            <a:endParaRPr lang="sv-SE"/>
          </a:p>
        </p:txBody>
      </p:sp>
    </p:spTree>
    <p:extLst>
      <p:ext uri="{BB962C8B-B14F-4D97-AF65-F5344CB8AC3E}">
        <p14:creationId xmlns:p14="http://schemas.microsoft.com/office/powerpoint/2010/main" val="3386026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3795999"/>
          </a:xfrm>
        </p:spPr>
        <p:txBody>
          <a:bodyPr/>
          <a:lstStyle/>
          <a:p>
            <a:pPr marL="171450" indent="-171450">
              <a:buFont typeface="Arial" panose="020B0604020202020204" pitchFamily="34" charset="0"/>
              <a:buChar char="•"/>
            </a:pPr>
            <a:r>
              <a:rPr lang="sv-SE" dirty="0"/>
              <a:t>Stor variation mellan olika långivare</a:t>
            </a:r>
          </a:p>
          <a:p>
            <a:pPr marL="171450" indent="-171450">
              <a:buFont typeface="Arial" panose="020B0604020202020204" pitchFamily="34" charset="0"/>
              <a:buChar char="•"/>
            </a:pPr>
            <a:r>
              <a:rPr lang="sv-SE" dirty="0"/>
              <a:t>Räntan kan vara hög</a:t>
            </a:r>
          </a:p>
          <a:p>
            <a:pPr marL="171450" indent="-171450">
              <a:buFont typeface="Arial" panose="020B0604020202020204" pitchFamily="34" charset="0"/>
              <a:buChar char="•"/>
            </a:pPr>
            <a:r>
              <a:rPr lang="sv-SE" dirty="0"/>
              <a:t>Avgifter tillkommer utöver räntan – ska ha avtalats</a:t>
            </a:r>
          </a:p>
          <a:p>
            <a:pPr marL="171450" indent="-171450">
              <a:buFont typeface="Arial" panose="020B0604020202020204" pitchFamily="34" charset="0"/>
              <a:buChar char="•"/>
            </a:pPr>
            <a:r>
              <a:rPr lang="sv-SE" dirty="0"/>
              <a:t>Höga avgifter om</a:t>
            </a:r>
            <a:r>
              <a:rPr lang="sv-SE" baseline="0" dirty="0"/>
              <a:t> kunden inte klarar av betalningarna</a:t>
            </a:r>
            <a:endParaRPr lang="sv-SE" dirty="0"/>
          </a:p>
          <a:p>
            <a:pPr marL="171450" indent="-171450">
              <a:buFont typeface="Arial" panose="020B0604020202020204" pitchFamily="34" charset="0"/>
              <a:buChar char="•"/>
            </a:pPr>
            <a:r>
              <a:rPr lang="sv-SE" dirty="0"/>
              <a:t>Vanligt med id-kapningar</a:t>
            </a:r>
            <a:r>
              <a:rPr lang="sv-SE" baseline="0" dirty="0"/>
              <a:t> – kreditupplysningskopian viktig</a:t>
            </a:r>
          </a:p>
          <a:p>
            <a:pPr marL="171450" indent="-171450">
              <a:buFont typeface="Arial" panose="020B0604020202020204" pitchFamily="34" charset="0"/>
              <a:buChar char="•"/>
            </a:pPr>
            <a:r>
              <a:rPr lang="sv-SE" dirty="0"/>
              <a:t>Kreditprövningen kan ha stora brister – ingen sanktion mot brister</a:t>
            </a:r>
            <a:endParaRPr lang="sv-SE" baseline="0" dirty="0"/>
          </a:p>
          <a:p>
            <a:pPr marL="171450" indent="-171450">
              <a:buFont typeface="Arial" panose="020B0604020202020204" pitchFamily="34" charset="0"/>
              <a:buChar char="•"/>
            </a:pPr>
            <a:r>
              <a:rPr lang="sv-SE" baseline="0" dirty="0"/>
              <a:t>Avråd från sms-lån/snabblån</a:t>
            </a:r>
          </a:p>
          <a:p>
            <a:endParaRPr lang="sv-SE" dirty="0"/>
          </a:p>
          <a:p>
            <a:r>
              <a:rPr lang="sv-SE" sz="1200" dirty="0">
                <a:ea typeface="Arial" charset="0"/>
                <a:cs typeface="Arial" charset="0"/>
              </a:rPr>
              <a:t>Räntetak 40%</a:t>
            </a:r>
            <a:br>
              <a:rPr lang="sv-SE" sz="1200" dirty="0">
                <a:ea typeface="Arial" charset="0"/>
                <a:cs typeface="Arial" charset="0"/>
              </a:rPr>
            </a:br>
            <a:r>
              <a:rPr lang="sv-SE" sz="1200" dirty="0">
                <a:ea typeface="Arial" charset="0"/>
                <a:cs typeface="Arial" charset="0"/>
              </a:rPr>
              <a:t>Kostnadstak (dubbla lånesumman)</a:t>
            </a:r>
          </a:p>
          <a:p>
            <a:endParaRPr lang="sv-SE" sz="1200" dirty="0">
              <a:ea typeface="Arial" charset="0"/>
              <a:cs typeface="Arial" charset="0"/>
            </a:endParaRPr>
          </a:p>
          <a:p>
            <a:r>
              <a:rPr lang="sv-SE" b="1" dirty="0"/>
              <a:t>Regler om högkostnadskrediter gäller från 1 september 2018:</a:t>
            </a:r>
          </a:p>
          <a:p>
            <a:pPr marL="171450" indent="-171450">
              <a:buFont typeface="Arial" panose="020B0604020202020204" pitchFamily="34" charset="0"/>
              <a:buChar char="•"/>
            </a:pPr>
            <a:r>
              <a:rPr lang="sv-SE" dirty="0" err="1"/>
              <a:t>Räntetaket</a:t>
            </a:r>
            <a:r>
              <a:rPr lang="sv-SE" dirty="0"/>
              <a:t> utgår från en referensränta som fastställs av Riksbanken.</a:t>
            </a:r>
          </a:p>
          <a:p>
            <a:pPr marL="171450" indent="-171450">
              <a:buFont typeface="Arial" panose="020B0604020202020204" pitchFamily="34" charset="0"/>
              <a:buChar char="•"/>
            </a:pPr>
            <a:r>
              <a:rPr lang="sv-SE" dirty="0"/>
              <a:t>Referensräntan är i december 2020 är 0,00</a:t>
            </a:r>
            <a:r>
              <a:rPr lang="sv-SE" baseline="0" dirty="0"/>
              <a:t> </a:t>
            </a:r>
            <a:r>
              <a:rPr lang="sv-SE" dirty="0"/>
              <a:t>procent.</a:t>
            </a:r>
            <a:endParaRPr lang="sv-SE" baseline="0" dirty="0"/>
          </a:p>
          <a:p>
            <a:pPr marL="171450" indent="-171450">
              <a:buFont typeface="Arial" panose="020B0604020202020204" pitchFamily="34" charset="0"/>
              <a:buChar char="•"/>
            </a:pPr>
            <a:r>
              <a:rPr lang="sv-SE" baseline="0" dirty="0" err="1"/>
              <a:t>Räntetaket</a:t>
            </a:r>
            <a:r>
              <a:rPr lang="sv-SE" baseline="0" dirty="0"/>
              <a:t> är därför (för närvarande) 40 procent (och gränsen för vad som är en högkostnadskredit är 30 procent). </a:t>
            </a:r>
          </a:p>
          <a:p>
            <a:pPr marL="171450" indent="-171450">
              <a:buFont typeface="Arial" panose="020B0604020202020204" pitchFamily="34" charset="0"/>
              <a:buChar char="•"/>
            </a:pPr>
            <a:r>
              <a:rPr lang="sv-SE" baseline="0" dirty="0"/>
              <a:t>Men dessa siffror förändras om </a:t>
            </a:r>
            <a:r>
              <a:rPr lang="sv-SE" dirty="0"/>
              <a:t>re</a:t>
            </a:r>
            <a:r>
              <a:rPr lang="sv-SE" baseline="0" dirty="0"/>
              <a:t>ferensränta förändras. När referensräntan var minus 0,5 procent så var </a:t>
            </a:r>
            <a:r>
              <a:rPr lang="sv-SE" baseline="0" dirty="0" err="1"/>
              <a:t>räntetaket</a:t>
            </a:r>
            <a:r>
              <a:rPr lang="sv-SE" baseline="0" dirty="0"/>
              <a:t> 39,5 procent (40 -0,5).</a:t>
            </a:r>
          </a:p>
          <a:p>
            <a:endParaRPr lang="sv-SE" altLang="sv-SE" dirty="0">
              <a:latin typeface="+mn-lt"/>
              <a:cs typeface="Arial" pitchFamily="34" charset="0"/>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8</a:t>
            </a:fld>
            <a:endParaRPr lang="sv-SE"/>
          </a:p>
        </p:txBody>
      </p:sp>
    </p:spTree>
    <p:extLst>
      <p:ext uri="{BB962C8B-B14F-4D97-AF65-F5344CB8AC3E}">
        <p14:creationId xmlns:p14="http://schemas.microsoft.com/office/powerpoint/2010/main" val="1927900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3377358"/>
          </a:xfrm>
        </p:spPr>
        <p:txBody>
          <a:bodyPr/>
          <a:lstStyle/>
          <a:p>
            <a:pPr marL="171450" indent="-171450">
              <a:buFont typeface="Arial" panose="020B0604020202020204" pitchFamily="34" charset="0"/>
              <a:buChar char="•"/>
            </a:pPr>
            <a:r>
              <a:rPr lang="sv-SE" dirty="0"/>
              <a:t>Helhetsbild av den ekonomiska situationen</a:t>
            </a:r>
          </a:p>
          <a:p>
            <a:pPr marL="171450" indent="-171450">
              <a:buFont typeface="Arial" panose="020B0604020202020204" pitchFamily="34" charset="0"/>
              <a:buChar char="•"/>
            </a:pPr>
            <a:r>
              <a:rPr lang="sv-SE" dirty="0"/>
              <a:t>Inkomster, tillgångar, utgifter, skulder och andra lån</a:t>
            </a:r>
          </a:p>
          <a:p>
            <a:pPr marL="171450" indent="-171450">
              <a:buFont typeface="Arial" panose="020B0604020202020204" pitchFamily="34" charset="0"/>
              <a:buChar char="•"/>
            </a:pPr>
            <a:r>
              <a:rPr lang="sv-SE" dirty="0"/>
              <a:t>Betalningsanmärkningar eller skulder hos Kronofogden</a:t>
            </a:r>
          </a:p>
          <a:p>
            <a:pPr marL="171450" indent="-171450">
              <a:buFont typeface="Arial" panose="020B0604020202020204" pitchFamily="34" charset="0"/>
              <a:buChar char="•"/>
            </a:pPr>
            <a:r>
              <a:rPr lang="sv-SE" dirty="0"/>
              <a:t>Uppgifterna bör kontrolleras, till exempel med en kreditupplysning</a:t>
            </a:r>
          </a:p>
          <a:p>
            <a:pPr marL="171450" indent="-171450">
              <a:buFont typeface="Arial" panose="020B0604020202020204" pitchFamily="34" charset="0"/>
              <a:buChar char="•"/>
            </a:pPr>
            <a:endParaRPr lang="sv-SE" dirty="0"/>
          </a:p>
          <a:p>
            <a:pPr>
              <a:tabLst>
                <a:tab pos="214313" algn="l"/>
              </a:tabLst>
            </a:pPr>
            <a:r>
              <a:rPr lang="sv-SE" sz="1200" dirty="0">
                <a:ea typeface="Arial" charset="0"/>
                <a:cs typeface="Arial" charset="0"/>
              </a:rPr>
              <a:t>•	Näringsidkaren ska pröva konsumentens ekonomiska förutsättningar att fullgöra 	kreditavtalet.</a:t>
            </a:r>
          </a:p>
          <a:p>
            <a:pPr>
              <a:tabLst>
                <a:tab pos="214313" algn="l"/>
              </a:tabLst>
            </a:pPr>
            <a:r>
              <a:rPr lang="sv-SE" sz="1200" dirty="0">
                <a:ea typeface="Arial" charset="0"/>
                <a:cs typeface="Arial" charset="0"/>
              </a:rPr>
              <a:t>•	Kreditprövningen ska grunda sig på tillräckliga uppgifter om konsumentens 	ekonomiska förhållanden.</a:t>
            </a:r>
          </a:p>
          <a:p>
            <a:pPr>
              <a:tabLst>
                <a:tab pos="214313" algn="l"/>
              </a:tabLst>
            </a:pPr>
            <a:endParaRPr lang="sv-SE" sz="1200" dirty="0">
              <a:ea typeface="Arial" charset="0"/>
              <a:cs typeface="Arial" charset="0"/>
            </a:endParaRPr>
          </a:p>
          <a:p>
            <a:pPr>
              <a:tabLst>
                <a:tab pos="214313" algn="l"/>
              </a:tabLst>
            </a:pPr>
            <a:r>
              <a:rPr lang="sv-SE" sz="1200" dirty="0">
                <a:ea typeface="Arial" charset="0"/>
                <a:cs typeface="Arial" charset="0"/>
              </a:rPr>
              <a:t>Nedsättning av skuld i undantagsfall.</a:t>
            </a:r>
            <a:br>
              <a:rPr lang="sv-SE" sz="1200" dirty="0">
                <a:ea typeface="Arial" charset="0"/>
                <a:cs typeface="Arial" charset="0"/>
              </a:rPr>
            </a:br>
            <a:r>
              <a:rPr lang="sv-SE" sz="1200" dirty="0">
                <a:ea typeface="Arial" charset="0"/>
                <a:cs typeface="Arial" charset="0"/>
              </a:rPr>
              <a:t>    - Normalt väl insatt i den egna  ekonomin</a:t>
            </a:r>
            <a:br>
              <a:rPr lang="sv-SE" sz="1200" dirty="0">
                <a:ea typeface="Arial" charset="0"/>
                <a:cs typeface="Arial" charset="0"/>
              </a:rPr>
            </a:br>
            <a:r>
              <a:rPr lang="sv-SE" sz="1200" dirty="0">
                <a:ea typeface="Arial" charset="0"/>
                <a:cs typeface="Arial" charset="0"/>
              </a:rPr>
              <a:t>	- Kan själv bedöma om han eller hon klarar av krediten</a:t>
            </a:r>
            <a:br>
              <a:rPr lang="sv-SE" sz="1200" dirty="0">
                <a:ea typeface="Arial" charset="0"/>
                <a:cs typeface="Arial" charset="0"/>
              </a:rPr>
            </a:br>
            <a:r>
              <a:rPr lang="sv-SE" sz="1200" dirty="0">
                <a:ea typeface="Arial" charset="0"/>
                <a:cs typeface="Arial" charset="0"/>
              </a:rPr>
              <a:t>	- Bestämmer själv över ekonomiska resurser och vilken risk han eller hon vill ta</a:t>
            </a:r>
          </a:p>
          <a:p>
            <a:pPr>
              <a:tabLst>
                <a:tab pos="214313" algn="l"/>
              </a:tabLst>
            </a:pPr>
            <a:endParaRPr lang="sv-SE" sz="1200" dirty="0">
              <a:ea typeface="Arial" charset="0"/>
              <a:cs typeface="Arial" charset="0"/>
            </a:endParaRPr>
          </a:p>
          <a:p>
            <a:r>
              <a:rPr lang="sv-SE" dirty="0"/>
              <a:t>Rättsfall från Högsta domstolen</a:t>
            </a:r>
          </a:p>
          <a:p>
            <a:r>
              <a:rPr lang="sv-SE" dirty="0"/>
              <a:t>NJA 1996 s. 3</a:t>
            </a:r>
          </a:p>
          <a:p>
            <a:r>
              <a:rPr lang="sv-SE" dirty="0"/>
              <a:t>NJA 1999 s. 304</a:t>
            </a:r>
          </a:p>
          <a:p>
            <a:endParaRPr lang="sv-SE" dirty="0"/>
          </a:p>
          <a:p>
            <a:r>
              <a:rPr lang="sv-SE" b="1" dirty="0"/>
              <a:t>Exempel ARN 2016 (2016-00934):</a:t>
            </a:r>
          </a:p>
          <a:p>
            <a:pPr marL="171450" indent="-171450">
              <a:buFont typeface="Arial" panose="020B0604020202020204" pitchFamily="34" charset="0"/>
              <a:buChar char="•"/>
            </a:pPr>
            <a:r>
              <a:rPr lang="sv-SE" dirty="0"/>
              <a:t>Ung kille, 20 år. Psykisk ohälsa. Läser på folkhögskola. CSN. Ingen taxerad inkomst. Uppgivit inkomst om 167 640 kronor. Under 1 månad sökt krediter hos 29 långivare och beviljats i sex fall. Alla avskrivna utom ett lån om 10 000 kronor.</a:t>
            </a:r>
          </a:p>
          <a:p>
            <a:pPr marL="171450" indent="-171450">
              <a:buFont typeface="Arial" panose="020B0604020202020204" pitchFamily="34" charset="0"/>
              <a:buChar char="•"/>
            </a:pPr>
            <a:r>
              <a:rPr lang="sv-SE" dirty="0"/>
              <a:t>Banken gjort kreditupplysning med 0 kronor i tidigare lån och krediter. UC: ”Krediten bör beviljas”</a:t>
            </a:r>
          </a:p>
          <a:p>
            <a:pPr marL="171450" indent="-171450">
              <a:buFont typeface="Arial" panose="020B0604020202020204" pitchFamily="34" charset="0"/>
              <a:buChar char="•"/>
            </a:pPr>
            <a:r>
              <a:rPr lang="sv-SE" dirty="0"/>
              <a:t>ARN: Banken har brustit i sina rutiner. Framgick av UC att det inte fanns inkomst. Banken borde ha begärt in intyg till styrkande av inkomstuppgift. Ändå jämkas inte betalningsskyldigheten (inte en försummelse i tillräcklig grad för att befria från betalningsskyldighet.</a:t>
            </a:r>
          </a:p>
        </p:txBody>
      </p:sp>
      <p:sp>
        <p:nvSpPr>
          <p:cNvPr id="4" name="Platshållare för bildnummer 3"/>
          <p:cNvSpPr>
            <a:spLocks noGrp="1"/>
          </p:cNvSpPr>
          <p:nvPr>
            <p:ph type="sldNum" sz="quarter" idx="5"/>
          </p:nvPr>
        </p:nvSpPr>
        <p:spPr/>
        <p:txBody>
          <a:bodyPr/>
          <a:lstStyle/>
          <a:p>
            <a:fld id="{6391D9B3-0424-AE4A-B8B4-BBEE3C89A386}" type="slidenum">
              <a:rPr lang="sv-SE" smtClean="0"/>
              <a:t>9</a:t>
            </a:fld>
            <a:endParaRPr lang="sv-SE"/>
          </a:p>
        </p:txBody>
      </p:sp>
    </p:spTree>
    <p:extLst>
      <p:ext uri="{BB962C8B-B14F-4D97-AF65-F5344CB8AC3E}">
        <p14:creationId xmlns:p14="http://schemas.microsoft.com/office/powerpoint/2010/main" val="23644400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udget_framsida">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5029B504-BDBC-1AED-3F57-2D33BCB0F0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91083" y="2758198"/>
            <a:ext cx="9144000" cy="1086443"/>
          </a:xfrm>
        </p:spPr>
        <p:txBody>
          <a:bodyPr anchor="t"/>
          <a:lstStyle>
            <a:lvl1pPr algn="l">
              <a:defRPr sz="6000">
                <a:solidFill>
                  <a:srgbClr val="44999C"/>
                </a:solidFill>
              </a:defRPr>
            </a:lvl1pPr>
          </a:lstStyle>
          <a:p>
            <a:r>
              <a:rPr lang="sv-SE" dirty="0"/>
              <a:t>RUBRIK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p:nvPr>
        </p:nvSpPr>
        <p:spPr>
          <a:xfrm>
            <a:off x="1091083" y="3665234"/>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1130270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dget_avsnittsdelare utan tonplatta">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8000"/>
          </a:xfrm>
          <a:solidFill>
            <a:schemeClr val="bg2">
              <a:lumMod val="75000"/>
              <a:alpha val="80066"/>
            </a:schemeClr>
          </a:solidFill>
        </p:spPr>
        <p:txBody>
          <a:bodyPr/>
          <a:lstStyle>
            <a:lvl1pPr>
              <a:defRPr/>
            </a:lvl1pPr>
          </a:lstStyle>
          <a:p>
            <a:r>
              <a:rPr lang="sv-SE" dirty="0"/>
              <a:t>Klicka på bildikonen för att montera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6871813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dget_avsnittsdelare 01 med tonplatta i bild">
    <p:spTree>
      <p:nvGrpSpPr>
        <p:cNvPr id="1" name=""/>
        <p:cNvGrpSpPr/>
        <p:nvPr/>
      </p:nvGrpSpPr>
      <p:grpSpPr>
        <a:xfrm>
          <a:off x="0" y="0"/>
          <a:ext cx="0" cy="0"/>
          <a:chOff x="0" y="0"/>
          <a:chExt cx="0" cy="0"/>
        </a:xfrm>
      </p:grpSpPr>
      <p:pic>
        <p:nvPicPr>
          <p:cNvPr id="4" name="Bildobjekt 3" descr="En bild som visar simmar&#10;&#10;Automatiskt genererad beskrivning">
            <a:extLst>
              <a:ext uri="{FF2B5EF4-FFF2-40B4-BE49-F238E27FC236}">
                <a16:creationId xmlns:a16="http://schemas.microsoft.com/office/drawing/2014/main" id="{30850561-216F-9DF0-BE9B-E62DBE64CC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1317676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dget_avsnittsdelare 02 med tonplatta i bild">
    <p:spTree>
      <p:nvGrpSpPr>
        <p:cNvPr id="1" name=""/>
        <p:cNvGrpSpPr/>
        <p:nvPr/>
      </p:nvGrpSpPr>
      <p:grpSpPr>
        <a:xfrm>
          <a:off x="0" y="0"/>
          <a:ext cx="0" cy="0"/>
          <a:chOff x="0" y="0"/>
          <a:chExt cx="0" cy="0"/>
        </a:xfrm>
      </p:grpSpPr>
      <p:pic>
        <p:nvPicPr>
          <p:cNvPr id="5" name="Bildobjekt 4" descr="En bild som visar cykel, byggnad, utomhus, parkerad&#10;&#10;Automatiskt genererad beskrivning">
            <a:extLst>
              <a:ext uri="{FF2B5EF4-FFF2-40B4-BE49-F238E27FC236}">
                <a16:creationId xmlns:a16="http://schemas.microsoft.com/office/drawing/2014/main" id="{E9755A72-915C-EE96-7BB7-68B91E4AC65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2794008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dget_avsnittsdelare 03 med tonplatta i bild">
    <p:spTree>
      <p:nvGrpSpPr>
        <p:cNvPr id="1" name=""/>
        <p:cNvGrpSpPr/>
        <p:nvPr/>
      </p:nvGrpSpPr>
      <p:grpSpPr>
        <a:xfrm>
          <a:off x="0" y="0"/>
          <a:ext cx="0" cy="0"/>
          <a:chOff x="0" y="0"/>
          <a:chExt cx="0" cy="0"/>
        </a:xfrm>
      </p:grpSpPr>
      <p:pic>
        <p:nvPicPr>
          <p:cNvPr id="4" name="Bildobjekt 3" descr="En bild som visar text, inomhus, skrivbord&#10;&#10;Automatiskt genererad beskrivning">
            <a:extLst>
              <a:ext uri="{FF2B5EF4-FFF2-40B4-BE49-F238E27FC236}">
                <a16:creationId xmlns:a16="http://schemas.microsoft.com/office/drawing/2014/main" id="{32D902F5-1E43-870B-394C-95026E40D9A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4098170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dget_avsnittsdelare 04 med tonplatta i bild">
    <p:spTree>
      <p:nvGrpSpPr>
        <p:cNvPr id="1" name=""/>
        <p:cNvGrpSpPr/>
        <p:nvPr/>
      </p:nvGrpSpPr>
      <p:grpSpPr>
        <a:xfrm>
          <a:off x="0" y="0"/>
          <a:ext cx="0" cy="0"/>
          <a:chOff x="0" y="0"/>
          <a:chExt cx="0" cy="0"/>
        </a:xfrm>
      </p:grpSpPr>
      <p:pic>
        <p:nvPicPr>
          <p:cNvPr id="5" name="Bildobjekt 4" descr="En bild som visar text, bärbar dator, dator, inomhus&#10;&#10;Automatiskt genererad beskrivning">
            <a:extLst>
              <a:ext uri="{FF2B5EF4-FFF2-40B4-BE49-F238E27FC236}">
                <a16:creationId xmlns:a16="http://schemas.microsoft.com/office/drawing/2014/main" id="{58A46120-0F5E-F175-7E4C-003E241FD8F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36241269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dget_helsidesbi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668E5D53-C919-41E5-8E0A-4C35B9D9A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3631" y="5926237"/>
            <a:ext cx="449977" cy="682907"/>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00595" y="620196"/>
            <a:ext cx="11165535" cy="1325563"/>
          </a:xfrm>
        </p:spPr>
        <p:txBody>
          <a:bodyPr anchor="t" anchorCtr="0"/>
          <a:lstStyle>
            <a:lvl1pPr>
              <a:defRPr sz="3000">
                <a:solidFill>
                  <a:schemeClr val="tx1"/>
                </a:solidFill>
              </a:defRPr>
            </a:lvl1pPr>
          </a:lstStyle>
          <a:p>
            <a:r>
              <a:rPr lang="sv-SE" dirty="0"/>
              <a:t>KLICKA HÄR FÖR ATT ÄNDRA MALL FÖR RUBRIKFORMAT</a:t>
            </a:r>
          </a:p>
        </p:txBody>
      </p:sp>
      <p:sp>
        <p:nvSpPr>
          <p:cNvPr id="10" name="Platshållare för text 6">
            <a:extLst>
              <a:ext uri="{FF2B5EF4-FFF2-40B4-BE49-F238E27FC236}">
                <a16:creationId xmlns:a16="http://schemas.microsoft.com/office/drawing/2014/main" id="{84B71AAA-BB27-E76E-4F27-DB3C51D41046}"/>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
        <p:nvSpPr>
          <p:cNvPr id="9" name="Platshållare för bild 2">
            <a:extLst>
              <a:ext uri="{FF2B5EF4-FFF2-40B4-BE49-F238E27FC236}">
                <a16:creationId xmlns:a16="http://schemas.microsoft.com/office/drawing/2014/main" id="{EE65278C-B8D3-5605-F85D-109C1C2A80F7}"/>
              </a:ext>
            </a:extLst>
          </p:cNvPr>
          <p:cNvSpPr>
            <a:spLocks noGrp="1"/>
          </p:cNvSpPr>
          <p:nvPr>
            <p:ph type="pic" sz="quarter" idx="10" hasCustomPrompt="1"/>
          </p:nvPr>
        </p:nvSpPr>
        <p:spPr>
          <a:xfrm>
            <a:off x="1603094" y="1295881"/>
            <a:ext cx="8461093" cy="4844397"/>
          </a:xfrm>
          <a:solidFill>
            <a:schemeClr val="bg2">
              <a:lumMod val="75000"/>
              <a:alpha val="80066"/>
            </a:schemeClr>
          </a:solidFill>
        </p:spPr>
        <p:txBody>
          <a:bodyPr/>
          <a:lstStyle>
            <a:lvl1pPr>
              <a:defRPr/>
            </a:lvl1pPr>
          </a:lstStyle>
          <a:p>
            <a:r>
              <a:rPr lang="sv-SE" dirty="0"/>
              <a:t>Klicka på bildikonen för att lägga in bild</a:t>
            </a:r>
          </a:p>
        </p:txBody>
      </p:sp>
      <p:cxnSp>
        <p:nvCxnSpPr>
          <p:cNvPr id="2" name="Rak 1">
            <a:extLst>
              <a:ext uri="{FF2B5EF4-FFF2-40B4-BE49-F238E27FC236}">
                <a16:creationId xmlns:a16="http://schemas.microsoft.com/office/drawing/2014/main" id="{9400723E-ABA2-0E26-C85C-AA108A072C1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Bildobjekt 2">
            <a:extLst>
              <a:ext uri="{FF2B5EF4-FFF2-40B4-BE49-F238E27FC236}">
                <a16:creationId xmlns:a16="http://schemas.microsoft.com/office/drawing/2014/main" id="{CD290693-7B52-BEF4-F6DE-46745424745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spTree>
    <p:extLst>
      <p:ext uri="{BB962C8B-B14F-4D97-AF65-F5344CB8AC3E}">
        <p14:creationId xmlns:p14="http://schemas.microsoft.com/office/powerpoint/2010/main" val="29086043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budget_tacksida">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612FC81D-5E29-990C-8058-B971BEAEA3E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525406"/>
            <a:ext cx="12192000" cy="2332594"/>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44489" y="1389184"/>
            <a:ext cx="9144000" cy="1086443"/>
          </a:xfrm>
        </p:spPr>
        <p:txBody>
          <a:bodyPr anchor="t"/>
          <a:lstStyle>
            <a:lvl1pPr algn="l">
              <a:defRPr sz="6000">
                <a:solidFill>
                  <a:srgbClr val="44999C"/>
                </a:solidFill>
              </a:defRPr>
            </a:lvl1pPr>
          </a:lstStyle>
          <a:p>
            <a:r>
              <a:rPr lang="sv-SE" dirty="0"/>
              <a:t>Tack!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hasCustomPrompt="1"/>
          </p:nvPr>
        </p:nvSpPr>
        <p:spPr>
          <a:xfrm>
            <a:off x="1044489" y="2475627"/>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0"/>
              </a:spcBef>
            </a:pPr>
            <a:r>
              <a:rPr lang="sv-SE" sz="2000" b="1" dirty="0"/>
              <a:t>Kontakt: </a:t>
            </a:r>
          </a:p>
          <a:p>
            <a:pPr>
              <a:spcBef>
                <a:spcPts val="0"/>
              </a:spcBef>
            </a:pPr>
            <a:r>
              <a:rPr lang="sv-SE" sz="2000" dirty="0"/>
              <a:t>Namn Förnamn</a:t>
            </a:r>
          </a:p>
          <a:p>
            <a:pPr>
              <a:spcBef>
                <a:spcPts val="0"/>
              </a:spcBef>
            </a:pPr>
            <a:r>
              <a:rPr lang="sv-SE" sz="2000" dirty="0" err="1"/>
              <a:t>namn.fornamn@foretag.se</a:t>
            </a:r>
            <a:endParaRPr lang="sv-SE" sz="2000" dirty="0"/>
          </a:p>
        </p:txBody>
      </p:sp>
      <p:pic>
        <p:nvPicPr>
          <p:cNvPr id="5" name="Bildobjekt 4">
            <a:extLst>
              <a:ext uri="{FF2B5EF4-FFF2-40B4-BE49-F238E27FC236}">
                <a16:creationId xmlns:a16="http://schemas.microsoft.com/office/drawing/2014/main" id="{4C243FB9-22FA-AC5C-663C-552E238E3E6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a:extLst>
              <a:ext uri="{FF2B5EF4-FFF2-40B4-BE49-F238E27FC236}">
                <a16:creationId xmlns:a16="http://schemas.microsoft.com/office/drawing/2014/main" id="{AD39741D-0B0A-98B7-F4FF-AB5C16A46F5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4034528"/>
            <a:ext cx="12192000" cy="2823472"/>
          </a:xfrm>
          <a:prstGeom prst="rect">
            <a:avLst/>
          </a:prstGeom>
        </p:spPr>
      </p:pic>
    </p:spTree>
    <p:extLst>
      <p:ext uri="{BB962C8B-B14F-4D97-AF65-F5344CB8AC3E}">
        <p14:creationId xmlns:p14="http://schemas.microsoft.com/office/powerpoint/2010/main" val="42455767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dget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00611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para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rgbClr val="DB9B3D">
              <a:alpha val="70000"/>
            </a:srgb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46351"/>
          </a:xfrm>
          <a:solidFill>
            <a:srgbClr val="DB9B3D">
              <a:alpha val="80066"/>
            </a:srgbClr>
          </a:solid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38455814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dget_punktlistor">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AC05143-D882-00D7-7790-DD7C0C6C6A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14" name="Bildobjekt 13" descr="En bild som visar text, elektronik, visitkort&#10;&#10;Automatiskt genererad beskrivning">
            <a:extLst>
              <a:ext uri="{FF2B5EF4-FFF2-40B4-BE49-F238E27FC236}">
                <a16:creationId xmlns:a16="http://schemas.microsoft.com/office/drawing/2014/main" id="{D9D1E19B-CC27-8FEC-0DED-CBB20BF1B4D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7F6553DB-62FB-65DB-80DD-B2320FF6391A}"/>
              </a:ext>
            </a:extLst>
          </p:cNvPr>
          <p:cNvSpPr>
            <a:spLocks noGrp="1"/>
          </p:cNvSpPr>
          <p:nvPr>
            <p:ph idx="1"/>
          </p:nvPr>
        </p:nvSpPr>
        <p:spPr>
          <a:xfrm>
            <a:off x="593586"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2">
            <a:extLst>
              <a:ext uri="{FF2B5EF4-FFF2-40B4-BE49-F238E27FC236}">
                <a16:creationId xmlns:a16="http://schemas.microsoft.com/office/drawing/2014/main" id="{3CC04F58-6A76-67D4-11CC-865F962571A6}"/>
              </a:ext>
            </a:extLst>
          </p:cNvPr>
          <p:cNvSpPr>
            <a:spLocks noGrp="1"/>
          </p:cNvSpPr>
          <p:nvPr>
            <p:ph idx="10"/>
          </p:nvPr>
        </p:nvSpPr>
        <p:spPr>
          <a:xfrm>
            <a:off x="6108028"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11" name="Rak 10">
            <a:extLst>
              <a:ext uri="{FF2B5EF4-FFF2-40B4-BE49-F238E27FC236}">
                <a16:creationId xmlns:a16="http://schemas.microsoft.com/office/drawing/2014/main" id="{C70B733E-AD67-1584-AC93-693DFC3A224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74808FA7-FE55-1719-A320-B65887C58574}"/>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4931240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dget_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4" name="Platshållare för tabell 13">
            <a:extLst>
              <a:ext uri="{FF2B5EF4-FFF2-40B4-BE49-F238E27FC236}">
                <a16:creationId xmlns:a16="http://schemas.microsoft.com/office/drawing/2014/main" id="{92D0884F-9497-513D-38DA-A40C2F04A3C3}"/>
              </a:ext>
            </a:extLst>
          </p:cNvPr>
          <p:cNvSpPr>
            <a:spLocks noGrp="1"/>
          </p:cNvSpPr>
          <p:nvPr>
            <p:ph type="tbl" sz="quarter" idx="12"/>
          </p:nvPr>
        </p:nvSpPr>
        <p:spPr>
          <a:xfrm>
            <a:off x="720725" y="1871663"/>
            <a:ext cx="10396538" cy="3074987"/>
          </a:xfrm>
        </p:spPr>
        <p:txBody>
          <a:bodyPr/>
          <a:lstStyle/>
          <a:p>
            <a:r>
              <a:rPr lang="sv-SE"/>
              <a:t>Klicka på ikonen för att lägga till en tabell</a:t>
            </a:r>
            <a:endParaRPr lang="sv-SE" dirty="0"/>
          </a:p>
        </p:txBody>
      </p:sp>
      <p:cxnSp>
        <p:nvCxnSpPr>
          <p:cNvPr id="3" name="Rak 2">
            <a:extLst>
              <a:ext uri="{FF2B5EF4-FFF2-40B4-BE49-F238E27FC236}">
                <a16:creationId xmlns:a16="http://schemas.microsoft.com/office/drawing/2014/main" id="{0AA08AA0-54F7-A007-FE10-1BE6C4FFF883}"/>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692A81EF-6D6F-4CB8-ABA1-4E73215B89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descr="En bild som visar text, elektronik, visitkort&#10;&#10;Automatiskt genererad beskrivning">
            <a:extLst>
              <a:ext uri="{FF2B5EF4-FFF2-40B4-BE49-F238E27FC236}">
                <a16:creationId xmlns:a16="http://schemas.microsoft.com/office/drawing/2014/main" id="{F228C51C-A315-BC0F-73ED-480FC42CE7E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5D9B702E-4D08-B4C8-D092-607A0D497C6F}"/>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14594505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dget_bild_ver2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8056BF9C-63F7-62DC-7A0A-CA805C999FD3}"/>
              </a:ext>
            </a:extLst>
          </p:cNvPr>
          <p:cNvSpPr/>
          <p:nvPr userDrawn="1"/>
        </p:nvSpPr>
        <p:spPr>
          <a:xfrm>
            <a:off x="7859330" y="322155"/>
            <a:ext cx="3960000" cy="3960000"/>
          </a:xfrm>
          <a:prstGeom prst="rect">
            <a:avLst/>
          </a:prstGeom>
          <a:solidFill>
            <a:srgbClr val="A6D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 elektronik, visitkort&#10;&#10;Automatiskt genererad beskrivning">
            <a:extLst>
              <a:ext uri="{FF2B5EF4-FFF2-40B4-BE49-F238E27FC236}">
                <a16:creationId xmlns:a16="http://schemas.microsoft.com/office/drawing/2014/main" id="{41E0671D-A8CB-E2F7-87C6-8A38A27DD2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9FB7D721-333A-AC1A-D6F8-BDE70B0BB4FD}"/>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6720703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dget_bildver3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DF04A70-2E5D-9059-6A59-F3F54B595E02}"/>
              </a:ext>
            </a:extLst>
          </p:cNvPr>
          <p:cNvSpPr/>
          <p:nvPr userDrawn="1"/>
        </p:nvSpPr>
        <p:spPr>
          <a:xfrm>
            <a:off x="7861954" y="2241971"/>
            <a:ext cx="3960000" cy="3960000"/>
          </a:xfrm>
          <a:prstGeom prst="rect">
            <a:avLst/>
          </a:prstGeom>
          <a:solidFill>
            <a:srgbClr val="A6D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 elektronik, visitkort&#10;&#10;Automatiskt genererad beskrivning">
            <a:extLst>
              <a:ext uri="{FF2B5EF4-FFF2-40B4-BE49-F238E27FC236}">
                <a16:creationId xmlns:a16="http://schemas.microsoft.com/office/drawing/2014/main" id="{3B47BDFB-B9C4-F3A3-272F-04DD1A58B8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6" name="Platshållare för text 6">
            <a:extLst>
              <a:ext uri="{FF2B5EF4-FFF2-40B4-BE49-F238E27FC236}">
                <a16:creationId xmlns:a16="http://schemas.microsoft.com/office/drawing/2014/main" id="{3D091DF3-9ACA-7673-2BF6-3C745B004025}"/>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82735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dget_diagra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1" name="Platshållare för diagram 10">
            <a:extLst>
              <a:ext uri="{FF2B5EF4-FFF2-40B4-BE49-F238E27FC236}">
                <a16:creationId xmlns:a16="http://schemas.microsoft.com/office/drawing/2014/main" id="{6DE5C4E8-5DB1-CA6D-F9DC-1630381B0050}"/>
              </a:ext>
            </a:extLst>
          </p:cNvPr>
          <p:cNvSpPr>
            <a:spLocks noGrp="1"/>
          </p:cNvSpPr>
          <p:nvPr>
            <p:ph type="chart" sz="quarter" idx="10"/>
          </p:nvPr>
        </p:nvSpPr>
        <p:spPr>
          <a:xfrm>
            <a:off x="605653" y="1800248"/>
            <a:ext cx="4257509" cy="2852738"/>
          </a:xfrm>
        </p:spPr>
        <p:txBody>
          <a:bodyPr/>
          <a:lstStyle/>
          <a:p>
            <a:r>
              <a:rPr lang="sv-SE"/>
              <a:t>Klicka på ikonen för att lägga till ett diagram</a:t>
            </a:r>
            <a:endParaRPr lang="sv-SE" dirty="0"/>
          </a:p>
        </p:txBody>
      </p:sp>
      <p:sp>
        <p:nvSpPr>
          <p:cNvPr id="13" name="Platshållare för diagram 12">
            <a:extLst>
              <a:ext uri="{FF2B5EF4-FFF2-40B4-BE49-F238E27FC236}">
                <a16:creationId xmlns:a16="http://schemas.microsoft.com/office/drawing/2014/main" id="{5FB2747E-95C8-B808-304D-F3426CD49AA6}"/>
              </a:ext>
            </a:extLst>
          </p:cNvPr>
          <p:cNvSpPr>
            <a:spLocks noGrp="1"/>
          </p:cNvSpPr>
          <p:nvPr>
            <p:ph type="chart" sz="quarter" idx="11"/>
          </p:nvPr>
        </p:nvSpPr>
        <p:spPr>
          <a:xfrm>
            <a:off x="6165141" y="1800540"/>
            <a:ext cx="4411663" cy="2794000"/>
          </a:xfrm>
        </p:spPr>
        <p:txBody>
          <a:bodyPr/>
          <a:lstStyle/>
          <a:p>
            <a:r>
              <a:rPr lang="sv-SE"/>
              <a:t>Klicka på ikonen för att lägga till ett diagram</a:t>
            </a:r>
            <a:endParaRPr lang="sv-SE" dirty="0"/>
          </a:p>
        </p:txBody>
      </p:sp>
      <p:cxnSp>
        <p:nvCxnSpPr>
          <p:cNvPr id="3" name="Rak 2">
            <a:extLst>
              <a:ext uri="{FF2B5EF4-FFF2-40B4-BE49-F238E27FC236}">
                <a16:creationId xmlns:a16="http://schemas.microsoft.com/office/drawing/2014/main" id="{979F21AF-24B5-9B19-D4FB-9380E6ADA92B}"/>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11DA1F9A-EDAC-8545-F82A-D1FFEBBF66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5" name="Bildobjekt 4" descr="En bild som visar text, elektronik, visitkort&#10;&#10;Automatiskt genererad beskrivning">
            <a:extLst>
              <a:ext uri="{FF2B5EF4-FFF2-40B4-BE49-F238E27FC236}">
                <a16:creationId xmlns:a16="http://schemas.microsoft.com/office/drawing/2014/main" id="{894D8D55-55BC-7F8E-0A80-609A9645C59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BB957BCE-A7CE-F43E-FDDA-4E1D548BDB1B}"/>
              </a:ext>
            </a:extLst>
          </p:cNvPr>
          <p:cNvSpPr>
            <a:spLocks noGrp="1"/>
          </p:cNvSpPr>
          <p:nvPr>
            <p:ph type="body" sz="quarter" idx="12"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214797936"/>
      </p:ext>
    </p:extLst>
  </p:cSld>
  <p:clrMapOvr>
    <a:masterClrMapping/>
  </p:clrMapOvr>
  <p:extLst>
    <p:ext uri="{DCECCB84-F9BA-43D5-87BE-67443E8EF086}">
      <p15:sldGuideLst xmlns:p15="http://schemas.microsoft.com/office/powerpoint/2012/main">
        <p15:guide id="1" orient="horz" pos="61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dget_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4" name="Platshållare för tabell 3">
            <a:extLst>
              <a:ext uri="{FF2B5EF4-FFF2-40B4-BE49-F238E27FC236}">
                <a16:creationId xmlns:a16="http://schemas.microsoft.com/office/drawing/2014/main" id="{3AA35E25-0372-F4A2-32BF-610BB7CA15FE}"/>
              </a:ext>
            </a:extLst>
          </p:cNvPr>
          <p:cNvSpPr>
            <a:spLocks noGrp="1"/>
          </p:cNvSpPr>
          <p:nvPr>
            <p:ph type="tbl" sz="quarter" idx="12"/>
          </p:nvPr>
        </p:nvSpPr>
        <p:spPr>
          <a:xfrm>
            <a:off x="601438" y="1759675"/>
            <a:ext cx="8004175" cy="3149600"/>
          </a:xfrm>
        </p:spPr>
        <p:txBody>
          <a:bodyPr/>
          <a:lstStyle/>
          <a:p>
            <a:r>
              <a:rPr lang="sv-SE"/>
              <a:t>Klicka på ikonen för att lägga till en tabell</a:t>
            </a:r>
          </a:p>
        </p:txBody>
      </p:sp>
      <p:cxnSp>
        <p:nvCxnSpPr>
          <p:cNvPr id="3" name="Rak 2">
            <a:extLst>
              <a:ext uri="{FF2B5EF4-FFF2-40B4-BE49-F238E27FC236}">
                <a16:creationId xmlns:a16="http://schemas.microsoft.com/office/drawing/2014/main" id="{697CD49F-F0D8-A237-39CB-8E764E2F9C4F}"/>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Bildobjekt 4">
            <a:extLst>
              <a:ext uri="{FF2B5EF4-FFF2-40B4-BE49-F238E27FC236}">
                <a16:creationId xmlns:a16="http://schemas.microsoft.com/office/drawing/2014/main" id="{C36EF6EA-D53E-A6EA-9559-903228B80C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descr="En bild som visar text, elektronik, visitkort&#10;&#10;Automatiskt genererad beskrivning">
            <a:extLst>
              <a:ext uri="{FF2B5EF4-FFF2-40B4-BE49-F238E27FC236}">
                <a16:creationId xmlns:a16="http://schemas.microsoft.com/office/drawing/2014/main" id="{42510C95-50F6-A811-0777-E9209B3D21C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9" name="Platshållare för text 6">
            <a:extLst>
              <a:ext uri="{FF2B5EF4-FFF2-40B4-BE49-F238E27FC236}">
                <a16:creationId xmlns:a16="http://schemas.microsoft.com/office/drawing/2014/main" id="{0961E0AE-8163-92B5-28FC-E3DFD2A41ED2}"/>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31466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dget_färgad helsid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323E3AC-3CA5-FD28-B656-45F78F312E6F}"/>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DD117C67-89F7-C4AB-4781-AB20EB00723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21812" y="596900"/>
            <a:ext cx="11165535" cy="1325563"/>
          </a:xfrm>
        </p:spPr>
        <p:txBody>
          <a:bodyPr anchor="t" anchorCtr="0"/>
          <a:lstStyle>
            <a:lvl1pPr>
              <a:defRPr sz="3000">
                <a:solidFill>
                  <a:schemeClr val="bg1"/>
                </a:solidFill>
              </a:defRPr>
            </a:lvl1pPr>
          </a:lstStyle>
          <a:p>
            <a:r>
              <a:rPr lang="sv-SE" dirty="0"/>
              <a:t>KLICKA HÄR FÖR ATT ÄNDRA MALL FÖR RUBRIKFORMAT</a:t>
            </a:r>
          </a:p>
        </p:txBody>
      </p:sp>
      <p:sp>
        <p:nvSpPr>
          <p:cNvPr id="8" name="Platshållare för text 6">
            <a:extLst>
              <a:ext uri="{FF2B5EF4-FFF2-40B4-BE49-F238E27FC236}">
                <a16:creationId xmlns:a16="http://schemas.microsoft.com/office/drawing/2014/main" id="{79A82D1C-DA72-A13D-050C-BB06B48D62F7}"/>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cxnSp>
        <p:nvCxnSpPr>
          <p:cNvPr id="2" name="Rak 1">
            <a:extLst>
              <a:ext uri="{FF2B5EF4-FFF2-40B4-BE49-F238E27FC236}">
                <a16:creationId xmlns:a16="http://schemas.microsoft.com/office/drawing/2014/main" id="{BC3AEEF7-3A9D-5261-F36B-45B9F97D666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88554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dget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chemeClr val="accent4">
              <a:alpha val="70000"/>
            </a:scheme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46351"/>
          </a:xfrm>
          <a:solidFill>
            <a:schemeClr val="accent4">
              <a:alpha val="80066"/>
            </a:schemeClr>
          </a:solid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1801053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6E0">
            <a:alpha val="59670"/>
          </a:srgbClr>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1F89B14-211D-7F37-AFAE-BA63BA27D346}"/>
              </a:ext>
            </a:extLst>
          </p:cNvPr>
          <p:cNvSpPr>
            <a:spLocks noGrp="1"/>
          </p:cNvSpPr>
          <p:nvPr>
            <p:ph type="title"/>
          </p:nvPr>
        </p:nvSpPr>
        <p:spPr>
          <a:xfrm>
            <a:off x="601438" y="623163"/>
            <a:ext cx="10515600" cy="1325563"/>
          </a:xfrm>
          <a:prstGeom prst="rect">
            <a:avLst/>
          </a:prstGeom>
        </p:spPr>
        <p:txBody>
          <a:bodyPr vert="horz" lIns="91440" tIns="4572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37EB650A-1293-7417-82B2-8E2B313D4DC1}"/>
              </a:ext>
            </a:extLst>
          </p:cNvPr>
          <p:cNvSpPr>
            <a:spLocks noGrp="1"/>
          </p:cNvSpPr>
          <p:nvPr>
            <p:ph type="body" idx="1"/>
          </p:nvPr>
        </p:nvSpPr>
        <p:spPr>
          <a:xfrm>
            <a:off x="606999" y="1883499"/>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textruta 9">
            <a:extLst>
              <a:ext uri="{FF2B5EF4-FFF2-40B4-BE49-F238E27FC236}">
                <a16:creationId xmlns:a16="http://schemas.microsoft.com/office/drawing/2014/main" id="{6BAF26AE-FB9B-9B46-54C3-9ED5D679E176}"/>
              </a:ext>
            </a:extLst>
          </p:cNvPr>
          <p:cNvSpPr txBox="1"/>
          <p:nvPr userDrawn="1"/>
        </p:nvSpPr>
        <p:spPr>
          <a:xfrm>
            <a:off x="11729945" y="6511460"/>
            <a:ext cx="366925" cy="246221"/>
          </a:xfrm>
          <a:prstGeom prst="rect">
            <a:avLst/>
          </a:prstGeom>
          <a:noFill/>
        </p:spPr>
        <p:txBody>
          <a:bodyPr wrap="square" rtlCol="0">
            <a:spAutoFit/>
          </a:bodyPr>
          <a:lstStyle/>
          <a:p>
            <a:fld id="{11C3D5E0-3B99-BD48-AF92-B6515BC9C4F7}" type="slidenum">
              <a:rPr lang="sv-SE" sz="1000" smtClean="0"/>
              <a:t>‹#›</a:t>
            </a:fld>
            <a:endParaRPr lang="sv-SE" sz="1000" dirty="0"/>
          </a:p>
        </p:txBody>
      </p:sp>
    </p:spTree>
    <p:extLst>
      <p:ext uri="{BB962C8B-B14F-4D97-AF65-F5344CB8AC3E}">
        <p14:creationId xmlns:p14="http://schemas.microsoft.com/office/powerpoint/2010/main" val="22907160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7" r:id="rId3"/>
    <p:sldLayoutId id="2147483670" r:id="rId4"/>
    <p:sldLayoutId id="2147483671" r:id="rId5"/>
    <p:sldLayoutId id="2147483652" r:id="rId6"/>
    <p:sldLayoutId id="2147483673" r:id="rId7"/>
    <p:sldLayoutId id="2147483655" r:id="rId8"/>
    <p:sldLayoutId id="2147483672" r:id="rId9"/>
    <p:sldLayoutId id="2147483678" r:id="rId10"/>
    <p:sldLayoutId id="2147483679" r:id="rId11"/>
    <p:sldLayoutId id="2147483680" r:id="rId12"/>
    <p:sldLayoutId id="2147483681" r:id="rId13"/>
    <p:sldLayoutId id="2147483682" r:id="rId14"/>
    <p:sldLayoutId id="2147483675" r:id="rId15"/>
    <p:sldLayoutId id="2147483676" r:id="rId16"/>
    <p:sldLayoutId id="2147483683" r:id="rId17"/>
    <p:sldLayoutId id="2147483684" r:id="rId18"/>
  </p:sldLayoutIdLst>
  <p:hf hdr="0" ftr="0" dt="0"/>
  <p:txStyles>
    <p:titleStyle>
      <a:lvl1pPr algn="l" defTabSz="914400" rtl="0" eaLnBrk="1" latinLnBrk="0" hangingPunct="1">
        <a:lnSpc>
          <a:spcPct val="90000"/>
        </a:lnSpc>
        <a:spcBef>
          <a:spcPct val="0"/>
        </a:spcBef>
        <a:buNone/>
        <a:defRPr sz="3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D37A2C-5632-4A05-46B8-AD4119D92F67}"/>
              </a:ext>
            </a:extLst>
          </p:cNvPr>
          <p:cNvSpPr>
            <a:spLocks noGrp="1"/>
          </p:cNvSpPr>
          <p:nvPr>
            <p:ph type="ctrTitle"/>
          </p:nvPr>
        </p:nvSpPr>
        <p:spPr>
          <a:xfrm>
            <a:off x="947929" y="2188444"/>
            <a:ext cx="9916013" cy="1086443"/>
          </a:xfrm>
        </p:spPr>
        <p:txBody>
          <a:bodyPr/>
          <a:lstStyle/>
          <a:p>
            <a:r>
              <a:rPr lang="sv-SE" dirty="0"/>
              <a:t>BANKFRÅGOR OCH BEDRÄGERIER</a:t>
            </a:r>
          </a:p>
        </p:txBody>
      </p:sp>
      <p:sp>
        <p:nvSpPr>
          <p:cNvPr id="3" name="Underrubrik 2">
            <a:extLst>
              <a:ext uri="{FF2B5EF4-FFF2-40B4-BE49-F238E27FC236}">
                <a16:creationId xmlns:a16="http://schemas.microsoft.com/office/drawing/2014/main" id="{02F6C5B9-849C-1F5D-A1AA-5E3C38A46AB5}"/>
              </a:ext>
            </a:extLst>
          </p:cNvPr>
          <p:cNvSpPr>
            <a:spLocks noGrp="1"/>
          </p:cNvSpPr>
          <p:nvPr>
            <p:ph type="subTitle" idx="1"/>
          </p:nvPr>
        </p:nvSpPr>
        <p:spPr>
          <a:xfrm>
            <a:off x="996593" y="3893022"/>
            <a:ext cx="4193879" cy="370748"/>
          </a:xfrm>
        </p:spPr>
        <p:txBody>
          <a:bodyPr/>
          <a:lstStyle/>
          <a:p>
            <a:r>
              <a:rPr lang="sv-SE" dirty="0"/>
              <a:t>Konsumenternas Bank- och finansbyrå</a:t>
            </a:r>
          </a:p>
          <a:p>
            <a:endParaRPr lang="sv-SE" dirty="0"/>
          </a:p>
        </p:txBody>
      </p:sp>
    </p:spTree>
    <p:extLst>
      <p:ext uri="{BB962C8B-B14F-4D97-AF65-F5344CB8AC3E}">
        <p14:creationId xmlns:p14="http://schemas.microsoft.com/office/powerpoint/2010/main" val="4016342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619684"/>
          </a:xfrm>
        </p:spPr>
        <p:txBody>
          <a:bodyPr/>
          <a:lstStyle/>
          <a:p>
            <a:r>
              <a:rPr lang="sv-SE" dirty="0"/>
              <a:t>MOBILT BANK-ID</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628651" y="1285973"/>
            <a:ext cx="5118100" cy="4617423"/>
          </a:xfrm>
        </p:spPr>
        <p:txBody>
          <a:bodyPr>
            <a:normAutofit/>
          </a:bodyPr>
          <a:lstStyle/>
          <a:p>
            <a:pPr marL="0" indent="0">
              <a:buNone/>
            </a:pPr>
            <a:r>
              <a:rPr lang="sv-SE" b="1" dirty="0">
                <a:latin typeface="Calibri" panose="020F0502020204030204" pitchFamily="34" charset="0"/>
              </a:rPr>
              <a:t>Du behöver ha:</a:t>
            </a:r>
          </a:p>
          <a:p>
            <a:r>
              <a:rPr lang="sv-SE" dirty="0">
                <a:latin typeface="Calibri" panose="020F0502020204030204" pitchFamily="34" charset="0"/>
              </a:rPr>
              <a:t>Svenskt personnummer</a:t>
            </a:r>
          </a:p>
          <a:p>
            <a:r>
              <a:rPr lang="sv-SE" dirty="0">
                <a:latin typeface="Calibri" panose="020F0502020204030204" pitchFamily="34" charset="0"/>
              </a:rPr>
              <a:t>Kund hos en bank som utfärdar mobilt </a:t>
            </a:r>
            <a:br>
              <a:rPr lang="sv-SE" dirty="0">
                <a:latin typeface="Calibri" panose="020F0502020204030204" pitchFamily="34" charset="0"/>
              </a:rPr>
            </a:br>
            <a:r>
              <a:rPr lang="sv-SE" dirty="0">
                <a:latin typeface="Calibri" panose="020F0502020204030204" pitchFamily="34" charset="0"/>
              </a:rPr>
              <a:t>bank-id</a:t>
            </a:r>
          </a:p>
          <a:p>
            <a:r>
              <a:rPr lang="sv-SE" dirty="0">
                <a:latin typeface="Calibri" panose="020F0502020204030204" pitchFamily="34" charset="0"/>
              </a:rPr>
              <a:t>Banken bestämmer åldersgränsen</a:t>
            </a:r>
          </a:p>
          <a:p>
            <a:endParaRPr lang="sv-SE" dirty="0">
              <a:latin typeface="Calibri" panose="020F0502020204030204" pitchFamily="34" charset="0"/>
            </a:endParaRPr>
          </a:p>
          <a:p>
            <a:pPr marL="0" indent="0">
              <a:buNone/>
            </a:pPr>
            <a:r>
              <a:rPr lang="sv-SE" b="1" dirty="0">
                <a:latin typeface="Calibri" panose="020F0502020204030204" pitchFamily="34" charset="0"/>
              </a:rPr>
              <a:t>Digital kontroll av ID-handling</a:t>
            </a:r>
          </a:p>
          <a:p>
            <a:pPr marL="0" indent="0">
              <a:buNone/>
            </a:pPr>
            <a:endParaRPr lang="sv-SE" b="1" dirty="0">
              <a:latin typeface="Calibri" panose="020F0502020204030204" pitchFamily="34" charset="0"/>
            </a:endParaRPr>
          </a:p>
          <a:p>
            <a:pPr marL="0" indent="0">
              <a:buNone/>
            </a:pPr>
            <a:r>
              <a:rPr lang="sv-SE" b="1" dirty="0">
                <a:latin typeface="Calibri" panose="020F0502020204030204" pitchFamily="34" charset="0"/>
              </a:rPr>
              <a:t>Ingen grundläggande funktion</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5" y="6382169"/>
            <a:ext cx="1880767" cy="257369"/>
          </a:xfrm>
        </p:spPr>
        <p:txBody>
          <a:bodyPr wrap="none">
            <a:spAutoFit/>
          </a:bodyPr>
          <a:lstStyle/>
          <a:p>
            <a:r>
              <a:rPr lang="sv-SE" dirty="0"/>
              <a:t>BANKFRÅGOR OCH BEDRÄGERIER</a:t>
            </a:r>
          </a:p>
        </p:txBody>
      </p:sp>
      <p:pic>
        <p:nvPicPr>
          <p:cNvPr id="7" name="Platshållare för bild 6">
            <a:extLst>
              <a:ext uri="{FF2B5EF4-FFF2-40B4-BE49-F238E27FC236}">
                <a16:creationId xmlns:a16="http://schemas.microsoft.com/office/drawing/2014/main" id="{30EC006D-149B-EDC0-04BF-3EC711511AF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823250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FRAMTIDSFULLMAKTER OCH ANHÖRIGBEHÖRIGHET</a:t>
            </a:r>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703903"/>
            <a:ext cx="5118100" cy="2676987"/>
          </a:xfrm>
        </p:spPr>
        <p:txBody>
          <a:bodyPr>
            <a:noAutofit/>
          </a:bodyPr>
          <a:lstStyle/>
          <a:p>
            <a:pPr marL="0" indent="0">
              <a:buNone/>
              <a:tabLst>
                <a:tab pos="214313" algn="l"/>
              </a:tabLst>
            </a:pPr>
            <a:r>
              <a:rPr lang="sv-SE" b="1" dirty="0">
                <a:ea typeface="Arial" charset="0"/>
                <a:cs typeface="Arial" charset="0"/>
              </a:rPr>
              <a:t>Framtidsfullmakt</a:t>
            </a:r>
          </a:p>
          <a:p>
            <a:pPr>
              <a:tabLst>
                <a:tab pos="214313" algn="l"/>
              </a:tabLst>
            </a:pPr>
            <a:r>
              <a:rPr lang="sv-SE" dirty="0">
                <a:ea typeface="Arial" charset="0"/>
                <a:cs typeface="Arial" charset="0"/>
              </a:rPr>
              <a:t>Giltig i förhållande till banken</a:t>
            </a:r>
          </a:p>
          <a:p>
            <a:pPr>
              <a:tabLst>
                <a:tab pos="214313" algn="l"/>
              </a:tabLst>
            </a:pPr>
            <a:r>
              <a:rPr lang="sv-SE" dirty="0">
                <a:ea typeface="Arial" charset="0"/>
                <a:cs typeface="Arial" charset="0"/>
              </a:rPr>
              <a:t>Banken kan ställa kontrollfrågor/kundkännedomsfrågor</a:t>
            </a:r>
          </a:p>
          <a:p>
            <a:pPr>
              <a:tabLst>
                <a:tab pos="214313" algn="l"/>
              </a:tabLst>
            </a:pPr>
            <a:r>
              <a:rPr lang="sv-SE" dirty="0">
                <a:ea typeface="Arial" charset="0"/>
                <a:cs typeface="Arial" charset="0"/>
              </a:rPr>
              <a:t>Original krävs – finns undantag</a:t>
            </a:r>
          </a:p>
          <a:p>
            <a:pPr marL="0" indent="0">
              <a:buNone/>
              <a:tabLst>
                <a:tab pos="214313" algn="l"/>
              </a:tabLst>
            </a:pPr>
            <a:endParaRPr lang="sv-SE" dirty="0">
              <a:ea typeface="Arial" charset="0"/>
              <a:cs typeface="Arial" charset="0"/>
            </a:endParaRPr>
          </a:p>
          <a:p>
            <a:pPr marL="0" indent="0">
              <a:buNone/>
              <a:tabLst>
                <a:tab pos="214313" algn="l"/>
              </a:tabLst>
            </a:pPr>
            <a:r>
              <a:rPr lang="sv-SE" b="1" dirty="0">
                <a:ea typeface="Arial" charset="0"/>
                <a:cs typeface="Arial" charset="0"/>
              </a:rPr>
              <a:t>Anhörigbehörighet</a:t>
            </a:r>
          </a:p>
          <a:p>
            <a:pPr>
              <a:tabLst>
                <a:tab pos="214313" algn="l"/>
              </a:tabLst>
            </a:pPr>
            <a:r>
              <a:rPr lang="sv-SE" dirty="0">
                <a:ea typeface="Arial" charset="0"/>
                <a:cs typeface="Arial" charset="0"/>
              </a:rPr>
              <a:t>Personbevis/Familjebevis från Skatteverket</a:t>
            </a:r>
          </a:p>
          <a:p>
            <a:pPr>
              <a:tabLst>
                <a:tab pos="214313" algn="l"/>
              </a:tabLst>
            </a:pPr>
            <a:r>
              <a:rPr lang="sv-SE" dirty="0">
                <a:ea typeface="Arial" charset="0"/>
                <a:cs typeface="Arial" charset="0"/>
              </a:rPr>
              <a:t>Bankärenden – daglig livsföring</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1151"/>
            <a:ext cx="1880767" cy="257369"/>
          </a:xfrm>
        </p:spPr>
        <p:txBody>
          <a:bodyPr wrap="none">
            <a:spAutoFit/>
          </a:bodyPr>
          <a:lstStyle/>
          <a:p>
            <a:r>
              <a:rPr lang="sv-SE" dirty="0"/>
              <a:t>BANKFRÅGOR OCH BEDRÄGERIER</a:t>
            </a:r>
          </a:p>
        </p:txBody>
      </p:sp>
      <p:pic>
        <p:nvPicPr>
          <p:cNvPr id="7" name="Platshållare för bild 6" descr="En bild som visar text, person&#10;&#10;Automatiskt genererad beskrivning">
            <a:extLst>
              <a:ext uri="{FF2B5EF4-FFF2-40B4-BE49-F238E27FC236}">
                <a16:creationId xmlns:a16="http://schemas.microsoft.com/office/drawing/2014/main" id="{C5F06E1C-FAD9-BBFB-07EC-EE3266BD9BD4}"/>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70128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619684"/>
          </a:xfrm>
        </p:spPr>
        <p:txBody>
          <a:bodyPr/>
          <a:lstStyle/>
          <a:p>
            <a:r>
              <a:rPr lang="sv-SE" dirty="0"/>
              <a:t>SPARKONTO</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628651" y="1285973"/>
            <a:ext cx="5118100" cy="4617423"/>
          </a:xfrm>
        </p:spPr>
        <p:txBody>
          <a:bodyPr>
            <a:normAutofit/>
          </a:bodyPr>
          <a:lstStyle/>
          <a:p>
            <a:pPr marL="0" indent="0">
              <a:buNone/>
            </a:pPr>
            <a:r>
              <a:rPr lang="sv-SE" b="1" dirty="0">
                <a:latin typeface="Calibri" panose="020F0502020204030204" pitchFamily="34" charset="0"/>
              </a:rPr>
              <a:t>Tänk på:</a:t>
            </a:r>
          </a:p>
          <a:p>
            <a:r>
              <a:rPr lang="sv-SE" dirty="0">
                <a:latin typeface="Calibri" panose="020F0502020204030204" pitchFamily="34" charset="0"/>
              </a:rPr>
              <a:t>Kontrollera att sparkontot har insättningsgaranti</a:t>
            </a:r>
          </a:p>
          <a:p>
            <a:r>
              <a:rPr lang="sv-SE" dirty="0">
                <a:latin typeface="Calibri" panose="020F0502020204030204" pitchFamily="34" charset="0"/>
              </a:rPr>
              <a:t>Insättningsgarantin ersätter från år 2021 max 1 050 000 kronor per kontohavare och företag</a:t>
            </a:r>
          </a:p>
          <a:p>
            <a:r>
              <a:rPr lang="sv-SE" dirty="0">
                <a:latin typeface="Calibri" panose="020F0502020204030204" pitchFamily="34" charset="0"/>
              </a:rPr>
              <a:t>Jämför aktuella räntor och villkor för sparkonton på konsumenternas.se</a:t>
            </a:r>
          </a:p>
          <a:p>
            <a:endParaRPr lang="sv-SE" b="1" dirty="0">
              <a:latin typeface="Calibri" panose="020F0502020204030204" pitchFamily="34" charset="0"/>
            </a:endParaRP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5" y="6382169"/>
            <a:ext cx="1880767" cy="257369"/>
          </a:xfrm>
        </p:spPr>
        <p:txBody>
          <a:bodyPr wrap="none">
            <a:spAutoFit/>
          </a:bodyPr>
          <a:lstStyle/>
          <a:p>
            <a:r>
              <a:rPr lang="sv-SE" dirty="0"/>
              <a:t>BANKFRÅGOR OCH BEDRÄGERIER</a:t>
            </a:r>
          </a:p>
        </p:txBody>
      </p:sp>
      <p:pic>
        <p:nvPicPr>
          <p:cNvPr id="7" name="Platshållare för bild 6" descr="En bild som visar inomhus&#10;&#10;Automatiskt genererad beskrivning">
            <a:extLst>
              <a:ext uri="{FF2B5EF4-FFF2-40B4-BE49-F238E27FC236}">
                <a16:creationId xmlns:a16="http://schemas.microsoft.com/office/drawing/2014/main" id="{89491247-D309-C8F5-F0AC-6133F04819BB}"/>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74825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OM DU HAR KLAGOMÅL</a:t>
            </a:r>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359348"/>
            <a:ext cx="5118100" cy="2676987"/>
          </a:xfrm>
        </p:spPr>
        <p:txBody>
          <a:bodyPr>
            <a:noAutofit/>
          </a:bodyPr>
          <a:lstStyle/>
          <a:p>
            <a:pPr marL="0" indent="0">
              <a:buNone/>
              <a:tabLst>
                <a:tab pos="214313" algn="l"/>
              </a:tabLst>
            </a:pPr>
            <a:r>
              <a:rPr lang="sv-SE" dirty="0">
                <a:ea typeface="Arial" charset="0"/>
                <a:cs typeface="Arial" charset="0"/>
              </a:rPr>
              <a:t>1. Rådgivaren/Banktjänstemannen</a:t>
            </a:r>
          </a:p>
          <a:p>
            <a:pPr marL="0" indent="0">
              <a:buNone/>
              <a:tabLst>
                <a:tab pos="214313" algn="l"/>
              </a:tabLst>
            </a:pPr>
            <a:r>
              <a:rPr lang="sv-SE" dirty="0">
                <a:ea typeface="Arial" charset="0"/>
                <a:cs typeface="Arial" charset="0"/>
              </a:rPr>
              <a:t>2. Kontors- eller enhetschefen</a:t>
            </a:r>
          </a:p>
          <a:p>
            <a:pPr marL="0" indent="0">
              <a:buNone/>
              <a:tabLst>
                <a:tab pos="214313" algn="l"/>
              </a:tabLst>
            </a:pPr>
            <a:r>
              <a:rPr lang="sv-SE" dirty="0">
                <a:ea typeface="Arial" charset="0"/>
                <a:cs typeface="Arial" charset="0"/>
              </a:rPr>
              <a:t>3. Bankens klagomålsansvarige</a:t>
            </a:r>
          </a:p>
          <a:p>
            <a:pPr marL="0" indent="0">
              <a:buNone/>
              <a:tabLst>
                <a:tab pos="214313" algn="l"/>
              </a:tabLst>
            </a:pPr>
            <a:endParaRPr lang="sv-SE" dirty="0">
              <a:ea typeface="Arial" charset="0"/>
              <a:cs typeface="Arial" charset="0"/>
            </a:endParaRPr>
          </a:p>
          <a:p>
            <a:pPr marL="0" indent="0">
              <a:buNone/>
              <a:tabLst>
                <a:tab pos="214313" algn="l"/>
              </a:tabLst>
            </a:pPr>
            <a:r>
              <a:rPr lang="sv-SE" dirty="0">
                <a:ea typeface="Arial" charset="0"/>
                <a:cs typeface="Arial" charset="0"/>
              </a:rPr>
              <a:t>1. Allmänna Reklamationsnämnden  (kostnadsfritt) </a:t>
            </a:r>
          </a:p>
          <a:p>
            <a:pPr marL="0" indent="0">
              <a:buNone/>
              <a:tabLst>
                <a:tab pos="214313" algn="l"/>
              </a:tabLst>
            </a:pPr>
            <a:r>
              <a:rPr lang="sv-SE" dirty="0">
                <a:ea typeface="Arial" charset="0"/>
                <a:cs typeface="Arial" charset="0"/>
              </a:rPr>
              <a:t>2. Allmän domstol</a:t>
            </a:r>
          </a:p>
          <a:p>
            <a:pPr marL="0" indent="0">
              <a:buNone/>
              <a:tabLst>
                <a:tab pos="214313" algn="l"/>
              </a:tabLst>
            </a:pPr>
            <a:endParaRPr lang="sv-SE" dirty="0">
              <a:ea typeface="Arial" charset="0"/>
              <a:cs typeface="Arial" charset="0"/>
            </a:endParaRP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1151"/>
            <a:ext cx="1880767" cy="257369"/>
          </a:xfrm>
        </p:spPr>
        <p:txBody>
          <a:bodyPr wrap="none">
            <a:spAutoFit/>
          </a:bodyPr>
          <a:lstStyle/>
          <a:p>
            <a:r>
              <a:rPr lang="sv-SE" dirty="0"/>
              <a:t>BANKFRÅGOR OCH BEDRÄGERIER</a:t>
            </a:r>
          </a:p>
        </p:txBody>
      </p:sp>
      <p:pic>
        <p:nvPicPr>
          <p:cNvPr id="11" name="Platshållare för bild 10" descr="En bild som visar person, person&#10;&#10;Automatiskt genererad beskrivning">
            <a:extLst>
              <a:ext uri="{FF2B5EF4-FFF2-40B4-BE49-F238E27FC236}">
                <a16:creationId xmlns:a16="http://schemas.microsoft.com/office/drawing/2014/main" id="{10E3CD57-A395-DF62-EDBC-7F4B064C098A}"/>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l="-714"/>
          <a:stretch/>
        </p:blipFill>
        <p:spPr>
          <a:xfrm>
            <a:off x="6445250" y="620196"/>
            <a:ext cx="5075025" cy="5283200"/>
          </a:xfrm>
        </p:spPr>
      </p:pic>
    </p:spTree>
    <p:extLst>
      <p:ext uri="{BB962C8B-B14F-4D97-AF65-F5344CB8AC3E}">
        <p14:creationId xmlns:p14="http://schemas.microsoft.com/office/powerpoint/2010/main" val="145425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KONTAKTA OSS</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253331"/>
            <a:ext cx="5118100" cy="3182244"/>
          </a:xfrm>
        </p:spPr>
        <p:txBody>
          <a:bodyPr>
            <a:normAutofit/>
          </a:bodyPr>
          <a:lstStyle/>
          <a:p>
            <a:pPr marL="0" indent="0">
              <a:buNone/>
              <a:tabLst>
                <a:tab pos="214313" algn="l"/>
              </a:tabLst>
            </a:pPr>
            <a:r>
              <a:rPr lang="sv-SE" b="1" dirty="0">
                <a:ea typeface="Arial" charset="0"/>
                <a:cs typeface="Arial" charset="0"/>
              </a:rPr>
              <a:t>Konsumenternas Bank- och finansbyrå</a:t>
            </a:r>
          </a:p>
          <a:p>
            <a:pPr>
              <a:tabLst>
                <a:tab pos="214313" algn="l"/>
              </a:tabLst>
            </a:pPr>
            <a:r>
              <a:rPr lang="sv-SE" dirty="0">
                <a:ea typeface="Arial" charset="0"/>
                <a:cs typeface="Arial" charset="0"/>
              </a:rPr>
              <a:t>Telefon 0200 - 22 58 00</a:t>
            </a:r>
          </a:p>
          <a:p>
            <a:pPr>
              <a:tabLst>
                <a:tab pos="214313" algn="l"/>
              </a:tabLst>
            </a:pPr>
            <a:r>
              <a:rPr lang="sv-SE" dirty="0">
                <a:ea typeface="Arial" charset="0"/>
                <a:cs typeface="Arial" charset="0"/>
              </a:rPr>
              <a:t>Vardagar 09:00 – 12:00</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1151"/>
            <a:ext cx="1880767" cy="257369"/>
          </a:xfrm>
        </p:spPr>
        <p:txBody>
          <a:bodyPr wrap="none">
            <a:spAutoFit/>
          </a:bodyPr>
          <a:lstStyle/>
          <a:p>
            <a:r>
              <a:rPr lang="sv-SE" dirty="0"/>
              <a:t>BANKFRÅGOR OCH BEDRÄGERIER</a:t>
            </a:r>
          </a:p>
        </p:txBody>
      </p:sp>
      <p:pic>
        <p:nvPicPr>
          <p:cNvPr id="8" name="Platshållare för bild 7" descr="En bild som visar person&#10;&#10;Automatiskt genererad beskrivning">
            <a:extLst>
              <a:ext uri="{FF2B5EF4-FFF2-40B4-BE49-F238E27FC236}">
                <a16:creationId xmlns:a16="http://schemas.microsoft.com/office/drawing/2014/main" id="{2089D2BE-4A59-42EB-BE70-C81251963409}"/>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02609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3427CB-601F-D5EE-8EB5-AA804079B750}"/>
              </a:ext>
            </a:extLst>
          </p:cNvPr>
          <p:cNvSpPr>
            <a:spLocks noGrp="1"/>
          </p:cNvSpPr>
          <p:nvPr>
            <p:ph type="ctrTitle"/>
          </p:nvPr>
        </p:nvSpPr>
        <p:spPr/>
        <p:txBody>
          <a:bodyPr/>
          <a:lstStyle/>
          <a:p>
            <a:r>
              <a:rPr lang="sv-SE" dirty="0"/>
              <a:t>Tack!</a:t>
            </a:r>
          </a:p>
        </p:txBody>
      </p:sp>
      <p:sp>
        <p:nvSpPr>
          <p:cNvPr id="4" name="Underrubrik 3">
            <a:extLst>
              <a:ext uri="{FF2B5EF4-FFF2-40B4-BE49-F238E27FC236}">
                <a16:creationId xmlns:a16="http://schemas.microsoft.com/office/drawing/2014/main" id="{527FED4A-E9D3-B0A1-5C06-DABA8CA8EDAD}"/>
              </a:ext>
            </a:extLst>
          </p:cNvPr>
          <p:cNvSpPr>
            <a:spLocks noGrp="1"/>
          </p:cNvSpPr>
          <p:nvPr>
            <p:ph type="subTitle" idx="1"/>
          </p:nvPr>
        </p:nvSpPr>
        <p:spPr/>
        <p:txBody>
          <a:bodyPr>
            <a:normAutofit/>
          </a:bodyPr>
          <a:lstStyle/>
          <a:p>
            <a:pPr>
              <a:spcBef>
                <a:spcPts val="0"/>
              </a:spcBef>
            </a:pPr>
            <a:r>
              <a:rPr lang="sv-SE" sz="1800" b="1" dirty="0"/>
              <a:t>Kontakt: </a:t>
            </a:r>
          </a:p>
          <a:p>
            <a:pPr>
              <a:spcBef>
                <a:spcPts val="0"/>
              </a:spcBef>
            </a:pPr>
            <a:r>
              <a:rPr lang="sv-SE" sz="1800" dirty="0"/>
              <a:t>Mahabad Rahnamafar</a:t>
            </a:r>
          </a:p>
          <a:p>
            <a:pPr>
              <a:spcBef>
                <a:spcPts val="0"/>
              </a:spcBef>
            </a:pPr>
            <a:r>
              <a:rPr lang="sv-SE" sz="1800" dirty="0"/>
              <a:t>mahabad.rahnamafar@konsumenternas.se</a:t>
            </a:r>
          </a:p>
        </p:txBody>
      </p:sp>
    </p:spTree>
    <p:extLst>
      <p:ext uri="{BB962C8B-B14F-4D97-AF65-F5344CB8AC3E}">
        <p14:creationId xmlns:p14="http://schemas.microsoft.com/office/powerpoint/2010/main" val="763527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dirty="0"/>
              <a:t>KONSUMENTERNAS BANK- </a:t>
            </a:r>
            <a:br>
              <a:rPr lang="sv-SE" dirty="0"/>
            </a:br>
            <a:r>
              <a:rPr lang="sv-SE" dirty="0"/>
              <a:t>OCH FINANSBYRÅ</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628651" y="1710040"/>
            <a:ext cx="5118100" cy="2522911"/>
          </a:xfrm>
        </p:spPr>
        <p:txBody>
          <a:bodyPr>
            <a:normAutofit/>
          </a:bodyPr>
          <a:lstStyle/>
          <a:p>
            <a:r>
              <a:rPr lang="sv-SE" dirty="0">
                <a:latin typeface="Calibri" panose="020F0502020204030204" pitchFamily="34" charset="0"/>
              </a:rPr>
              <a:t>Gratis och oberoende information och vägledning.</a:t>
            </a:r>
          </a:p>
          <a:p>
            <a:r>
              <a:rPr lang="sv-SE" dirty="0">
                <a:latin typeface="Calibri" panose="020F0502020204030204" pitchFamily="34" charset="0"/>
              </a:rPr>
              <a:t>Kontakt via telefon, e-post och brev.</a:t>
            </a:r>
          </a:p>
          <a:p>
            <a:r>
              <a:rPr lang="sv-SE" dirty="0">
                <a:latin typeface="Calibri" panose="020F0502020204030204" pitchFamily="34" charset="0"/>
              </a:rPr>
              <a:t>Återkopplar konsumentproblem till branschen och myndigheter.</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5" y="6382169"/>
            <a:ext cx="1880767" cy="257369"/>
          </a:xfrm>
        </p:spPr>
        <p:txBody>
          <a:bodyPr wrap="none">
            <a:spAutoFit/>
          </a:bodyPr>
          <a:lstStyle/>
          <a:p>
            <a:r>
              <a:rPr lang="sv-SE" dirty="0"/>
              <a:t>BANKFRÅGOR OCH BEDRÄGERIER</a:t>
            </a:r>
          </a:p>
        </p:txBody>
      </p:sp>
      <p:pic>
        <p:nvPicPr>
          <p:cNvPr id="8" name="Platshållare för bild 7" descr="En bild som visar person&#10;&#10;Automatiskt genererad beskrivning">
            <a:extLst>
              <a:ext uri="{FF2B5EF4-FFF2-40B4-BE49-F238E27FC236}">
                <a16:creationId xmlns:a16="http://schemas.microsoft.com/office/drawing/2014/main" id="{A009C73E-30FC-4F47-8BAD-9D419AE2750C}"/>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52638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VANLIGA FRÅGOR OCH KLAGOMÅL</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253331"/>
            <a:ext cx="5118100" cy="4351338"/>
          </a:xfrm>
        </p:spPr>
        <p:txBody>
          <a:bodyPr>
            <a:normAutofit/>
          </a:bodyPr>
          <a:lstStyle/>
          <a:p>
            <a:pPr>
              <a:tabLst>
                <a:tab pos="214313" algn="l"/>
              </a:tabLst>
            </a:pPr>
            <a:r>
              <a:rPr lang="sv-SE" sz="2000" dirty="0">
                <a:ea typeface="Arial" charset="0"/>
                <a:cs typeface="Arial" charset="0"/>
              </a:rPr>
              <a:t>Rätt till konto </a:t>
            </a:r>
          </a:p>
          <a:p>
            <a:pPr>
              <a:tabLst>
                <a:tab pos="214313" algn="l"/>
              </a:tabLst>
            </a:pPr>
            <a:r>
              <a:rPr lang="sv-SE" sz="2000" dirty="0">
                <a:ea typeface="Arial" charset="0"/>
                <a:cs typeface="Arial" charset="0"/>
              </a:rPr>
              <a:t>Uppsagda konton</a:t>
            </a:r>
          </a:p>
          <a:p>
            <a:pPr>
              <a:tabLst>
                <a:tab pos="214313" algn="l"/>
              </a:tabLst>
            </a:pPr>
            <a:r>
              <a:rPr lang="sv-SE" sz="2000" dirty="0">
                <a:ea typeface="Arial" charset="0"/>
                <a:cs typeface="Arial" charset="0"/>
              </a:rPr>
              <a:t>Bedrägerier/ Obehöriga uttag</a:t>
            </a:r>
          </a:p>
          <a:p>
            <a:pPr>
              <a:tabLst>
                <a:tab pos="214313" algn="l"/>
              </a:tabLst>
            </a:pPr>
            <a:r>
              <a:rPr lang="sv-SE" sz="2000" dirty="0">
                <a:ea typeface="Arial" charset="0"/>
                <a:cs typeface="Arial" charset="0"/>
              </a:rPr>
              <a:t>Lån och krediter</a:t>
            </a:r>
          </a:p>
          <a:p>
            <a:pPr>
              <a:tabLst>
                <a:tab pos="214313" algn="l"/>
              </a:tabLst>
            </a:pPr>
            <a:r>
              <a:rPr lang="sv-SE" sz="2000" dirty="0">
                <a:ea typeface="Arial" charset="0"/>
                <a:cs typeface="Arial" charset="0"/>
              </a:rPr>
              <a:t>Mobilt Bank-ID</a:t>
            </a:r>
          </a:p>
          <a:p>
            <a:pPr>
              <a:tabLst>
                <a:tab pos="214313" algn="l"/>
              </a:tabLst>
            </a:pPr>
            <a:r>
              <a:rPr lang="sv-SE" sz="2000" dirty="0">
                <a:ea typeface="Arial" charset="0"/>
                <a:cs typeface="Arial" charset="0"/>
              </a:rPr>
              <a:t>Framtidsfullmakt / Anhörigbehörighet</a:t>
            </a:r>
          </a:p>
          <a:p>
            <a:pPr>
              <a:tabLst>
                <a:tab pos="214313" algn="l"/>
              </a:tabLst>
            </a:pPr>
            <a:r>
              <a:rPr lang="sv-SE" sz="2000" dirty="0">
                <a:ea typeface="Arial" charset="0"/>
                <a:cs typeface="Arial" charset="0"/>
              </a:rPr>
              <a:t>Sparkonto/Insättningsgaranti</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1151"/>
            <a:ext cx="1880767" cy="257369"/>
          </a:xfrm>
        </p:spPr>
        <p:txBody>
          <a:bodyPr wrap="none">
            <a:spAutoFit/>
          </a:bodyPr>
          <a:lstStyle/>
          <a:p>
            <a:r>
              <a:rPr lang="sv-SE" dirty="0"/>
              <a:t>BANKFRÅGOR OCH BEDRÄGERIER</a:t>
            </a:r>
          </a:p>
        </p:txBody>
      </p:sp>
      <p:pic>
        <p:nvPicPr>
          <p:cNvPr id="8" name="Platshållare för bild 7" descr="En bild som visar person, kvinna&#10;&#10;Automatiskt genererad beskrivning">
            <a:extLst>
              <a:ext uri="{FF2B5EF4-FFF2-40B4-BE49-F238E27FC236}">
                <a16:creationId xmlns:a16="http://schemas.microsoft.com/office/drawing/2014/main" id="{63C33170-16DA-9F7F-E218-46F4F42616C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644990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619684"/>
          </a:xfrm>
        </p:spPr>
        <p:txBody>
          <a:bodyPr/>
          <a:lstStyle/>
          <a:p>
            <a:r>
              <a:rPr lang="sv-SE" dirty="0"/>
              <a:t>RÄTT TILL KONTO</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628651" y="1285973"/>
            <a:ext cx="5118100" cy="4617423"/>
          </a:xfrm>
        </p:spPr>
        <p:txBody>
          <a:bodyPr>
            <a:normAutofit/>
          </a:bodyPr>
          <a:lstStyle/>
          <a:p>
            <a:pPr marL="0" indent="0">
              <a:buNone/>
            </a:pPr>
            <a:r>
              <a:rPr lang="sv-SE" b="1" dirty="0">
                <a:latin typeface="Calibri" panose="020F0502020204030204" pitchFamily="34" charset="0"/>
              </a:rPr>
              <a:t>Betalkonto och tilläggstjänster</a:t>
            </a:r>
          </a:p>
          <a:p>
            <a:r>
              <a:rPr lang="sv-SE" dirty="0">
                <a:latin typeface="Calibri" panose="020F0502020204030204" pitchFamily="34" charset="0"/>
              </a:rPr>
              <a:t>Alla lagligen bosatta inom EES</a:t>
            </a:r>
          </a:p>
          <a:p>
            <a:r>
              <a:rPr lang="sv-SE" dirty="0">
                <a:latin typeface="Calibri" panose="020F0502020204030204" pitchFamily="34" charset="0"/>
              </a:rPr>
              <a:t>Oavsett ekonomiska omständigheter</a:t>
            </a:r>
          </a:p>
          <a:p>
            <a:pPr marL="0" indent="0">
              <a:buNone/>
            </a:pPr>
            <a:r>
              <a:rPr lang="sv-SE" b="1" dirty="0">
                <a:latin typeface="Calibri" panose="020F0502020204030204" pitchFamily="34" charset="0"/>
              </a:rPr>
              <a:t>Tilläggstjänster</a:t>
            </a:r>
          </a:p>
          <a:p>
            <a:r>
              <a:rPr lang="sv-SE" dirty="0">
                <a:latin typeface="Calibri" panose="020F0502020204030204" pitchFamily="34" charset="0"/>
              </a:rPr>
              <a:t>Kort</a:t>
            </a:r>
          </a:p>
          <a:p>
            <a:r>
              <a:rPr lang="sv-SE" dirty="0">
                <a:latin typeface="Calibri" panose="020F0502020204030204" pitchFamily="34" charset="0"/>
              </a:rPr>
              <a:t>Sätta in och ta ut pengar</a:t>
            </a:r>
          </a:p>
          <a:p>
            <a:r>
              <a:rPr lang="sv-SE" dirty="0">
                <a:latin typeface="Calibri" panose="020F0502020204030204" pitchFamily="34" charset="0"/>
              </a:rPr>
              <a:t>Autogiro</a:t>
            </a:r>
          </a:p>
          <a:p>
            <a:r>
              <a:rPr lang="sv-SE" dirty="0">
                <a:latin typeface="Calibri" panose="020F0502020204030204" pitchFamily="34" charset="0"/>
              </a:rPr>
              <a:t>Göra betalningar och överföringar</a:t>
            </a:r>
          </a:p>
          <a:p>
            <a:pPr marL="0" indent="0">
              <a:buNone/>
            </a:pPr>
            <a:r>
              <a:rPr lang="sv-SE" b="1" dirty="0">
                <a:latin typeface="Calibri" panose="020F0502020204030204" pitchFamily="34" charset="0"/>
              </a:rPr>
              <a:t>Neka betalkonto</a:t>
            </a:r>
          </a:p>
          <a:p>
            <a:r>
              <a:rPr lang="sv-SE" dirty="0">
                <a:latin typeface="Calibri" panose="020F0502020204030204" pitchFamily="34" charset="0"/>
              </a:rPr>
              <a:t>Särskilda skäl</a:t>
            </a:r>
          </a:p>
          <a:p>
            <a:r>
              <a:rPr lang="sv-SE" dirty="0">
                <a:latin typeface="Calibri" panose="020F0502020204030204" pitchFamily="34" charset="0"/>
              </a:rPr>
              <a:t>Kundkännedom</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5" y="6382169"/>
            <a:ext cx="1880767" cy="257369"/>
          </a:xfrm>
        </p:spPr>
        <p:txBody>
          <a:bodyPr wrap="none">
            <a:spAutoFit/>
          </a:bodyPr>
          <a:lstStyle/>
          <a:p>
            <a:r>
              <a:rPr lang="sv-SE" dirty="0"/>
              <a:t>BANKFRÅGOR OCH BEDRÄGERIER</a:t>
            </a:r>
          </a:p>
        </p:txBody>
      </p:sp>
      <p:pic>
        <p:nvPicPr>
          <p:cNvPr id="9" name="Platshållare för bild 8" descr="En bild som visar inomhus, person, verktyg&#10;&#10;Automatiskt genererad beskrivning">
            <a:extLst>
              <a:ext uri="{FF2B5EF4-FFF2-40B4-BE49-F238E27FC236}">
                <a16:creationId xmlns:a16="http://schemas.microsoft.com/office/drawing/2014/main" id="{C76CBC3D-9B9B-BA2F-9761-0B7444670CA9}"/>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6445250" y="620196"/>
            <a:ext cx="5075025" cy="5283200"/>
          </a:xfrm>
        </p:spPr>
      </p:pic>
    </p:spTree>
    <p:extLst>
      <p:ext uri="{BB962C8B-B14F-4D97-AF65-F5344CB8AC3E}">
        <p14:creationId xmlns:p14="http://schemas.microsoft.com/office/powerpoint/2010/main" val="964320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bild 8">
            <a:extLst>
              <a:ext uri="{FF2B5EF4-FFF2-40B4-BE49-F238E27FC236}">
                <a16:creationId xmlns:a16="http://schemas.microsoft.com/office/drawing/2014/main" id="{049A1DC6-D2A7-846C-B594-D55242E3195E}"/>
              </a:ext>
            </a:extLst>
          </p:cNvPr>
          <p:cNvPicPr>
            <a:picLocks noGrp="1" noChangeAspect="1"/>
          </p:cNvPicPr>
          <p:nvPr>
            <p:ph type="pic" sz="quarter" idx="10"/>
          </p:nvPr>
        </p:nvPicPr>
        <p:blipFill>
          <a:blip r:embed="rId3" cstate="screen">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a:ext>
            </a:extLst>
          </a:blip>
          <a:srcRect/>
          <a:stretch/>
        </p:blipFill>
        <p:spPr>
          <a:xfrm>
            <a:off x="1" y="0"/>
            <a:ext cx="12171288" cy="6846350"/>
          </a:xfrm>
        </p:spPr>
      </p:pic>
      <p:sp>
        <p:nvSpPr>
          <p:cNvPr id="2" name="Platshållare för text 1">
            <a:extLst>
              <a:ext uri="{FF2B5EF4-FFF2-40B4-BE49-F238E27FC236}">
                <a16:creationId xmlns:a16="http://schemas.microsoft.com/office/drawing/2014/main" id="{12F773FF-155B-75EB-C94C-62199EF62ED3}"/>
              </a:ext>
            </a:extLst>
          </p:cNvPr>
          <p:cNvSpPr>
            <a:spLocks noGrp="1"/>
          </p:cNvSpPr>
          <p:nvPr>
            <p:ph type="body" sz="quarter" idx="16"/>
          </p:nvPr>
        </p:nvSpPr>
        <p:spPr>
          <a:xfrm>
            <a:off x="-20711" y="11650"/>
            <a:ext cx="12192000" cy="6863823"/>
          </a:xfrm>
          <a:solidFill>
            <a:schemeClr val="accent2">
              <a:alpha val="70000"/>
            </a:schemeClr>
          </a:solidFill>
        </p:spPr>
        <p:txBody>
          <a:bodyPr/>
          <a:lstStyle/>
          <a:p>
            <a:endParaRPr lang="sv-SE" dirty="0"/>
          </a:p>
        </p:txBody>
      </p:sp>
      <p:sp>
        <p:nvSpPr>
          <p:cNvPr id="3" name="Rubrik 2">
            <a:extLst>
              <a:ext uri="{FF2B5EF4-FFF2-40B4-BE49-F238E27FC236}">
                <a16:creationId xmlns:a16="http://schemas.microsoft.com/office/drawing/2014/main" id="{1C884BD2-388C-BC03-1761-678AFAAA8E3D}"/>
              </a:ext>
            </a:extLst>
          </p:cNvPr>
          <p:cNvSpPr>
            <a:spLocks noGrp="1"/>
          </p:cNvSpPr>
          <p:nvPr>
            <p:ph type="title"/>
          </p:nvPr>
        </p:nvSpPr>
        <p:spPr>
          <a:xfrm>
            <a:off x="698904" y="753557"/>
            <a:ext cx="8583319" cy="464464"/>
          </a:xfrm>
        </p:spPr>
        <p:txBody>
          <a:bodyPr/>
          <a:lstStyle/>
          <a:p>
            <a:pPr algn="l"/>
            <a:r>
              <a:rPr lang="sv-SE" b="1" dirty="0">
                <a:solidFill>
                  <a:schemeClr val="bg1"/>
                </a:solidFill>
              </a:rPr>
              <a:t>UPPSAGDA KONTON</a:t>
            </a:r>
          </a:p>
        </p:txBody>
      </p:sp>
      <p:sp>
        <p:nvSpPr>
          <p:cNvPr id="5" name="Platshållare för text 4">
            <a:extLst>
              <a:ext uri="{FF2B5EF4-FFF2-40B4-BE49-F238E27FC236}">
                <a16:creationId xmlns:a16="http://schemas.microsoft.com/office/drawing/2014/main" id="{8A6AD881-27D5-95B0-0F8A-629D692F7FD8}"/>
              </a:ext>
            </a:extLst>
          </p:cNvPr>
          <p:cNvSpPr>
            <a:spLocks noGrp="1"/>
          </p:cNvSpPr>
          <p:nvPr>
            <p:ph type="body" sz="quarter" idx="15"/>
          </p:nvPr>
        </p:nvSpPr>
        <p:spPr/>
        <p:txBody>
          <a:bodyPr/>
          <a:lstStyle/>
          <a:p>
            <a:endParaRPr lang="sv-SE"/>
          </a:p>
        </p:txBody>
      </p:sp>
      <p:cxnSp>
        <p:nvCxnSpPr>
          <p:cNvPr id="8" name="Rak 16">
            <a:extLst>
              <a:ext uri="{FF2B5EF4-FFF2-40B4-BE49-F238E27FC236}">
                <a16:creationId xmlns:a16="http://schemas.microsoft.com/office/drawing/2014/main" id="{48BC8736-B6DC-4A1A-B5E2-872FAA8A72BB}"/>
              </a:ext>
            </a:extLst>
          </p:cNvPr>
          <p:cNvCxnSpPr>
            <a:cxnSpLocks/>
          </p:cNvCxnSpPr>
          <p:nvPr/>
        </p:nvCxnSpPr>
        <p:spPr>
          <a:xfrm flipH="1">
            <a:off x="774673" y="1294864"/>
            <a:ext cx="97940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Platshållare för innehåll 2">
            <a:extLst>
              <a:ext uri="{FF2B5EF4-FFF2-40B4-BE49-F238E27FC236}">
                <a16:creationId xmlns:a16="http://schemas.microsoft.com/office/drawing/2014/main" id="{DDA04811-D188-F480-1E6A-5E161C76E9DE}"/>
              </a:ext>
            </a:extLst>
          </p:cNvPr>
          <p:cNvSpPr txBox="1">
            <a:spLocks/>
          </p:cNvSpPr>
          <p:nvPr/>
        </p:nvSpPr>
        <p:spPr>
          <a:xfrm>
            <a:off x="741138" y="1512222"/>
            <a:ext cx="51181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000" b="1" dirty="0">
                <a:solidFill>
                  <a:schemeClr val="bg1"/>
                </a:solidFill>
                <a:latin typeface="Calibri" panose="020F0502020204030204" pitchFamily="34" charset="0"/>
              </a:rPr>
              <a:t>Banken får säga upp ett betalkonto om:</a:t>
            </a:r>
          </a:p>
          <a:p>
            <a:r>
              <a:rPr lang="sv-SE" sz="2000" dirty="0">
                <a:solidFill>
                  <a:schemeClr val="bg1"/>
                </a:solidFill>
                <a:latin typeface="Calibri" panose="020F0502020204030204" pitchFamily="34" charset="0"/>
              </a:rPr>
              <a:t>Betalkontot använts för olagliga ändamål</a:t>
            </a:r>
          </a:p>
          <a:p>
            <a:r>
              <a:rPr lang="sv-SE" sz="2000" dirty="0">
                <a:solidFill>
                  <a:schemeClr val="bg1"/>
                </a:solidFill>
                <a:latin typeface="Calibri" panose="020F0502020204030204" pitchFamily="34" charset="0"/>
              </a:rPr>
              <a:t>Inga transaktioner på kontot senaste 24 mån</a:t>
            </a:r>
          </a:p>
          <a:p>
            <a:r>
              <a:rPr lang="sv-SE" sz="2000" dirty="0">
                <a:solidFill>
                  <a:schemeClr val="bg1"/>
                </a:solidFill>
                <a:latin typeface="Calibri" panose="020F0502020204030204" pitchFamily="34" charset="0"/>
              </a:rPr>
              <a:t>Konsumenten lämnat felaktiga uppgifter</a:t>
            </a:r>
          </a:p>
          <a:p>
            <a:r>
              <a:rPr lang="sv-SE" sz="2000" dirty="0">
                <a:solidFill>
                  <a:schemeClr val="bg1"/>
                </a:solidFill>
                <a:latin typeface="Calibri" panose="020F0502020204030204" pitchFamily="34" charset="0"/>
              </a:rPr>
              <a:t>Särskilda skäl</a:t>
            </a:r>
          </a:p>
          <a:p>
            <a:pPr marL="0" indent="0">
              <a:buNone/>
            </a:pPr>
            <a:endParaRPr lang="sv-SE" sz="2000" dirty="0">
              <a:solidFill>
                <a:schemeClr val="bg1"/>
              </a:solidFill>
              <a:latin typeface="Calibri" panose="020F0502020204030204" pitchFamily="34" charset="0"/>
            </a:endParaRPr>
          </a:p>
          <a:p>
            <a:pPr marL="0" indent="0">
              <a:buNone/>
            </a:pPr>
            <a:r>
              <a:rPr lang="sv-SE" sz="2000" b="1" dirty="0">
                <a:solidFill>
                  <a:schemeClr val="bg1"/>
                </a:solidFill>
                <a:latin typeface="Calibri" panose="020F0502020204030204" pitchFamily="34" charset="0"/>
              </a:rPr>
              <a:t>Penningtvättsregelverket</a:t>
            </a:r>
          </a:p>
          <a:p>
            <a:r>
              <a:rPr lang="sv-SE" sz="2000" dirty="0">
                <a:solidFill>
                  <a:schemeClr val="bg1"/>
                </a:solidFill>
                <a:latin typeface="Calibri" panose="020F0502020204030204" pitchFamily="34" charset="0"/>
              </a:rPr>
              <a:t>Bristande kundkännedom</a:t>
            </a:r>
            <a:endParaRPr lang="sv-SE" sz="2800" dirty="0">
              <a:solidFill>
                <a:schemeClr val="bg1"/>
              </a:solidFill>
            </a:endParaRPr>
          </a:p>
        </p:txBody>
      </p:sp>
      <p:sp>
        <p:nvSpPr>
          <p:cNvPr id="14" name="Platshållare för innehåll 6">
            <a:extLst>
              <a:ext uri="{FF2B5EF4-FFF2-40B4-BE49-F238E27FC236}">
                <a16:creationId xmlns:a16="http://schemas.microsoft.com/office/drawing/2014/main" id="{1E60E6A8-F909-BF77-1CE1-5E5FA6B50310}"/>
              </a:ext>
            </a:extLst>
          </p:cNvPr>
          <p:cNvSpPr txBox="1">
            <a:spLocks/>
          </p:cNvSpPr>
          <p:nvPr/>
        </p:nvSpPr>
        <p:spPr>
          <a:xfrm>
            <a:off x="6108028" y="1512222"/>
            <a:ext cx="5118100" cy="4351338"/>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b="1" dirty="0">
                <a:solidFill>
                  <a:schemeClr val="bg1"/>
                </a:solidFill>
                <a:latin typeface="Calibri" panose="020F0502020204030204" pitchFamily="34" charset="0"/>
              </a:rPr>
              <a:t>Underrättelse</a:t>
            </a:r>
          </a:p>
          <a:p>
            <a:r>
              <a:rPr lang="sv-SE" dirty="0">
                <a:solidFill>
                  <a:schemeClr val="bg1"/>
                </a:solidFill>
                <a:latin typeface="Calibri" panose="020F0502020204030204" pitchFamily="34" charset="0"/>
              </a:rPr>
              <a:t>Konsumenten ska underrättas om uppsägningen skriftligt</a:t>
            </a:r>
          </a:p>
          <a:p>
            <a:pPr marL="0" indent="0">
              <a:buFont typeface="Arial" panose="020B0604020202020204" pitchFamily="34" charset="0"/>
              <a:buNone/>
            </a:pPr>
            <a:endParaRPr lang="sv-SE" dirty="0">
              <a:solidFill>
                <a:schemeClr val="bg1"/>
              </a:solidFill>
              <a:latin typeface="Calibri" panose="020F0502020204030204" pitchFamily="34" charset="0"/>
            </a:endParaRPr>
          </a:p>
          <a:p>
            <a:pPr marL="0" indent="0">
              <a:buFont typeface="Arial" panose="020B0604020202020204" pitchFamily="34" charset="0"/>
              <a:buNone/>
            </a:pPr>
            <a:r>
              <a:rPr lang="sv-SE" b="1" dirty="0">
                <a:solidFill>
                  <a:schemeClr val="bg1"/>
                </a:solidFill>
                <a:latin typeface="Calibri" panose="020F0502020204030204" pitchFamily="34" charset="0"/>
              </a:rPr>
              <a:t>Besvärshänvisning</a:t>
            </a:r>
          </a:p>
          <a:p>
            <a:r>
              <a:rPr lang="sv-SE" dirty="0">
                <a:solidFill>
                  <a:schemeClr val="bg1"/>
                </a:solidFill>
                <a:latin typeface="Calibri" panose="020F0502020204030204" pitchFamily="34" charset="0"/>
              </a:rPr>
              <a:t>Information om hur och var konsumenten kan överklaga</a:t>
            </a:r>
          </a:p>
          <a:p>
            <a:endParaRPr lang="sv-SE" dirty="0"/>
          </a:p>
        </p:txBody>
      </p:sp>
    </p:spTree>
    <p:extLst>
      <p:ext uri="{BB962C8B-B14F-4D97-AF65-F5344CB8AC3E}">
        <p14:creationId xmlns:p14="http://schemas.microsoft.com/office/powerpoint/2010/main" val="592445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BEDRÄGERIER</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253331"/>
            <a:ext cx="5118100" cy="4351338"/>
          </a:xfrm>
        </p:spPr>
        <p:txBody>
          <a:bodyPr>
            <a:normAutofit/>
          </a:bodyPr>
          <a:lstStyle/>
          <a:p>
            <a:pPr>
              <a:tabLst>
                <a:tab pos="214313" algn="l"/>
              </a:tabLst>
            </a:pPr>
            <a:r>
              <a:rPr lang="sv-SE" sz="2000" dirty="0">
                <a:ea typeface="Arial" charset="0"/>
                <a:cs typeface="Arial" charset="0"/>
              </a:rPr>
              <a:t>Bluffsamtal</a:t>
            </a:r>
          </a:p>
          <a:p>
            <a:pPr>
              <a:tabLst>
                <a:tab pos="214313" algn="l"/>
              </a:tabLst>
            </a:pPr>
            <a:r>
              <a:rPr lang="sv-SE" dirty="0">
                <a:ea typeface="Arial" charset="0"/>
                <a:cs typeface="Arial" charset="0"/>
              </a:rPr>
              <a:t>Bluffmejl/bluffsms</a:t>
            </a:r>
          </a:p>
          <a:p>
            <a:pPr>
              <a:tabLst>
                <a:tab pos="214313" algn="l"/>
              </a:tabLst>
            </a:pPr>
            <a:r>
              <a:rPr lang="sv-SE" sz="2000" dirty="0">
                <a:ea typeface="Arial" charset="0"/>
                <a:cs typeface="Arial" charset="0"/>
              </a:rPr>
              <a:t>Investeringsbedrägerier</a:t>
            </a:r>
          </a:p>
          <a:p>
            <a:pPr>
              <a:tabLst>
                <a:tab pos="214313" algn="l"/>
              </a:tabLst>
            </a:pPr>
            <a:r>
              <a:rPr lang="sv-SE" dirty="0">
                <a:ea typeface="Arial" charset="0"/>
                <a:cs typeface="Arial" charset="0"/>
              </a:rPr>
              <a:t>Abonnemangsfällan</a:t>
            </a:r>
          </a:p>
          <a:p>
            <a:pPr>
              <a:tabLst>
                <a:tab pos="214313" algn="l"/>
              </a:tabLst>
            </a:pPr>
            <a:r>
              <a:rPr lang="sv-SE" sz="2000" dirty="0" err="1">
                <a:ea typeface="Arial" charset="0"/>
                <a:cs typeface="Arial" charset="0"/>
              </a:rPr>
              <a:t>Skimning</a:t>
            </a:r>
            <a:endParaRPr lang="sv-SE" sz="2000" dirty="0">
              <a:ea typeface="Arial" charset="0"/>
              <a:cs typeface="Arial" charset="0"/>
            </a:endParaRP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1151"/>
            <a:ext cx="1880767" cy="257369"/>
          </a:xfrm>
        </p:spPr>
        <p:txBody>
          <a:bodyPr wrap="none">
            <a:spAutoFit/>
          </a:bodyPr>
          <a:lstStyle/>
          <a:p>
            <a:r>
              <a:rPr lang="sv-SE" dirty="0"/>
              <a:t>BANKFRÅGOR OCH BEDRÄGERIER</a:t>
            </a:r>
          </a:p>
        </p:txBody>
      </p:sp>
      <p:pic>
        <p:nvPicPr>
          <p:cNvPr id="10" name="Platshållare för bild 9">
            <a:extLst>
              <a:ext uri="{FF2B5EF4-FFF2-40B4-BE49-F238E27FC236}">
                <a16:creationId xmlns:a16="http://schemas.microsoft.com/office/drawing/2014/main" id="{3227AE0C-48C9-4659-85C9-4B8FE3B67E3A}"/>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580430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B20776-F6E9-80B3-A381-52C8E40F1542}"/>
              </a:ext>
            </a:extLst>
          </p:cNvPr>
          <p:cNvSpPr>
            <a:spLocks noGrp="1"/>
          </p:cNvSpPr>
          <p:nvPr>
            <p:ph type="title"/>
          </p:nvPr>
        </p:nvSpPr>
        <p:spPr/>
        <p:txBody>
          <a:bodyPr/>
          <a:lstStyle/>
          <a:p>
            <a:r>
              <a:rPr lang="sv-SE" dirty="0"/>
              <a:t>OBEHÖRIGA TRANSAKTIONER</a:t>
            </a:r>
          </a:p>
        </p:txBody>
      </p:sp>
      <p:sp>
        <p:nvSpPr>
          <p:cNvPr id="7" name="Platshållare för innehåll 6">
            <a:extLst>
              <a:ext uri="{FF2B5EF4-FFF2-40B4-BE49-F238E27FC236}">
                <a16:creationId xmlns:a16="http://schemas.microsoft.com/office/drawing/2014/main" id="{B889D844-650B-3349-AD4E-5572C6ED2D5A}"/>
              </a:ext>
            </a:extLst>
          </p:cNvPr>
          <p:cNvSpPr>
            <a:spLocks noGrp="1"/>
          </p:cNvSpPr>
          <p:nvPr>
            <p:ph idx="10"/>
          </p:nvPr>
        </p:nvSpPr>
        <p:spPr>
          <a:xfrm>
            <a:off x="6108028" y="1512225"/>
            <a:ext cx="5118100" cy="4351338"/>
          </a:xfrm>
        </p:spPr>
        <p:txBody>
          <a:bodyPr/>
          <a:lstStyle/>
          <a:p>
            <a:pPr marL="0" indent="0">
              <a:buNone/>
            </a:pPr>
            <a:r>
              <a:rPr lang="sv-SE" sz="2000" b="1" dirty="0">
                <a:effectLst/>
                <a:latin typeface="Calibri" panose="020F0502020204030204" pitchFamily="34" charset="0"/>
              </a:rPr>
              <a:t>Ny praxis från Högsta Domstolen och ARN</a:t>
            </a:r>
          </a:p>
          <a:p>
            <a:r>
              <a:rPr lang="sv-SE" sz="2000" dirty="0">
                <a:effectLst/>
                <a:latin typeface="Calibri" panose="020F0502020204030204" pitchFamily="34" charset="0"/>
              </a:rPr>
              <a:t>Ej särskilt </a:t>
            </a:r>
            <a:r>
              <a:rPr lang="sv-SE" sz="2000" dirty="0" err="1">
                <a:effectLst/>
                <a:latin typeface="Calibri" panose="020F0502020204030204" pitchFamily="34" charset="0"/>
              </a:rPr>
              <a:t>klandevärt</a:t>
            </a:r>
            <a:r>
              <a:rPr lang="sv-SE" sz="2000" dirty="0">
                <a:effectLst/>
                <a:latin typeface="Calibri" panose="020F0502020204030204" pitchFamily="34" charset="0"/>
              </a:rPr>
              <a:t> att lämna ut kod till Bank-ID och svarskoder från bankdosa till bedragare.</a:t>
            </a:r>
          </a:p>
          <a:p>
            <a:pPr marL="0" indent="0">
              <a:buNone/>
            </a:pPr>
            <a:endParaRPr lang="sv-SE" sz="2000" dirty="0">
              <a:effectLst/>
              <a:latin typeface="Calibri" panose="020F0502020204030204" pitchFamily="34" charset="0"/>
            </a:endParaRPr>
          </a:p>
          <a:p>
            <a:pPr marL="0" indent="0">
              <a:buNone/>
            </a:pPr>
            <a:r>
              <a:rPr lang="sv-SE" sz="2000" b="1" dirty="0">
                <a:effectLst/>
                <a:latin typeface="Calibri" panose="020F0502020204030204" pitchFamily="34" charset="0"/>
              </a:rPr>
              <a:t>Behöriga transaktioner – KO beviljat </a:t>
            </a:r>
            <a:br>
              <a:rPr lang="sv-SE" sz="2000" b="1" dirty="0">
                <a:effectLst/>
                <a:latin typeface="Calibri" panose="020F0502020204030204" pitchFamily="34" charset="0"/>
              </a:rPr>
            </a:br>
            <a:r>
              <a:rPr lang="sv-SE" sz="2000" b="1" dirty="0">
                <a:effectLst/>
                <a:latin typeface="Calibri" panose="020F0502020204030204" pitchFamily="34" charset="0"/>
              </a:rPr>
              <a:t>KO-biträde</a:t>
            </a:r>
          </a:p>
        </p:txBody>
      </p:sp>
      <p:sp>
        <p:nvSpPr>
          <p:cNvPr id="8" name="Platshållare för text 7">
            <a:extLst>
              <a:ext uri="{FF2B5EF4-FFF2-40B4-BE49-F238E27FC236}">
                <a16:creationId xmlns:a16="http://schemas.microsoft.com/office/drawing/2014/main" id="{B1433660-EDCF-1253-2711-EB957C40A41A}"/>
              </a:ext>
            </a:extLst>
          </p:cNvPr>
          <p:cNvSpPr>
            <a:spLocks noGrp="1"/>
          </p:cNvSpPr>
          <p:nvPr>
            <p:ph type="body" sz="quarter" idx="11"/>
          </p:nvPr>
        </p:nvSpPr>
        <p:spPr>
          <a:xfrm>
            <a:off x="809624" y="6379463"/>
            <a:ext cx="1880767" cy="257369"/>
          </a:xfrm>
        </p:spPr>
        <p:txBody>
          <a:bodyPr wrap="none">
            <a:spAutoFit/>
          </a:bodyPr>
          <a:lstStyle/>
          <a:p>
            <a:r>
              <a:rPr lang="sv-SE" dirty="0"/>
              <a:t>BANKFRÅGOR OCH BEDRÄGERIER</a:t>
            </a:r>
          </a:p>
        </p:txBody>
      </p:sp>
      <p:sp>
        <p:nvSpPr>
          <p:cNvPr id="5" name="Platshållare för innehåll 2">
            <a:extLst>
              <a:ext uri="{FF2B5EF4-FFF2-40B4-BE49-F238E27FC236}">
                <a16:creationId xmlns:a16="http://schemas.microsoft.com/office/drawing/2014/main" id="{06472D65-7F18-471F-BE0B-BC031DE54BDA}"/>
              </a:ext>
            </a:extLst>
          </p:cNvPr>
          <p:cNvSpPr txBox="1">
            <a:spLocks/>
          </p:cNvSpPr>
          <p:nvPr/>
        </p:nvSpPr>
        <p:spPr>
          <a:xfrm>
            <a:off x="741138" y="1512225"/>
            <a:ext cx="51181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000" b="1" dirty="0">
                <a:latin typeface="Calibri" panose="020F0502020204030204" pitchFamily="34" charset="0"/>
              </a:rPr>
              <a:t>Koder till kort, </a:t>
            </a:r>
            <a:r>
              <a:rPr lang="sv-SE" sz="2000" b="1" dirty="0" err="1">
                <a:latin typeface="Calibri" panose="020F0502020204030204" pitchFamily="34" charset="0"/>
              </a:rPr>
              <a:t>BankID</a:t>
            </a:r>
            <a:r>
              <a:rPr lang="sv-SE" sz="2000" b="1" dirty="0">
                <a:latin typeface="Calibri" panose="020F0502020204030204" pitchFamily="34" charset="0"/>
              </a:rPr>
              <a:t> och inloggningsdosa är personliga.</a:t>
            </a:r>
          </a:p>
          <a:p>
            <a:pPr marL="0" indent="0">
              <a:buNone/>
            </a:pPr>
            <a:endParaRPr lang="sv-SE" sz="2000" dirty="0">
              <a:latin typeface="Calibri" panose="020F0502020204030204" pitchFamily="34" charset="0"/>
            </a:endParaRPr>
          </a:p>
          <a:p>
            <a:pPr marL="0" indent="0">
              <a:buNone/>
            </a:pPr>
            <a:r>
              <a:rPr lang="sv-SE" sz="2000" b="1" dirty="0">
                <a:latin typeface="Calibri" panose="020F0502020204030204" pitchFamily="34" charset="0"/>
              </a:rPr>
              <a:t>Du kan ibland själv få stå för obehöriga transaktioner:</a:t>
            </a:r>
          </a:p>
          <a:p>
            <a:r>
              <a:rPr lang="sv-SE" sz="2000" dirty="0">
                <a:latin typeface="Calibri" panose="020F0502020204030204" pitchFamily="34" charset="0"/>
              </a:rPr>
              <a:t>Om din kod har använts är </a:t>
            </a:r>
            <a:r>
              <a:rPr lang="sv-SE" sz="2000" b="1" dirty="0">
                <a:latin typeface="Calibri" panose="020F0502020204030204" pitchFamily="34" charset="0"/>
              </a:rPr>
              <a:t>självrisken</a:t>
            </a:r>
            <a:r>
              <a:rPr lang="sv-SE" sz="2000" dirty="0">
                <a:latin typeface="Calibri" panose="020F0502020204030204" pitchFamily="34" charset="0"/>
              </a:rPr>
              <a:t> </a:t>
            </a:r>
            <a:br>
              <a:rPr lang="sv-SE" sz="2000" dirty="0">
                <a:latin typeface="Calibri" panose="020F0502020204030204" pitchFamily="34" charset="0"/>
              </a:rPr>
            </a:br>
            <a:r>
              <a:rPr lang="sv-SE" sz="2000" dirty="0">
                <a:latin typeface="Calibri" panose="020F0502020204030204" pitchFamily="34" charset="0"/>
              </a:rPr>
              <a:t>400 kronor.</a:t>
            </a:r>
          </a:p>
          <a:p>
            <a:r>
              <a:rPr lang="sv-SE" sz="2000" dirty="0">
                <a:latin typeface="Calibri" panose="020F0502020204030204" pitchFamily="34" charset="0"/>
              </a:rPr>
              <a:t>Om du varit </a:t>
            </a:r>
            <a:r>
              <a:rPr lang="sv-SE" sz="2000" b="1" dirty="0">
                <a:latin typeface="Calibri" panose="020F0502020204030204" pitchFamily="34" charset="0"/>
              </a:rPr>
              <a:t>grovt oaktsam </a:t>
            </a:r>
            <a:r>
              <a:rPr lang="sv-SE" sz="2000" dirty="0">
                <a:latin typeface="Calibri" panose="020F0502020204030204" pitchFamily="34" charset="0"/>
              </a:rPr>
              <a:t>får du stå för max 12 000 kronor.</a:t>
            </a:r>
          </a:p>
          <a:p>
            <a:r>
              <a:rPr lang="sv-SE" sz="2000" dirty="0">
                <a:latin typeface="Calibri" panose="020F0502020204030204" pitchFamily="34" charset="0"/>
              </a:rPr>
              <a:t>Om du varit </a:t>
            </a:r>
            <a:r>
              <a:rPr lang="sv-SE" sz="2000" b="1" dirty="0">
                <a:latin typeface="Calibri" panose="020F0502020204030204" pitchFamily="34" charset="0"/>
              </a:rPr>
              <a:t>särskilt klandervärd </a:t>
            </a:r>
            <a:r>
              <a:rPr lang="sv-SE" sz="2000" dirty="0">
                <a:latin typeface="Calibri" panose="020F0502020204030204" pitchFamily="34" charset="0"/>
              </a:rPr>
              <a:t>får du stå för hela beloppet.</a:t>
            </a:r>
          </a:p>
        </p:txBody>
      </p:sp>
    </p:spTree>
    <p:extLst>
      <p:ext uri="{BB962C8B-B14F-4D97-AF65-F5344CB8AC3E}">
        <p14:creationId xmlns:p14="http://schemas.microsoft.com/office/powerpoint/2010/main" val="110231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619684"/>
          </a:xfrm>
        </p:spPr>
        <p:txBody>
          <a:bodyPr/>
          <a:lstStyle/>
          <a:p>
            <a:r>
              <a:rPr lang="sv-SE" dirty="0"/>
              <a:t>LÅN OCH KREDITER</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628651" y="1285973"/>
            <a:ext cx="5118100" cy="4617423"/>
          </a:xfrm>
        </p:spPr>
        <p:txBody>
          <a:bodyPr>
            <a:normAutofit/>
          </a:bodyPr>
          <a:lstStyle/>
          <a:p>
            <a:r>
              <a:rPr lang="sv-SE" dirty="0">
                <a:latin typeface="Calibri" panose="020F0502020204030204" pitchFamily="34" charset="0"/>
              </a:rPr>
              <a:t>Räntan individuell</a:t>
            </a:r>
          </a:p>
          <a:p>
            <a:r>
              <a:rPr lang="sv-SE" dirty="0">
                <a:latin typeface="Calibri" panose="020F0502020204030204" pitchFamily="34" charset="0"/>
              </a:rPr>
              <a:t>Höga räntor, höga avgifter</a:t>
            </a:r>
          </a:p>
          <a:p>
            <a:r>
              <a:rPr lang="sv-SE" dirty="0">
                <a:latin typeface="Calibri" panose="020F0502020204030204" pitchFamily="34" charset="0"/>
              </a:rPr>
              <a:t>Krångliga villkor</a:t>
            </a:r>
          </a:p>
          <a:p>
            <a:endParaRPr lang="sv-SE" dirty="0">
              <a:latin typeface="Calibri" panose="020F0502020204030204" pitchFamily="34" charset="0"/>
            </a:endParaRPr>
          </a:p>
          <a:p>
            <a:pPr marL="0" indent="0">
              <a:buNone/>
            </a:pPr>
            <a:r>
              <a:rPr lang="sv-SE" b="1" dirty="0">
                <a:latin typeface="Calibri" panose="020F0502020204030204" pitchFamily="34" charset="0"/>
              </a:rPr>
              <a:t>Snabblån och sms-lån</a:t>
            </a:r>
          </a:p>
          <a:p>
            <a:r>
              <a:rPr lang="sv-SE" dirty="0">
                <a:latin typeface="Calibri" panose="020F0502020204030204" pitchFamily="34" charset="0"/>
              </a:rPr>
              <a:t>Högkostnadskrediter – effektiv ränta över 30 procent</a:t>
            </a:r>
          </a:p>
          <a:p>
            <a:r>
              <a:rPr lang="sv-SE" dirty="0">
                <a:latin typeface="Calibri" panose="020F0502020204030204" pitchFamily="34" charset="0"/>
              </a:rPr>
              <a:t>Räntetak och kostnadstak</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5" y="6382169"/>
            <a:ext cx="1880767" cy="257369"/>
          </a:xfrm>
        </p:spPr>
        <p:txBody>
          <a:bodyPr wrap="none">
            <a:spAutoFit/>
          </a:bodyPr>
          <a:lstStyle/>
          <a:p>
            <a:r>
              <a:rPr lang="sv-SE" dirty="0"/>
              <a:t>BANKFRÅGOR OCH BEDRÄGERIER</a:t>
            </a:r>
          </a:p>
        </p:txBody>
      </p:sp>
      <p:pic>
        <p:nvPicPr>
          <p:cNvPr id="7" name="Platshållare för bild 6" descr="En bild som visar text, person, inomhus, dator&#10;&#10;Automatiskt genererad beskrivning">
            <a:extLst>
              <a:ext uri="{FF2B5EF4-FFF2-40B4-BE49-F238E27FC236}">
                <a16:creationId xmlns:a16="http://schemas.microsoft.com/office/drawing/2014/main" id="{A5840B74-A531-36B8-8D90-4567CEB9F636}"/>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046912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LÅN OCH KREDITER - KREDITPRÖVNING</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703903"/>
            <a:ext cx="5118100" cy="2676987"/>
          </a:xfrm>
        </p:spPr>
        <p:txBody>
          <a:bodyPr>
            <a:normAutofit/>
          </a:bodyPr>
          <a:lstStyle/>
          <a:p>
            <a:pPr>
              <a:tabLst>
                <a:tab pos="214313" algn="l"/>
              </a:tabLst>
            </a:pPr>
            <a:r>
              <a:rPr lang="sv-SE" sz="2000" dirty="0">
                <a:ea typeface="Arial" charset="0"/>
                <a:cs typeface="Arial" charset="0"/>
              </a:rPr>
              <a:t>Konsumentkreditlagen</a:t>
            </a:r>
          </a:p>
          <a:p>
            <a:pPr>
              <a:tabLst>
                <a:tab pos="214313" algn="l"/>
              </a:tabLst>
            </a:pPr>
            <a:r>
              <a:rPr lang="sv-SE" dirty="0">
                <a:ea typeface="Arial" charset="0"/>
                <a:cs typeface="Arial" charset="0"/>
              </a:rPr>
              <a:t>Krediten får beviljas endast om konsumenten har ekonomiska förutsättningar att fullgöra sitt åtagande</a:t>
            </a:r>
          </a:p>
          <a:p>
            <a:pPr marL="0" indent="0">
              <a:buNone/>
              <a:tabLst>
                <a:tab pos="214313" algn="l"/>
              </a:tabLst>
            </a:pPr>
            <a:endParaRPr lang="sv-SE" dirty="0">
              <a:ea typeface="Arial" charset="0"/>
              <a:cs typeface="Arial" charset="0"/>
            </a:endParaRPr>
          </a:p>
          <a:p>
            <a:pPr marL="0" indent="0">
              <a:buNone/>
              <a:tabLst>
                <a:tab pos="214313" algn="l"/>
              </a:tabLst>
            </a:pPr>
            <a:r>
              <a:rPr lang="sv-SE" sz="2000" b="1" dirty="0">
                <a:ea typeface="Arial" charset="0"/>
                <a:cs typeface="Arial" charset="0"/>
              </a:rPr>
              <a:t>Bristande kreditprövning</a:t>
            </a:r>
          </a:p>
          <a:p>
            <a:pPr>
              <a:tabLst>
                <a:tab pos="214313" algn="l"/>
              </a:tabLst>
            </a:pPr>
            <a:r>
              <a:rPr lang="sv-SE" dirty="0">
                <a:ea typeface="Arial" charset="0"/>
                <a:cs typeface="Arial" charset="0"/>
              </a:rPr>
              <a:t>Nedsättning av skulden i undantagsfall</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1151"/>
            <a:ext cx="1880767" cy="257369"/>
          </a:xfrm>
        </p:spPr>
        <p:txBody>
          <a:bodyPr wrap="none">
            <a:spAutoFit/>
          </a:bodyPr>
          <a:lstStyle/>
          <a:p>
            <a:r>
              <a:rPr lang="sv-SE" dirty="0"/>
              <a:t>BANKFRÅGOR OCH BEDRÄGERIER</a:t>
            </a:r>
          </a:p>
        </p:txBody>
      </p:sp>
      <p:pic>
        <p:nvPicPr>
          <p:cNvPr id="8" name="Platshållare för bild 7" descr="En bild som visar text&#10;&#10;Automatiskt genererad beskrivning">
            <a:extLst>
              <a:ext uri="{FF2B5EF4-FFF2-40B4-BE49-F238E27FC236}">
                <a16:creationId xmlns:a16="http://schemas.microsoft.com/office/drawing/2014/main" id="{61604AB8-2A6C-B426-5162-B067FFA0DA88}"/>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02409778"/>
      </p:ext>
    </p:extLst>
  </p:cSld>
  <p:clrMapOvr>
    <a:masterClrMapping/>
  </p:clrMapOvr>
</p:sld>
</file>

<file path=ppt/theme/theme1.xml><?xml version="1.0" encoding="utf-8"?>
<a:theme xmlns:a="http://schemas.openxmlformats.org/drawingml/2006/main" name="Office-tema">
  <a:themeElements>
    <a:clrScheme name="budget">
      <a:dk1>
        <a:srgbClr val="000000"/>
      </a:dk1>
      <a:lt1>
        <a:srgbClr val="FFFFFF"/>
      </a:lt1>
      <a:dk2>
        <a:srgbClr val="44546A"/>
      </a:dk2>
      <a:lt2>
        <a:srgbClr val="E7E6E6"/>
      </a:lt2>
      <a:accent1>
        <a:srgbClr val="43989B"/>
      </a:accent1>
      <a:accent2>
        <a:srgbClr val="328189"/>
      </a:accent2>
      <a:accent3>
        <a:srgbClr val="A5A5A5"/>
      </a:accent3>
      <a:accent4>
        <a:srgbClr val="6EB0B5"/>
      </a:accent4>
      <a:accent5>
        <a:srgbClr val="175E67"/>
      </a:accent5>
      <a:accent6>
        <a:srgbClr val="575A6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0" id="{496EF716-3476-DC43-A037-DB8E34AB3226}" vid="{5F5CCE0B-3AEB-9F40-8E03-A8469FF28BA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FIIN0056 PPT_mall_budget</Template>
  <TotalTime>4860</TotalTime>
  <Words>2489</Words>
  <Application>Microsoft Office PowerPoint</Application>
  <PresentationFormat>Bredbild</PresentationFormat>
  <Paragraphs>264</Paragraphs>
  <Slides>15</Slides>
  <Notes>15</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15</vt:i4>
      </vt:variant>
    </vt:vector>
  </HeadingPairs>
  <TitlesOfParts>
    <vt:vector size="18" baseType="lpstr">
      <vt:lpstr>Arial</vt:lpstr>
      <vt:lpstr>Calibri</vt:lpstr>
      <vt:lpstr>Office-tema</vt:lpstr>
      <vt:lpstr>BANKFRÅGOR OCH BEDRÄGERIER</vt:lpstr>
      <vt:lpstr>KONSUMENTERNAS BANK-  OCH FINANSBYRÅ</vt:lpstr>
      <vt:lpstr>VANLIGA FRÅGOR OCH KLAGOMÅL</vt:lpstr>
      <vt:lpstr>RÄTT TILL KONTO</vt:lpstr>
      <vt:lpstr>UPPSAGDA KONTON</vt:lpstr>
      <vt:lpstr>BEDRÄGERIER</vt:lpstr>
      <vt:lpstr>OBEHÖRIGA TRANSAKTIONER</vt:lpstr>
      <vt:lpstr>LÅN OCH KREDITER</vt:lpstr>
      <vt:lpstr>LÅN OCH KREDITER - KREDITPRÖVNING</vt:lpstr>
      <vt:lpstr>MOBILT BANK-ID</vt:lpstr>
      <vt:lpstr>FRAMTIDSFULLMAKTER OCH ANHÖRIGBEHÖRIGHET</vt:lpstr>
      <vt:lpstr>SPARKONTO</vt:lpstr>
      <vt:lpstr>OM DU HAR KLAGOMÅL</vt:lpstr>
      <vt:lpstr>KONTAKTA OSS</vt:lpstr>
      <vt:lpstr>Tack!</vt:lpstr>
    </vt:vector>
  </TitlesOfParts>
  <Company>Finansinspektionen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BANKFRÅGOR OCH BEDRÄGERIER</dc:title>
  <dc:creator>Vanda Brandt</dc:creator>
  <cp:lastModifiedBy>Vanda Brandt</cp:lastModifiedBy>
  <cp:revision>23</cp:revision>
  <dcterms:created xsi:type="dcterms:W3CDTF">2023-01-27T10:51:07Z</dcterms:created>
  <dcterms:modified xsi:type="dcterms:W3CDTF">2023-03-31T12:36:47Z</dcterms:modified>
</cp:coreProperties>
</file>