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81" r:id="rId3"/>
    <p:sldId id="264" r:id="rId4"/>
    <p:sldId id="289" r:id="rId5"/>
    <p:sldId id="295" r:id="rId6"/>
    <p:sldId id="291" r:id="rId7"/>
    <p:sldId id="292" r:id="rId8"/>
    <p:sldId id="280" r:id="rId9"/>
    <p:sldId id="294" r:id="rId10"/>
    <p:sldId id="296" r:id="rId11"/>
    <p:sldId id="284" r:id="rId12"/>
    <p:sldId id="268" r:id="rId13"/>
    <p:sldId id="274" r:id="rId14"/>
    <p:sldId id="298" r:id="rId15"/>
    <p:sldId id="299" r:id="rId16"/>
    <p:sldId id="300"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81281" autoAdjust="0"/>
  </p:normalViewPr>
  <p:slideViewPr>
    <p:cSldViewPr snapToGrid="0" showGuides="1">
      <p:cViewPr varScale="1">
        <p:scale>
          <a:sx n="93" d="100"/>
          <a:sy n="93" d="100"/>
        </p:scale>
        <p:origin x="1890" y="72"/>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ladinkunskap.kronofogden.se/overskuldsattning/den-goda-spiral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eladinkunskap.kronofogden.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994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sz="1200" kern="1200" dirty="0">
                <a:solidFill>
                  <a:schemeClr val="tx1"/>
                </a:solidFill>
                <a:effectLst/>
                <a:latin typeface="+mn-lt"/>
                <a:ea typeface="+mn-ea"/>
                <a:cs typeface="+mn-cs"/>
              </a:rPr>
              <a:t>Dela din kunskap är en webbutbildning som vänder sig till dig som i din yrkesroll möter människor som har eller riskerar att få ekonomiska problem. Utbildningen ger dig både ökade kunskaper och praktiska verktyg. Exempel på yrkesgrupper: personliga ombud, gode män, personal inom socialtjänsten, kuratorer, diakoner med flera.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Utbildningen är uppdelad i fem kapitel:  Överskuldsättning, Skuldens väg, Vräkning, Skuldsanering och Så här kan du stödja. </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Syftet:  </a:t>
            </a:r>
            <a:r>
              <a:rPr lang="sv-SE" sz="1200" i="0" kern="1200" dirty="0">
                <a:solidFill>
                  <a:schemeClr val="tx1"/>
                </a:solidFill>
                <a:effectLst/>
                <a:latin typeface="+mn-lt"/>
                <a:ea typeface="+mn-ea"/>
                <a:cs typeface="+mn-cs"/>
              </a:rPr>
              <a:t>Utbildningen bygger på självstudier och ger dig kunskaper om och bättre förståelse för överskuldsättning, dess </a:t>
            </a:r>
            <a:r>
              <a:rPr lang="sv-SE" sz="1200" kern="1200" dirty="0">
                <a:solidFill>
                  <a:schemeClr val="tx1"/>
                </a:solidFill>
                <a:effectLst/>
                <a:latin typeface="+mn-lt"/>
                <a:ea typeface="+mn-ea"/>
                <a:cs typeface="+mn-cs"/>
              </a:rPr>
              <a:t>konsekvenser och Kronofogdens roll. Du ska känna att du kan hjälpa och stötta genom att prata mer om pengar med dem du möter.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Utbildningen är gratis och det krävs ingen registrering eller inloggning. Du väljer själv när och hur du vill ta del av utbildningen - gör samtliga kapitel i en följd eller dela upp utbildningen på flera tillfällen. Hela utbildningen tar cirka 4 timmar att genomföra. </a:t>
            </a:r>
          </a:p>
          <a:p>
            <a:pPr marL="171450" indent="-171450">
              <a:buFont typeface="Arial" panose="020B0604020202020204" pitchFamily="34" charset="0"/>
              <a:buChar char="•"/>
            </a:pPr>
            <a:r>
              <a:rPr lang="sv-SE" dirty="0"/>
              <a:t>Varierat innehåll - filmer, fakta, intervjuer och reflektionsfrågor</a:t>
            </a:r>
          </a:p>
          <a:p>
            <a:pPr marL="171450" indent="-171450">
              <a:buFont typeface="Arial" panose="020B0604020202020204" pitchFamily="34" charset="0"/>
              <a:buChar char="•"/>
            </a:pPr>
            <a:r>
              <a:rPr lang="sv-SE" dirty="0"/>
              <a:t>Stärker dina kunskaper för att prata om pengar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Utbildningen innehåller också konkreta tips och praktiska verktyg, som till exempel det digitala samtalsstödet Den goda spiralen.</a:t>
            </a:r>
          </a:p>
          <a:p>
            <a:r>
              <a:rPr lang="sv-SE" sz="1200" kern="1200" dirty="0">
                <a:solidFill>
                  <a:schemeClr val="tx1"/>
                </a:solidFill>
                <a:effectLst/>
                <a:latin typeface="+mn-lt"/>
                <a:ea typeface="+mn-ea"/>
                <a:cs typeface="+mn-cs"/>
              </a:rPr>
              <a:t>Länk till Den goda spiralen: </a:t>
            </a:r>
            <a:r>
              <a:rPr lang="sv-SE" sz="1200" u="sng" kern="1200" dirty="0">
                <a:solidFill>
                  <a:schemeClr val="tx1"/>
                </a:solidFill>
                <a:effectLst/>
                <a:latin typeface="+mn-lt"/>
                <a:ea typeface="+mn-ea"/>
                <a:cs typeface="+mn-cs"/>
                <a:hlinkClick r:id="rId3"/>
              </a:rPr>
              <a:t>https://deladinkunskap.kronofogden.se/overskuldsattning/den-goda-spiralen</a:t>
            </a:r>
            <a:endParaRPr lang="sv-SE" sz="1200" u="sng"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Länk till utbildningen:  </a:t>
            </a:r>
            <a:r>
              <a:rPr lang="sv-SE" sz="1200" u="sng" kern="1200" dirty="0">
                <a:solidFill>
                  <a:schemeClr val="tx1"/>
                </a:solidFill>
                <a:effectLst/>
                <a:latin typeface="+mn-lt"/>
                <a:ea typeface="+mn-ea"/>
                <a:cs typeface="+mn-cs"/>
                <a:hlinkClick r:id="rId4"/>
              </a:rPr>
              <a:t>https://deladinkunskap.kronofogden.se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Tillsammans kan vi bli fler som kan ge stöd och hjälp till människor att ta sig ur sina ekonomiska problem!</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8152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05265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33850"/>
          </a:xfrm>
        </p:spPr>
        <p:txBody>
          <a:bodyPr/>
          <a:lstStyle/>
          <a:p>
            <a:pPr eaLnBrk="1" hangingPunct="1">
              <a:spcBef>
                <a:spcPct val="0"/>
              </a:spcBef>
            </a:pPr>
            <a:r>
              <a:rPr lang="sv-SE" dirty="0"/>
              <a:t>Här kan du läsa mer om vad Kronofogden arbetar med. </a:t>
            </a:r>
          </a:p>
          <a:p>
            <a:pPr eaLnBrk="1" hangingPunct="1">
              <a:spcBef>
                <a:spcPct val="0"/>
              </a:spcBef>
            </a:pPr>
            <a:endParaRPr lang="sv-SE" altLang="sv-SE" b="1" dirty="0">
              <a:latin typeface="+mn-lt"/>
            </a:endParaRPr>
          </a:p>
          <a:p>
            <a:pPr eaLnBrk="1" hangingPunct="1">
              <a:spcBef>
                <a:spcPct val="0"/>
              </a:spcBef>
            </a:pPr>
            <a:r>
              <a:rPr lang="sv-SE" altLang="sv-SE" b="1" dirty="0">
                <a:latin typeface="+mn-lt"/>
              </a:rPr>
              <a:t>Kundservice</a:t>
            </a:r>
            <a:br>
              <a:rPr lang="sv-SE" altLang="sv-SE" b="0" dirty="0">
                <a:latin typeface="+mn-lt"/>
              </a:rPr>
            </a:br>
            <a:r>
              <a:rPr lang="sv-SE" altLang="sv-SE" b="0" dirty="0">
                <a:latin typeface="+mn-lt"/>
              </a:rPr>
              <a:t>Besvarar allmänna frågor och vid behov kopplar vidare till rätt handläggande sektion. Kundservice kan också ge vägledning till personer som inte har några skulder hos Kronofogden men som är oroliga  över sin ekonomi. </a:t>
            </a:r>
          </a:p>
          <a:p>
            <a:pPr eaLnBrk="1" hangingPunct="1">
              <a:spcBef>
                <a:spcPct val="0"/>
              </a:spcBef>
            </a:pPr>
            <a:r>
              <a:rPr lang="sv-SE" altLang="sv-SE" b="0" dirty="0">
                <a:latin typeface="+mn-lt"/>
              </a:rPr>
              <a:t>Telefonnummer till Kundservice: 0771- 73 73 00.</a:t>
            </a:r>
          </a:p>
          <a:p>
            <a:pPr eaLnBrk="1" hangingPunct="1">
              <a:spcBef>
                <a:spcPct val="0"/>
              </a:spcBef>
            </a:pPr>
            <a:endParaRPr lang="sv-SE" altLang="sv-SE" b="0" dirty="0">
              <a:latin typeface="+mn-lt"/>
            </a:endParaRPr>
          </a:p>
          <a:p>
            <a:r>
              <a:rPr lang="sv-SE" altLang="sv-SE" b="1" dirty="0">
                <a:latin typeface="+mn-lt"/>
              </a:rPr>
              <a:t>Betalningsföreläggande</a:t>
            </a:r>
            <a:br>
              <a:rPr lang="sv-SE" altLang="sv-SE" b="0" dirty="0">
                <a:latin typeface="+mn-lt"/>
              </a:rPr>
            </a:br>
            <a:r>
              <a:rPr lang="sv-SE" altLang="sv-SE" b="0" dirty="0">
                <a:latin typeface="+mn-lt"/>
              </a:rPr>
              <a:t>Har till uppgift att fastställa att en ansökan om en fordran  har lämnats obestridd.  Summariska processen hanterar enskilda ärenden, det vill säga skulder mellan privatperson/privatperson, företag/privatperson, företag/företag. Skulder till staten behöver som huvudregel inte fastställas genom betalningsföreläggande. </a:t>
            </a:r>
          </a:p>
          <a:p>
            <a:pPr eaLnBrk="1" hangingPunct="1">
              <a:spcBef>
                <a:spcPct val="0"/>
              </a:spcBef>
            </a:pPr>
            <a:endParaRPr lang="sv-SE" altLang="sv-SE" b="0" dirty="0">
              <a:latin typeface="+mn-lt"/>
            </a:endParaRPr>
          </a:p>
          <a:p>
            <a:pPr eaLnBrk="1" hangingPunct="1">
              <a:spcBef>
                <a:spcPct val="0"/>
              </a:spcBef>
            </a:pPr>
            <a:r>
              <a:rPr lang="sv-SE" altLang="sv-SE" b="1" dirty="0">
                <a:latin typeface="+mn-lt"/>
              </a:rPr>
              <a:t>Konkurstillsyn</a:t>
            </a:r>
            <a:br>
              <a:rPr lang="sv-SE" altLang="sv-SE" b="0" dirty="0">
                <a:latin typeface="+mn-lt"/>
              </a:rPr>
            </a:br>
            <a:r>
              <a:rPr lang="sv-SE" altLang="sv-SE" b="0" dirty="0">
                <a:latin typeface="+mn-lt"/>
              </a:rPr>
              <a:t>När ett företag går i konkurs utser domstolen en konkursförvaltare. Tillsynsmyndigheten ansvarar för tillsynen över förvaltaren. </a:t>
            </a:r>
          </a:p>
          <a:p>
            <a:pPr eaLnBrk="1" hangingPunct="1">
              <a:spcBef>
                <a:spcPct val="0"/>
              </a:spcBef>
            </a:pPr>
            <a:endParaRPr lang="sv-SE" b="0" dirty="0">
              <a:latin typeface="+mn-lt"/>
            </a:endParaRPr>
          </a:p>
          <a:p>
            <a:pPr eaLnBrk="1" hangingPunct="1">
              <a:spcBef>
                <a:spcPct val="0"/>
              </a:spcBef>
            </a:pPr>
            <a:r>
              <a:rPr lang="sv-SE" altLang="sv-SE" b="1" dirty="0"/>
              <a:t>Verkställighet</a:t>
            </a:r>
            <a:br>
              <a:rPr lang="sv-SE" altLang="sv-SE" b="0" dirty="0"/>
            </a:br>
            <a:r>
              <a:rPr lang="sv-SE" altLang="sv-SE" b="0" dirty="0"/>
              <a:t>Den del inom Kronofogden som </a:t>
            </a:r>
            <a:r>
              <a:rPr lang="sv-SE" b="0" dirty="0"/>
              <a:t>arbetar med att driva in och verkställa förpliktelser som rör betalning eller återställande av rättsförhållanden.  Det kan till exempel handla om utmätning eller avhysning. </a:t>
            </a:r>
            <a:r>
              <a:rPr lang="sv-SE" altLang="sv-SE" b="0" dirty="0"/>
              <a:t> </a:t>
            </a:r>
          </a:p>
          <a:p>
            <a:pPr eaLnBrk="1" hangingPunct="1">
              <a:spcBef>
                <a:spcPct val="0"/>
              </a:spcBef>
            </a:pPr>
            <a:endParaRPr lang="sv-SE" altLang="sv-SE" b="0" dirty="0"/>
          </a:p>
          <a:p>
            <a:pPr eaLnBrk="1" hangingPunct="1">
              <a:spcBef>
                <a:spcPct val="0"/>
              </a:spcBef>
            </a:pPr>
            <a:r>
              <a:rPr lang="sv-SE" altLang="sv-SE" b="1" dirty="0"/>
              <a:t>Skuldsanering</a:t>
            </a:r>
            <a:br>
              <a:rPr lang="sv-SE" altLang="sv-SE" b="0" dirty="0"/>
            </a:br>
            <a:r>
              <a:rPr lang="sv-SE" b="0" dirty="0"/>
              <a:t>En skuldsanering innebär att den som är svårt skuldsatt under vissa förutsättningar kan slippa betala hela eller delar av sina skulder. Ett av grundkraven är att personen inte kan betala sina skulder inom överskådlig tid. Det ska också vara skäligt att få skuldsanering.  Kronofogden handlägger ansökningar om skuldsanering och omprövningar av skuldsaneringsbeslut.</a:t>
            </a:r>
          </a:p>
          <a:p>
            <a:pPr eaLnBrk="1" hangingPunct="1">
              <a:spcBef>
                <a:spcPct val="0"/>
              </a:spcBef>
            </a:pPr>
            <a:endParaRPr lang="sv-SE" altLang="sv-SE" b="0" dirty="0"/>
          </a:p>
          <a:p>
            <a:pPr eaLnBrk="1" hangingPunct="1">
              <a:spcBef>
                <a:spcPct val="0"/>
              </a:spcBef>
            </a:pPr>
            <a:r>
              <a:rPr lang="sv-SE" altLang="sv-SE" b="1" dirty="0"/>
              <a:t>Förebyggande verksamhet</a:t>
            </a:r>
            <a:br>
              <a:rPr lang="sv-SE" altLang="sv-SE" b="1" dirty="0"/>
            </a:br>
            <a:r>
              <a:rPr lang="sv-SE" dirty="0"/>
              <a:t>Förebyggande verksamheten ska identifiera orsaker till och motverka överskuldsättning. Vi arbetar för att kunderna ska få förutsättningar att göra rätt från början och att ge stöd åt parterna att själva lösa sina problem frivilligt.</a:t>
            </a:r>
            <a:endParaRPr lang="sv-SE" alt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29762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69727"/>
          </a:xfrm>
        </p:spPr>
        <p:txBody>
          <a:bodyPr/>
          <a:lstStyle/>
          <a:p>
            <a:pPr>
              <a:buClr>
                <a:srgbClr val="8B254F"/>
              </a:buClr>
              <a:buFont typeface="Arial" pitchFamily="34" charset="0"/>
              <a:buNone/>
              <a:defRPr/>
            </a:pPr>
            <a:r>
              <a:rPr lang="sv-SE" dirty="0"/>
              <a:t>Här kan du läsa mer om vilka kostnader som uppstår om en skuld går vidare till Kronofogden. </a:t>
            </a:r>
          </a:p>
          <a:p>
            <a:pPr marL="165466" indent="-165466">
              <a:buClr>
                <a:srgbClr val="8B254F"/>
              </a:buClr>
              <a:buFont typeface="Arial" pitchFamily="34" charset="0"/>
              <a:buChar char="•"/>
              <a:defRPr/>
            </a:pPr>
            <a:endParaRPr lang="sv-SE" dirty="0"/>
          </a:p>
          <a:p>
            <a:pPr marL="165466" indent="-165466">
              <a:buClr>
                <a:srgbClr val="8B254F"/>
              </a:buClr>
              <a:buFont typeface="Arial" pitchFamily="34" charset="0"/>
              <a:buChar char="•"/>
              <a:defRPr/>
            </a:pPr>
            <a:r>
              <a:rPr lang="sv-SE" dirty="0"/>
              <a:t>Den ursprungliga skulden avser en telefonräkning.</a:t>
            </a:r>
          </a:p>
          <a:p>
            <a:pPr marL="165466" indent="-165466">
              <a:buClr>
                <a:srgbClr val="8B254F"/>
              </a:buClr>
              <a:buFont typeface="Arial" pitchFamily="34" charset="0"/>
              <a:buChar char="•"/>
              <a:defRPr/>
            </a:pPr>
            <a:r>
              <a:rPr lang="sv-SE" dirty="0"/>
              <a:t>Vid påminnelse läggs en påminnelseavgift till skulden.</a:t>
            </a:r>
          </a:p>
          <a:p>
            <a:pPr marL="165466" indent="-165466">
              <a:buClr>
                <a:srgbClr val="8B254F"/>
              </a:buClr>
              <a:buFont typeface="Arial" pitchFamily="34" charset="0"/>
              <a:buChar char="•"/>
              <a:defRPr/>
            </a:pPr>
            <a:r>
              <a:rPr lang="sv-SE" dirty="0"/>
              <a:t>Om fordringsägaren inte får betalt kan de vända sig till ett inkassobolag som skickar ut ett inkassokrav. Inkassobolagen är privata företag. </a:t>
            </a:r>
          </a:p>
          <a:p>
            <a:pPr marL="165466" indent="-165466">
              <a:buClr>
                <a:srgbClr val="8B254F"/>
              </a:buClr>
              <a:buFont typeface="Arial" pitchFamily="34" charset="0"/>
              <a:buChar char="•"/>
              <a:defRPr/>
            </a:pPr>
            <a:r>
              <a:rPr lang="sv-SE" dirty="0"/>
              <a:t>Ombudskostnader är kostnader för inkassobolagets hantering och dessa läggs på skulden.</a:t>
            </a:r>
          </a:p>
          <a:p>
            <a:pPr marL="165466" indent="-165466">
              <a:buClr>
                <a:srgbClr val="8B254F"/>
              </a:buClr>
              <a:buFont typeface="Arial" pitchFamily="34" charset="0"/>
              <a:buChar char="•"/>
              <a:defRPr/>
            </a:pPr>
            <a:r>
              <a:rPr lang="sv-SE" dirty="0"/>
              <a:t>Om skulden inte betalas till inkassobolaget kan de ansöka om ett betalningsföreläggande hos Kronofogden. Detta utgör ett ”bevis” på skuldens riktighet och kostnaden för betalningsföreläggandet läggs till skulden. Det är här en betalningsanmärkning kan uppstå. </a:t>
            </a:r>
            <a:r>
              <a:rPr lang="sv-SE" b="0" dirty="0"/>
              <a:t>Det är inte Kronofogden som sätter betalningsanmärkningar. Mer information om betalningsanmärkningar finns på Integritetsmyndighetens hemsida.</a:t>
            </a:r>
          </a:p>
          <a:p>
            <a:pPr marL="165466" indent="-165466">
              <a:buClr>
                <a:srgbClr val="8B254F"/>
              </a:buClr>
              <a:buFont typeface="Arial" pitchFamily="34" charset="0"/>
              <a:buChar char="•"/>
              <a:defRPr/>
            </a:pPr>
            <a:r>
              <a:rPr lang="sv-SE" dirty="0"/>
              <a:t>Om skulden ändå inte betalas kan inkassobolaget begära verkställighet hos  Kronofogden, det vill säga begära hjälp med att driva in skulden.  Kronofogden kommer då att göra en tillgångsundersökning och eventuellt även utmätning. Kostnaden för detta är 600 kronor.</a:t>
            </a:r>
          </a:p>
          <a:p>
            <a:pPr>
              <a:defRPr/>
            </a:pPr>
            <a:endParaRPr lang="sv-SE" b="1" dirty="0"/>
          </a:p>
          <a:p>
            <a:pPr>
              <a:defRPr/>
            </a:pPr>
            <a:r>
              <a:rPr lang="sv-SE" b="0" dirty="0"/>
              <a:t>De olika kostnaderna avser 2022.</a:t>
            </a:r>
          </a:p>
          <a:p>
            <a:pPr>
              <a:defRPr/>
            </a:pPr>
            <a:endParaRPr lang="sv-SE" dirty="0"/>
          </a:p>
          <a:p>
            <a:pPr>
              <a:defRPr/>
            </a:pPr>
            <a:r>
              <a:rPr lang="sv-SE" b="0" dirty="0"/>
              <a:t>Inkassokostnader är de kostnader som man får ta ut för sitt arbete med att driva in en obetald skuld.</a:t>
            </a:r>
            <a:r>
              <a:rPr lang="sv-SE" b="0" baseline="0" dirty="0"/>
              <a:t> </a:t>
            </a:r>
            <a:r>
              <a:rPr lang="sv-SE" dirty="0"/>
              <a:t>Kostnaderna är inte en avgift till Kronofogden men om du vill ha ersättning för dem kommer de ingå i den totala skulden.</a:t>
            </a:r>
            <a:r>
              <a:rPr lang="sv-SE" baseline="0" dirty="0"/>
              <a:t> </a:t>
            </a:r>
            <a:r>
              <a:rPr lang="sv-SE" dirty="0"/>
              <a:t>Vilka kostnader du får kräva ersättning för finns reglerat i lagen (1981:739) om ersättning för </a:t>
            </a:r>
            <a:r>
              <a:rPr lang="sv-SE" i="1" dirty="0"/>
              <a:t>inkassokostnader</a:t>
            </a:r>
            <a:r>
              <a:rPr lang="sv-SE" dirty="0"/>
              <a:t>. </a:t>
            </a:r>
          </a:p>
          <a:p>
            <a:pPr marL="165466" indent="-165466">
              <a:buFont typeface="Arial" panose="020B0604020202020204" pitchFamily="34" charset="0"/>
              <a:buChar char="•"/>
              <a:defRPr/>
            </a:pPr>
            <a:r>
              <a:rPr lang="sv-SE" dirty="0"/>
              <a:t>60 kronor för en betalningspåminnelse. </a:t>
            </a:r>
          </a:p>
          <a:p>
            <a:pPr marL="165466" indent="-165466">
              <a:buFont typeface="Arial" panose="020B0604020202020204" pitchFamily="34" charset="0"/>
              <a:buChar char="•"/>
              <a:defRPr/>
            </a:pPr>
            <a:r>
              <a:rPr lang="sv-SE" dirty="0"/>
              <a:t>180 kronor för ett inkassokrav</a:t>
            </a:r>
          </a:p>
          <a:p>
            <a:pPr marL="165466" indent="-165466">
              <a:buFont typeface="Arial" panose="020B0604020202020204" pitchFamily="34" charset="0"/>
              <a:buChar char="•"/>
              <a:defRPr/>
            </a:pPr>
            <a:endParaRPr lang="sv-SE" altLang="sv-SE" b="1" dirty="0"/>
          </a:p>
          <a:p>
            <a:pPr>
              <a:buClr>
                <a:srgbClr val="8B254F"/>
              </a:buClr>
              <a:buFont typeface="Arial" pitchFamily="34" charset="0"/>
              <a:buNone/>
              <a:defRPr/>
            </a:pPr>
            <a:r>
              <a:rPr lang="sv-SE" altLang="sv-SE" b="0" dirty="0"/>
              <a:t>Kom ihåg: </a:t>
            </a:r>
            <a:r>
              <a:rPr lang="sv-SE" b="0" dirty="0"/>
              <a:t>Om man inte kan betala en skuld är det viktigt att ta kontakt med den man har skulden till för att försöka få en uppgörelse.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54609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Kronofogden arbetar inte bara med indrivning. Kronofogden har även ett uppdrag att hjälpa till med handräckning.</a:t>
            </a:r>
          </a:p>
          <a:p>
            <a:endParaRPr lang="sv-SE" dirty="0"/>
          </a:p>
          <a:p>
            <a:r>
              <a:rPr lang="sv-SE" dirty="0"/>
              <a:t>Det finns två former av handräckning; vanlig och särskild handräckning. Den vanligaste handräckningen är vräkning. En hyresgäst kan blir vräkt om hyran inte betalas i tid, om lägenheten olovligt hyrs ut i andra hand. Även återkommande och allvarligt störande beteende kan resultera i avhysning. Det är hyresvärden som  säger upp ett hyreskontrakt och ansöker om att få en vräkning genomförd. Det är Kronofogden som genomför vräkningen.  </a:t>
            </a:r>
          </a:p>
          <a:p>
            <a:endParaRPr lang="sv-SE" dirty="0"/>
          </a:p>
          <a:p>
            <a:r>
              <a:rPr lang="sv-SE" b="0" dirty="0">
                <a:effectLst/>
              </a:rPr>
              <a:t>Kronofogden arbetar även med vräkningsförebyggande åtgärder. Tillsammans med andra aktörer, till exempel hyresvärdar och socialtjänst arbetar vi aktivt för att fler ska kunna bo kvar och undvika vräkning. </a:t>
            </a:r>
            <a:r>
              <a:rPr lang="sv-SE" dirty="0">
                <a:effectLst/>
              </a:rPr>
              <a:t>En tidig dialog mellan hyresvärd, socialtjänst och den berörda familjen ger tydlig effekt. </a:t>
            </a:r>
            <a:r>
              <a:rPr lang="sv-SE" b="0" dirty="0">
                <a:effectLst/>
              </a:rPr>
              <a:t>Alla tjänar på att familjen kan bo kvar. </a:t>
            </a:r>
            <a:r>
              <a:rPr lang="sv-SE" dirty="0">
                <a:effectLst/>
              </a:rPr>
              <a:t>Att undvika vräkningar av barnfamiljer är bra för familjen, hyresvärden och samhället. Familjen undviker psykisk påfrestning som påverkar barnen, hyresvärden får sin hyra betald och dessutom innebär det minskade kostnader för samhället.</a:t>
            </a:r>
            <a:r>
              <a:rPr lang="sv-SE" baseline="0" dirty="0">
                <a:effectLst/>
              </a:rPr>
              <a:t> </a:t>
            </a:r>
            <a:r>
              <a:rPr lang="sv-SE" b="0" dirty="0">
                <a:effectLst/>
              </a:rPr>
              <a:t>Även om vi arbetar förebyggande, så är vår roll att vara opartisk. </a:t>
            </a:r>
            <a:r>
              <a:rPr lang="sv-SE" dirty="0">
                <a:effectLst/>
              </a:rPr>
              <a:t>Vi tar också hänsyn till hyresvärden som inte får betalt – även när det gäller barnfamiljer.</a:t>
            </a:r>
          </a:p>
          <a:p>
            <a:endParaRPr lang="sv-SE" dirty="0">
              <a:effectLst/>
            </a:endParaRPr>
          </a:p>
          <a:p>
            <a:r>
              <a:rPr lang="sv-SE" b="0" dirty="0">
                <a:effectLst/>
              </a:rPr>
              <a:t>Enligt Barnkonventionen ska vi se till barnets bästa. </a:t>
            </a:r>
            <a:r>
              <a:rPr lang="sv-SE" dirty="0">
                <a:effectLst/>
              </a:rPr>
              <a:t>Tillsammans med underrättelsen om vräkning skickar vi med ett informationsmaterial till föräldrar med barn som berörs. Att behöva lämna sitt hem är påfrestande för hela familjen. Många gånger har barnen frågor som de behöver hjälp att få svar på. Som förälder känner man sina barn bäst och vet hur man kan hjälpa dem. Även om man inte har alla svar kan det räcka att de får prata om sin oro.</a:t>
            </a:r>
            <a:endParaRPr lang="sv-SE" dirty="0"/>
          </a:p>
          <a:p>
            <a:endParaRPr lang="sv-SE" dirty="0"/>
          </a:p>
          <a:p>
            <a:r>
              <a:rPr lang="sv-SE" dirty="0"/>
              <a:t>Det finns även möjlighet att begära särskild handräckning: Det kan användas när någon ska ha tillbaka dina ägodelar, till exempel från en tidigare bostad. Sakerna kanske har blivit kvar i bostaden efter en separation och den som bor kvar inte lämnar ut ägodelarna frivilligt. Den som ska ha ut sakerna gör en "ansökan om särskild handräckning" till Kronofogden. Om det är aktuellt med en särskild handräckning så ska man kontakta Kronofogdens kundtjänst för att få rätt hjälp. Telefonnummer till Kronofogden är 0771-73 73 00.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11609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ea typeface="Georgia" pitchFamily="18" charset="0"/>
                <a:cs typeface="Georgia" pitchFamily="18" charset="0"/>
              </a:rPr>
              <a:t>Så här ser Kronofogdens hemsida ut. Under rubriken ”Förebygg ekonomiska problem” finns olika råd och tips. Här hittar du bland annat Kronofogdens webbutbildning Dela din kunskap där samtalsverktyget ”Den goda spiralen” ingår.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4410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29311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54037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46988"/>
          </a:xfrm>
        </p:spPr>
        <p:txBody>
          <a:bodyPr/>
          <a:lstStyle/>
          <a:p>
            <a:r>
              <a:rPr lang="sv-SE" dirty="0"/>
              <a:t>Krediter är en del av det moderna samhället. Många behöver låna pengar för att köpa till exempel en lägenhet eller en bil. De som lånar ut pengar måste få tillbaka dem. I de allra flesta fall fungerar det här bra. Men om något skulle gå fel är det Kronofogden man kan vända sig till.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Kronofogden har ett tydligt uppdrag. Vi hjälper den som inte fått betalt – oavsett om det handlar om obetalda skatter, en ensamstående förälder som inte får underhåll för sitt barn eller en hantverksfirma som utfört ett uppdrag. Vi ger även stöd och råd till den som ska betala och ser till att betalningar sker på ett rättssäkert sätt.</a:t>
            </a:r>
          </a:p>
          <a:p>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Det är inte helt ovanligt att medborgare känner oro inför kontakter med oss. Det kan bero på att vi har ett uppdrag som innebär att vi ibland behöver fatta beslut som påverkar människors liv, exempelvis att ägodelar ska användas för att betala en skuld. När vi gör det, är det viktigt att vi värnar om den enskildes rättigheter. </a:t>
            </a:r>
          </a:p>
          <a:p>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Vi arbetar för att färre ska bli skuldsatta. I vårt arbete tar vi aldrig ställning för eller emot den som vill få betalt och den som ska betala. Vi har stora befogenheter och med det följer ett stort ansvar. Vi möter ofta människor i kris och vi vet att respekt och empati är viktigt i det mötet.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72153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34558"/>
          </a:xfrm>
        </p:spPr>
        <p:txBody>
          <a:bodyPr/>
          <a:lstStyle/>
          <a:p>
            <a:r>
              <a:rPr lang="sv-SE" sz="1200" b="0" i="0" kern="1200" dirty="0">
                <a:solidFill>
                  <a:schemeClr val="tx1"/>
                </a:solidFill>
                <a:effectLst/>
                <a:latin typeface="+mn-lt"/>
                <a:ea typeface="+mn-ea"/>
                <a:cs typeface="+mn-cs"/>
              </a:rPr>
              <a:t>Vid årsskiftet fanns </a:t>
            </a:r>
            <a:r>
              <a:rPr lang="sv-SE" sz="1200" b="1" i="0" kern="1200" dirty="0">
                <a:solidFill>
                  <a:schemeClr val="tx1"/>
                </a:solidFill>
                <a:effectLst/>
                <a:latin typeface="+mn-lt"/>
                <a:ea typeface="+mn-ea"/>
                <a:cs typeface="+mn-cs"/>
              </a:rPr>
              <a:t>393 781 personer </a:t>
            </a:r>
            <a:r>
              <a:rPr lang="sv-SE" sz="1200" b="0" i="0" kern="1200" dirty="0">
                <a:solidFill>
                  <a:schemeClr val="tx1"/>
                </a:solidFill>
                <a:effectLst/>
                <a:latin typeface="+mn-lt"/>
                <a:ea typeface="+mn-ea"/>
                <a:cs typeface="+mn-cs"/>
              </a:rPr>
              <a:t>registrerade hos Kronofogden. Detta är en marginell ökning (2 742 personer = 0,7 procent) jämfört med föregående år. Samtidigt ökar skuldbeloppen med 7,4 procent. Detta kan delvis förklaras med att skuldernas räntekostnader ökar totalskulden. Den sammanlagda skulden är nu </a:t>
            </a:r>
            <a:r>
              <a:rPr lang="sv-SE" sz="1200" b="1" i="0" kern="1200" dirty="0">
                <a:solidFill>
                  <a:schemeClr val="tx1"/>
                </a:solidFill>
                <a:effectLst/>
                <a:latin typeface="+mn-lt"/>
                <a:ea typeface="+mn-ea"/>
                <a:cs typeface="+mn-cs"/>
              </a:rPr>
              <a:t>101 miljarder kronor</a:t>
            </a:r>
            <a:r>
              <a:rPr lang="sv-SE" sz="1200" b="0" i="0" kern="1200" dirty="0">
                <a:solidFill>
                  <a:schemeClr val="tx1"/>
                </a:solidFill>
                <a:effectLst/>
                <a:latin typeface="+mn-lt"/>
                <a:ea typeface="+mn-ea"/>
                <a:cs typeface="+mn-cs"/>
              </a:rPr>
              <a:t>. Det är en ökning med drygt sju miljarder sedan förra året, eller närmare 20 miljoner om dagen. På tio år har skuldberget vuxit med cirka 34 miljarder kronor. Medianskulden per person ligger idag  på 70 700 kronor, vilket är en ökning med 8,2 procent jämfört med förra årsskiftet.</a:t>
            </a:r>
          </a:p>
          <a:p>
            <a:endParaRPr lang="sv-SE" dirty="0"/>
          </a:p>
          <a:p>
            <a:r>
              <a:rPr lang="sv-SE" b="1" baseline="0" dirty="0"/>
              <a:t>Ekonomiska problem </a:t>
            </a:r>
            <a:r>
              <a:rPr lang="sv-SE" b="1" dirty="0"/>
              <a:t>kan handla om:</a:t>
            </a:r>
          </a:p>
          <a:p>
            <a:pPr marL="171450" indent="-171450">
              <a:buFont typeface="Arial" panose="020B0604020202020204" pitchFamily="34" charset="0"/>
              <a:buChar char="•"/>
            </a:pPr>
            <a:r>
              <a:rPr lang="sv-SE" dirty="0"/>
              <a:t>att ha svårt att betala sina löpande räkningar</a:t>
            </a:r>
          </a:p>
          <a:p>
            <a:pPr marL="171450" indent="-171450">
              <a:buFont typeface="Arial" panose="020B0604020202020204" pitchFamily="34" charset="0"/>
              <a:buChar char="•"/>
            </a:pPr>
            <a:r>
              <a:rPr lang="sv-SE" dirty="0"/>
              <a:t>att ha obetalda skulder som har hamnat hos inkasso och/eller hos Kronofogden</a:t>
            </a:r>
          </a:p>
          <a:p>
            <a:pPr marL="171450" indent="-171450">
              <a:buFont typeface="Arial" panose="020B0604020202020204" pitchFamily="34" charset="0"/>
              <a:buChar char="•"/>
            </a:pPr>
            <a:r>
              <a:rPr lang="sv-SE" dirty="0"/>
              <a:t>att vara så kraftigt skuldsatt, så att man inom en överskådlig tid inte kan betala sina skulder.</a:t>
            </a:r>
          </a:p>
          <a:p>
            <a:endParaRPr lang="sv-SE" dirty="0"/>
          </a:p>
          <a:p>
            <a:r>
              <a:rPr lang="sv-SE" dirty="0"/>
              <a:t>Mycket ofta är det olika händelser i livet som gör att man får problem med ekonomin, till exempel sjukdom, arbetslöshet eller skilsmässa.</a:t>
            </a:r>
            <a:r>
              <a:rPr lang="sv-SE" baseline="0" dirty="0"/>
              <a:t> </a:t>
            </a:r>
            <a:r>
              <a:rPr lang="sv-SE" dirty="0"/>
              <a:t>En sådan förändrad livssituation kan alla drabbas av, vilket gör att alla någon gång löper risk att hamna i en ekonomisk svacka.</a:t>
            </a:r>
            <a:r>
              <a:rPr lang="sv-SE" baseline="0" dirty="0"/>
              <a:t> </a:t>
            </a:r>
            <a:r>
              <a:rPr lang="sv-SE" dirty="0"/>
              <a:t>Det som avgör om svackan blir tillfällig eller permanent, beror på ett antal faktorer som vi ska gå igenom idag.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67439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Skatter,</a:t>
            </a:r>
            <a:r>
              <a:rPr lang="sv-SE" sz="1200" kern="1200" baseline="0" dirty="0">
                <a:solidFill>
                  <a:schemeClr val="tx1"/>
                </a:solidFill>
                <a:effectLst/>
                <a:latin typeface="+mn-lt"/>
                <a:ea typeface="+mn-ea"/>
                <a:cs typeface="+mn-cs"/>
              </a:rPr>
              <a:t> fordonsrelaterade skulder och studielån är de tre vanligaste skulderna hos Kronofogden om man ser till antal skuldsatta personer.</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De privata skulderna handlar</a:t>
            </a:r>
            <a:r>
              <a:rPr lang="sv-SE" baseline="0" dirty="0"/>
              <a:t> oftast om att man inte kan betala en kredit eller lån. En annan vanlig är kommunikationsskulder som avser mobiltelefoni och internetuppkoppling.</a:t>
            </a:r>
            <a:endParaRPr lang="sv-SE" dirty="0"/>
          </a:p>
          <a:p>
            <a:pPr>
              <a:spcBef>
                <a:spcPct val="0"/>
              </a:spcBef>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5174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cs typeface="Arial" pitchFamily="34" charset="0"/>
              </a:rPr>
              <a:t>V</a:t>
            </a:r>
            <a:r>
              <a:rPr lang="sv-SE" sz="1200" b="0" i="0" dirty="0">
                <a:cs typeface="Arial" pitchFamily="34" charset="0"/>
              </a:rPr>
              <a:t>em</a:t>
            </a:r>
            <a:r>
              <a:rPr lang="sv-SE" sz="1200" b="0" i="0" baseline="0" dirty="0">
                <a:cs typeface="Arial" pitchFamily="34" charset="0"/>
              </a:rPr>
              <a:t> som helst kan få ekonomiska bekymmer.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baseline="0" dirty="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rPr>
              <a:t>Våra erfarenheter visar att risken för att tappa kontrollen över ekonomin är som störst när det händer något oplanerat, som till exempel skilsmässa, arbetslöshet eller långvarig sjukdom. Samtidigt får långt ifrån alla som skiljer sig eller förlorar jobbet problem med ekonomin. Det är de egna förutsättningarna som avgör hur mycket vi påverkas av en händelse. Bland annat om vi har människor i vår närhet att prata med, en sund inställning till pengar och kanske viktigast av allt, kunskap om ekonomi.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baseline="0" dirty="0">
                <a:cs typeface="Arial" pitchFamily="34" charset="0"/>
              </a:rPr>
              <a:t>Andra faktorer som påverkar är bristande ekonomisk kunskap eller att man saknar ett nätverk att ta hjälp av.</a:t>
            </a:r>
          </a:p>
          <a:p>
            <a:pPr marL="171450" indent="-171450">
              <a:buFont typeface="Arial" panose="020B0604020202020204" pitchFamily="34" charset="0"/>
              <a:buChar char="•"/>
            </a:pPr>
            <a:r>
              <a:rPr lang="sv-SE" sz="1200" b="0" baseline="0" dirty="0">
                <a:cs typeface="Arial" pitchFamily="34" charset="0"/>
              </a:rPr>
              <a:t>Vi vet att de allra flesta gör allt för att göra rätt för sig </a:t>
            </a:r>
            <a:r>
              <a:rPr lang="sv-SE" sz="1200" b="0" dirty="0">
                <a:effectLst/>
              </a:rPr>
              <a:t>– </a:t>
            </a:r>
            <a:r>
              <a:rPr lang="sv-SE" sz="1200" b="0" baseline="0" dirty="0">
                <a:cs typeface="Arial" pitchFamily="34" charset="0"/>
              </a:rPr>
              <a:t>sådan är vår betalningsmoral. Det är också det vi utgår från när vi möter de skuldsatta.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4270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a:t>Vi möter många människor i våra dagliga kontakter. Så vi kan anta att vi också möter personer som är eller har befunnit sig i en relation där det förekommit våld. Många gånger också ekonomiskt våld.  Det finns ingen kartläggning på hur många som utsätts för ekonomiskt våld och inte i hur stor andel det leder till överskuldsättning.</a:t>
            </a:r>
          </a:p>
          <a:p>
            <a:endParaRPr lang="sv-SE" b="0" baseline="0" dirty="0"/>
          </a:p>
          <a:p>
            <a:pPr>
              <a:buFont typeface="Wingdings" panose="05000000000000000000" pitchFamily="2" charset="2"/>
              <a:buNone/>
            </a:pPr>
            <a:r>
              <a:rPr lang="sv-SE" sz="1200" dirty="0"/>
              <a:t>Den våldsutsatta har ofta känslomässiga starka band till förövaren. Våldet utövas oftast av en närstående.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29050"/>
          </a:xfrm>
        </p:spPr>
        <p:txBody>
          <a:bodyPr/>
          <a:lstStyle/>
          <a:p>
            <a:r>
              <a:rPr lang="sv-SE" sz="1200" b="0" i="0" kern="1200" dirty="0">
                <a:solidFill>
                  <a:schemeClr val="tx1"/>
                </a:solidFill>
                <a:effectLst/>
                <a:latin typeface="+mn-lt"/>
                <a:ea typeface="+mn-ea"/>
                <a:cs typeface="+mn-cs"/>
              </a:rPr>
              <a:t>I Dela din kunskap ingår ”</a:t>
            </a:r>
            <a:r>
              <a:rPr lang="sv-SE" sz="1200" b="1" i="0" kern="1200" dirty="0">
                <a:solidFill>
                  <a:schemeClr val="tx1"/>
                </a:solidFill>
                <a:effectLst/>
                <a:latin typeface="+mn-lt"/>
                <a:ea typeface="+mn-ea"/>
                <a:cs typeface="+mn-cs"/>
              </a:rPr>
              <a:t>Den goda spiralen</a:t>
            </a:r>
            <a:r>
              <a:rPr lang="sv-SE" sz="1200" b="0" i="0" kern="1200" dirty="0">
                <a:solidFill>
                  <a:schemeClr val="tx1"/>
                </a:solidFill>
                <a:effectLst/>
                <a:latin typeface="+mn-lt"/>
                <a:ea typeface="+mn-ea"/>
                <a:cs typeface="+mn-cs"/>
              </a:rPr>
              <a:t>” - ett praktiskt samtalsverktyg som hjälper dig (i ditt yrke) att föra ett stödjande samtal med en person som har eller riskerar att få ekonomiska problem.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Hur går det till?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Verktyget är uppbyggt kring sex skyddsfaktorer som är en viktig grund för den egna ekonomin. När man valt en skyddsfaktor får man förslag på områden och frågeställningar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att prata kring. Samtalet mynnar sedan ut i en handlingsplan med åtgärder som leder personen i rätt riktning.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Verktyget är helt digitalt</a:t>
            </a:r>
            <a:r>
              <a:rPr lang="sv-SE" sz="1200" b="0" i="0" kern="1200" baseline="0" dirty="0">
                <a:solidFill>
                  <a:schemeClr val="tx1"/>
                </a:solidFill>
                <a:effectLst/>
                <a:latin typeface="+mn-lt"/>
                <a:ea typeface="+mn-ea"/>
                <a:cs typeface="+mn-cs"/>
              </a:rPr>
              <a:t> och h</a:t>
            </a:r>
            <a:r>
              <a:rPr lang="sv-SE" sz="1200" b="0" i="0" kern="1200" dirty="0">
                <a:solidFill>
                  <a:schemeClr val="tx1"/>
                </a:solidFill>
                <a:effectLst/>
                <a:latin typeface="+mn-lt"/>
                <a:ea typeface="+mn-ea"/>
                <a:cs typeface="+mn-cs"/>
              </a:rPr>
              <a:t>a</a:t>
            </a:r>
            <a:r>
              <a:rPr lang="sv-SE" sz="1200" kern="1200" dirty="0">
                <a:solidFill>
                  <a:schemeClr val="tx1"/>
                </a:solidFill>
                <a:effectLst/>
                <a:latin typeface="+mn-lt"/>
                <a:ea typeface="+mn-ea"/>
                <a:cs typeface="+mn-cs"/>
              </a:rPr>
              <a:t>ndlingsplanen kan skrivas ut eller sparas som PDF. (</a:t>
            </a:r>
            <a:r>
              <a:rPr lang="sv-SE" sz="1200" b="0" i="0" kern="1200" dirty="0">
                <a:solidFill>
                  <a:schemeClr val="tx1"/>
                </a:solidFill>
                <a:effectLst/>
                <a:latin typeface="+mn-lt"/>
                <a:ea typeface="+mn-ea"/>
                <a:cs typeface="+mn-cs"/>
              </a:rPr>
              <a:t>Det går såklart också att skriva ut delar</a:t>
            </a:r>
            <a:r>
              <a:rPr lang="sv-SE" sz="1200" b="0" i="0" kern="1200" baseline="0" dirty="0">
                <a:solidFill>
                  <a:schemeClr val="tx1"/>
                </a:solidFill>
                <a:effectLst/>
                <a:latin typeface="+mn-lt"/>
                <a:ea typeface="+mn-ea"/>
                <a:cs typeface="+mn-cs"/>
              </a:rPr>
              <a:t> att samtala kring om man föredrar det. )</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 sex skyddsfaktorerna: kunskap, inställning till pengar, buffert, sociala nätverk, arbete och inkomst samt hälsa.</a:t>
            </a:r>
          </a:p>
          <a:p>
            <a:pPr>
              <a:buFont typeface="Arial" panose="020B0604020202020204" pitchFamily="34" charset="0"/>
              <a:buNone/>
              <a:defRPr/>
            </a:pPr>
            <a:endParaRPr lang="sv-SE" altLang="sv-SE" b="1" u="sng" baseline="0" dirty="0"/>
          </a:p>
          <a:p>
            <a:pPr>
              <a:lnSpc>
                <a:spcPct val="80000"/>
              </a:lnSpc>
              <a:defRPr/>
            </a:pPr>
            <a:r>
              <a:rPr lang="sv-SE" b="1" u="sng" dirty="0"/>
              <a:t>Kunskap:</a:t>
            </a:r>
          </a:p>
          <a:p>
            <a:pPr>
              <a:lnSpc>
                <a:spcPct val="80000"/>
              </a:lnSpc>
              <a:defRPr/>
            </a:pPr>
            <a:r>
              <a:rPr lang="sv-SE" sz="1200" b="0" i="0" kern="1200" dirty="0">
                <a:solidFill>
                  <a:schemeClr val="tx1"/>
                </a:solidFill>
                <a:effectLst/>
                <a:latin typeface="+mn-lt"/>
                <a:ea typeface="+mn-ea"/>
                <a:cs typeface="+mn-cs"/>
              </a:rPr>
              <a:t>Dagens samhälle kräver stor kunskap om ekonomi- och konsumentfrågor. Att välja försäkringar, elleverantör eller telefonabonnemang är exempel på viktiga val som vi som individer måste göra. Med rätt kunskap kan vi enklare göra medvetna val och kloka prioriteringar. Det finns stöd och hjälp för den som vill öka sin kunskap.</a:t>
            </a:r>
            <a:endParaRPr lang="sv-SE" b="0" dirty="0"/>
          </a:p>
          <a:p>
            <a:pPr>
              <a:defRPr/>
            </a:pPr>
            <a:r>
              <a:rPr lang="sv-SE" dirty="0"/>
              <a:t> </a:t>
            </a:r>
            <a:endParaRPr lang="sv-SE" b="0" dirty="0"/>
          </a:p>
          <a:p>
            <a:pPr>
              <a:defRPr/>
            </a:pPr>
            <a:r>
              <a:rPr lang="sv-SE" altLang="sv-SE" b="1" u="sng" dirty="0"/>
              <a:t>Inställning till pengar</a:t>
            </a:r>
          </a:p>
          <a:p>
            <a:pPr>
              <a:defRPr/>
            </a:pPr>
            <a:r>
              <a:rPr lang="sv-SE" sz="1200" b="0" i="0" kern="1200" dirty="0">
                <a:solidFill>
                  <a:schemeClr val="tx1"/>
                </a:solidFill>
                <a:effectLst/>
                <a:latin typeface="+mn-lt"/>
                <a:ea typeface="+mn-ea"/>
                <a:cs typeface="+mn-cs"/>
              </a:rPr>
              <a:t>Det är aldrig för sent att ändra vanor eller förhållningssätt för att komma i balans med hushållets inkomster och utgifter. När vi har kontroll är det lättare att ställa om ekonomin om något oförutsett händer. Att konsumera för mer pengar än vi har är ohållbart</a:t>
            </a:r>
            <a:endParaRPr lang="sv-SE" dirty="0"/>
          </a:p>
          <a:p>
            <a:pPr>
              <a:lnSpc>
                <a:spcPct val="80000"/>
              </a:lnSpc>
              <a:buFont typeface="Wingdings" pitchFamily="2" charset="2"/>
              <a:buNone/>
            </a:pPr>
            <a:endParaRPr lang="sv-SE" b="1" u="sng" dirty="0"/>
          </a:p>
          <a:p>
            <a:pPr>
              <a:lnSpc>
                <a:spcPct val="80000"/>
              </a:lnSpc>
              <a:buFont typeface="Wingdings" pitchFamily="2" charset="2"/>
              <a:buNone/>
            </a:pPr>
            <a:r>
              <a:rPr lang="sv-SE" b="1" u="sng" dirty="0"/>
              <a:t>Socialt nätverk</a:t>
            </a:r>
          </a:p>
          <a:p>
            <a:pPr>
              <a:buFont typeface="Wingdings" pitchFamily="2" charset="2"/>
              <a:buNone/>
            </a:pPr>
            <a:r>
              <a:rPr lang="sv-SE" altLang="sv-SE" dirty="0"/>
              <a:t>Ett socialt nätverk ger gemenskap och förhindrar utanförskap. Den sociala gemenskapen kan även vara en bra källa till kunskap och goda råd. </a:t>
            </a:r>
          </a:p>
          <a:p>
            <a:r>
              <a:rPr lang="sv-SE" altLang="sv-SE" dirty="0"/>
              <a:t>För den som har någon att prata med om sin ekonomi eller låna en summa pengar av, är chansen att klara ekonomiska påfrestningar större. Genom att tala om sin situation ökar möjligheterna att få hjälp. Med ett större nätverk av personer som kan bidra med kunskaper och goda råd vid en ekonomisk kris ökar möjligheterna att klara av situationen.</a:t>
            </a:r>
            <a:r>
              <a:rPr lang="sv-SE" altLang="sv-SE" baseline="0" dirty="0"/>
              <a:t> </a:t>
            </a:r>
            <a:r>
              <a:rPr lang="sv-SE" altLang="sv-SE" dirty="0"/>
              <a:t>Ett nätverk av familj, vänner och andra kontakter kan bli till ett ekonomiskt skyddsnät som kan förhindra överskuldsättning. Ett socialt nätverk kan förebygga utanförskap. </a:t>
            </a:r>
          </a:p>
          <a:p>
            <a:pPr>
              <a:lnSpc>
                <a:spcPct val="80000"/>
              </a:lnSpc>
              <a:buFont typeface="Wingdings" pitchFamily="2" charset="2"/>
              <a:buNone/>
            </a:pPr>
            <a:endParaRPr lang="sv-SE" altLang="sv-SE" dirty="0"/>
          </a:p>
          <a:p>
            <a:pPr>
              <a:lnSpc>
                <a:spcPct val="80000"/>
              </a:lnSpc>
              <a:spcBef>
                <a:spcPct val="0"/>
              </a:spcBef>
            </a:pPr>
            <a:r>
              <a:rPr lang="sv-SE" b="1" u="sng" dirty="0"/>
              <a:t>Buffert</a:t>
            </a:r>
            <a:endParaRPr lang="sv-SE" altLang="sv-SE" b="1" u="sng" dirty="0"/>
          </a:p>
          <a:p>
            <a:pPr>
              <a:spcBef>
                <a:spcPct val="0"/>
              </a:spcBef>
            </a:pPr>
            <a:r>
              <a:rPr lang="sv-SE" sz="1200" b="0" i="0" kern="1200" dirty="0">
                <a:solidFill>
                  <a:schemeClr val="tx1"/>
                </a:solidFill>
                <a:effectLst/>
                <a:latin typeface="+mn-lt"/>
                <a:ea typeface="+mn-ea"/>
                <a:cs typeface="+mn-cs"/>
              </a:rPr>
              <a:t>Alla kan skapa en buffert genom att spara regelbundet. Det behöver inte vara stora summor, det handlar framför allt om att få in vanan att spara varje månad. En buffert kan vara en viktig livlina när något oförutsett händer</a:t>
            </a:r>
          </a:p>
          <a:p>
            <a:pPr>
              <a:spcBef>
                <a:spcPct val="0"/>
              </a:spcBef>
            </a:pPr>
            <a:endParaRPr lang="sv-SE" dirty="0"/>
          </a:p>
          <a:p>
            <a:pPr>
              <a:spcBef>
                <a:spcPct val="0"/>
              </a:spcBef>
            </a:pPr>
            <a:r>
              <a:rPr lang="sv-SE" b="1" u="sng" dirty="0"/>
              <a:t>Arbete och inkomst</a:t>
            </a:r>
            <a:endParaRPr lang="sv-SE" altLang="sv-SE" b="1" u="sng" dirty="0"/>
          </a:p>
          <a:p>
            <a:pPr>
              <a:spcBef>
                <a:spcPct val="0"/>
              </a:spcBef>
            </a:pPr>
            <a:r>
              <a:rPr lang="sv-SE" sz="1200" b="0" i="0" kern="1200" dirty="0">
                <a:solidFill>
                  <a:schemeClr val="tx1"/>
                </a:solidFill>
                <a:effectLst/>
                <a:latin typeface="+mn-lt"/>
                <a:ea typeface="+mn-ea"/>
                <a:cs typeface="+mn-cs"/>
              </a:rPr>
              <a:t>En regelbunden inkomst ger förutsättningar för en trygg ekonomi, men ett arbete inte är en självklarhet för alla. För den som saknar en regelbunden inkomst är det extra viktigt att anpassa sina utgifter till inkomsten</a:t>
            </a:r>
            <a:endParaRPr lang="sv-SE" altLang="sv-SE" dirty="0"/>
          </a:p>
          <a:p>
            <a:pPr>
              <a:buFont typeface="Wingdings" pitchFamily="2" charset="2"/>
              <a:buNone/>
            </a:pPr>
            <a:endParaRPr lang="sv-SE" b="1" u="sng" dirty="0"/>
          </a:p>
          <a:p>
            <a:pPr>
              <a:buFont typeface="Wingdings" pitchFamily="2" charset="2"/>
              <a:buNone/>
            </a:pPr>
            <a:r>
              <a:rPr lang="sv-SE" b="1" u="sng" dirty="0"/>
              <a:t>Hälsa</a:t>
            </a:r>
            <a:endParaRPr lang="sv-SE" altLang="sv-SE" b="1" u="sng" dirty="0"/>
          </a:p>
          <a:p>
            <a:pPr>
              <a:buFont typeface="Wingdings" pitchFamily="2" charset="2"/>
              <a:buNone/>
            </a:pPr>
            <a:r>
              <a:rPr lang="sv-SE" sz="1200" b="0" i="0" kern="1200" dirty="0">
                <a:solidFill>
                  <a:schemeClr val="tx1"/>
                </a:solidFill>
                <a:effectLst/>
                <a:latin typeface="+mn-lt"/>
                <a:ea typeface="+mn-ea"/>
                <a:cs typeface="+mn-cs"/>
              </a:rPr>
              <a:t>Det är vanligt att ekonomiska problem påverkar hälsan. På samma sätt kan hälsan påverka ekonomin. Ibland är det svårt att veta vad som är den utlösande faktorn. Sjukvården ska behandla en persons fysiska och psykiska ohälsa, men om orsaken egentligen är den ekonomiska situationen kan det leda till att personen inte blir frisk. Därför är det viktigt att prata om både hälsa och ekonomi.</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dirty="0"/>
          </a:p>
        </p:txBody>
      </p:sp>
    </p:spTree>
    <p:extLst>
      <p:ext uri="{BB962C8B-B14F-4D97-AF65-F5344CB8AC3E}">
        <p14:creationId xmlns:p14="http://schemas.microsoft.com/office/powerpoint/2010/main" val="317152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51788"/>
          </a:xfrm>
        </p:spPr>
        <p:txBody>
          <a:bodyPr/>
          <a:lstStyle/>
          <a:p>
            <a:pPr>
              <a:defRPr/>
            </a:pPr>
            <a:r>
              <a:rPr lang="sv-SE" b="1" dirty="0">
                <a:cs typeface="Arial" pitchFamily="34" charset="0"/>
              </a:rPr>
              <a:t>Vad händer om man inte betalar frivilligt och Kronofogden har fått  i uppdrag att driva in skulden?</a:t>
            </a:r>
          </a:p>
          <a:p>
            <a:pPr>
              <a:defRPr/>
            </a:pPr>
            <a:r>
              <a:rPr lang="sv-SE" dirty="0">
                <a:cs typeface="Arial" pitchFamily="34" charset="0"/>
              </a:rPr>
              <a:t>Om man inte betalar sin skuld kan den som ska ha betalt be Kronofogden om hjälp. Vårt uppdrag är då att ta reda på om det finns tillgångar hos den som har skulden. Därefter kan vi utmäta, sälja och på så sätt betala skulden till den som ska ha betalt.  </a:t>
            </a:r>
          </a:p>
          <a:p>
            <a:pPr>
              <a:defRPr/>
            </a:pPr>
            <a:endParaRPr lang="sv-SE" altLang="sv-SE" dirty="0"/>
          </a:p>
          <a:p>
            <a:pPr>
              <a:defRPr/>
            </a:pPr>
            <a:r>
              <a:rPr lang="sv-SE" dirty="0"/>
              <a:t>All egendom får inte utmätas. Vissa saker måste finnas kvar så att den som har en skuld kan klara sin egen och sin familjs uppehälle. Exempel på sådan egendom är kläder, vissa möbler och pengar till den vardagliga försörjningen. </a:t>
            </a:r>
            <a:r>
              <a:rPr lang="sv-SE" altLang="sv-SE" dirty="0"/>
              <a:t>Sådan egendom kallas beneficieegendom.</a:t>
            </a:r>
          </a:p>
          <a:p>
            <a:br>
              <a:rPr lang="sv-SE" dirty="0">
                <a:cs typeface="Arial" pitchFamily="34" charset="0"/>
              </a:rPr>
            </a:br>
            <a:r>
              <a:rPr lang="sv-SE" sz="1200" kern="1200" dirty="0">
                <a:solidFill>
                  <a:schemeClr val="tx1"/>
                </a:solidFill>
                <a:effectLst/>
                <a:latin typeface="+mn-lt"/>
                <a:ea typeface="+mn-ea"/>
                <a:cs typeface="+mn-cs"/>
              </a:rPr>
              <a:t>Utmätning av lön, pension eller annan inkomst är en av de vanligaste typerna av utmätning som Kronofogden gör. Det innebär att en del av personens inkomst går till att betala av på skulderna.</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Drygt hälften av de personer som är 65 år eller äldre i Kronofogdens register har utmätning i sin inkomst. Det betyder att en del av deras pensioner används till att betala av skulderna. Detta är för många en svår situation och det är därför viktigt att gå igenom den uträkning som ligger till grund för Kronofogdens beslut och kontrollera att alla uppgifter stämmer. Kanske har hyran höjts eller kanske har man kostnader för medicin och läkarbesök som inte finns med i beslutet?  Om det är något som inte stämmer kan Kronofogden ändra beslutet.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2302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941635"/>
          </a:xfrm>
        </p:spPr>
        <p:txBody>
          <a:bodyPr/>
          <a:lstStyle/>
          <a:p>
            <a:r>
              <a:rPr lang="sv-SE" sz="1200" b="1" kern="1200" dirty="0">
                <a:solidFill>
                  <a:schemeClr val="tx1"/>
                </a:solidFill>
                <a:effectLst/>
                <a:latin typeface="+mn-lt"/>
                <a:ea typeface="+mn-ea"/>
                <a:cs typeface="+mn-cs"/>
              </a:rPr>
              <a:t>Finns det någon väg ut ur en skuldsituation?</a:t>
            </a:r>
          </a:p>
          <a:p>
            <a:r>
              <a:rPr lang="sv-SE" b="0" dirty="0">
                <a:effectLst/>
              </a:rPr>
              <a:t>Skuldsanering – en chans att starta om. </a:t>
            </a:r>
            <a:r>
              <a:rPr lang="sv-SE" dirty="0">
                <a:effectLst/>
              </a:rPr>
              <a:t>Många människor lever med små ekonomiska marginaler och skulder som de aldrig kan betala tillbaka. Med skuldsanering kan en skuldsatt person få möjlighet att lösa sina ekonomiska problem samtidigt som de som ska ha betalt, i normalfallet, får en del av sina fordringar betalda. De allra flesta, nio av tio, fullföljer sin skuldsanering och får inga nya skulder hos Kronofogden.</a:t>
            </a:r>
          </a:p>
          <a:p>
            <a:r>
              <a:rPr lang="sv-SE" b="0" dirty="0">
                <a:effectLst/>
              </a:rPr>
              <a:t>Det är ofta omvälvande livshändelser som lett till ekonomiska problem </a:t>
            </a:r>
            <a:r>
              <a:rPr lang="sv-SE" dirty="0">
                <a:effectLst/>
              </a:rPr>
              <a:t>för de svårast skuldsatta, exempelvis en skilsmässa, arbetslöshet eller sjukdom. De senaste åren har även skulder kopplade till spel på nätet synts allt oftare i ansökningarna om skuldsanering som orsak till personens skuldsättning.</a:t>
            </a:r>
            <a:endParaRPr lang="sv-SE" sz="1200" b="1" i="0" u="none" strike="noStrike" kern="1200" baseline="0" dirty="0">
              <a:solidFill>
                <a:schemeClr val="tx1"/>
              </a:solidFill>
              <a:latin typeface="+mn-lt"/>
              <a:ea typeface="+mn-ea"/>
              <a:cs typeface="+mn-cs"/>
            </a:endParaRP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Vi beslutar om skuldsanering - För den som hamnat i en riktigt svår ekonomisk situation kan skuldsanering vara en möjlig utväg.</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Skuldsanering innebär att den skuldsatta slipper betala hela eller delar av sin skuld.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För att kunna få skuldsanering ska man sakna möjligheter att betala skulderna inom överskådlig tid. Och det behöver inte handla om väldigt stora skulder, utan det är den skuldsattas personliga situation som avgör.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Det är Kronofogden som bedömer och beslutar om skuldsanering.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När Kronofogden beslutat om skuldsanering gör de en betalningsplan. Lite förenklat innebär det att den skuldsatta får leva på existensminimum i fem år. Alla inkomster som överstiger den nivån går till att betala skulderna. När fem år har gått avskrivs alla återstående skulder.</a:t>
            </a:r>
            <a:r>
              <a:rPr lang="sv-SE" sz="1200" kern="1200" baseline="0" dirty="0">
                <a:solidFill>
                  <a:schemeClr val="tx1"/>
                </a:solidFill>
                <a:effectLst/>
                <a:latin typeface="+mn-lt"/>
                <a:ea typeface="+mn-ea"/>
                <a:cs typeface="+mn-cs"/>
              </a:rPr>
              <a:t> </a:t>
            </a:r>
            <a:r>
              <a:rPr lang="sv-SE" sz="1200" b="0" i="0" u="none" strike="noStrike" kern="1200" baseline="0" dirty="0">
                <a:solidFill>
                  <a:schemeClr val="tx1"/>
                </a:solidFill>
                <a:latin typeface="+mn-lt"/>
                <a:ea typeface="+mn-ea"/>
                <a:cs typeface="+mn-cs"/>
              </a:rPr>
              <a:t>Skuldsanering är alltså inte en chans till lyxkonsumtion. Det är en räddningsplanka för den som aldrig kommer att kunna betala tillbaka sina skulder.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Kronofogden kan också besluta om skuldsanering utan att personen behöver betala något.</a:t>
            </a:r>
          </a:p>
          <a:p>
            <a:endParaRPr lang="sv-SE" dirty="0">
              <a:effectLst/>
            </a:endParaRPr>
          </a:p>
          <a:p>
            <a:r>
              <a:rPr lang="sv-SE" b="1" dirty="0">
                <a:effectLst/>
              </a:rPr>
              <a:t>Villkor för att få skuldsanering:</a:t>
            </a:r>
          </a:p>
          <a:p>
            <a:pPr marL="171450" indent="-171450">
              <a:buFont typeface="Arial" panose="020B0604020202020204" pitchFamily="34" charset="0"/>
              <a:buChar char="•"/>
            </a:pPr>
            <a:r>
              <a:rPr lang="sv-SE" dirty="0">
                <a:effectLst/>
              </a:rPr>
              <a:t>Du är så skuldsatt att du inte på något sätt kan betala dina skulder på många år.</a:t>
            </a:r>
          </a:p>
          <a:p>
            <a:pPr marL="171450" indent="-171450">
              <a:buFont typeface="Arial" panose="020B0604020202020204" pitchFamily="34" charset="0"/>
              <a:buChar char="•"/>
            </a:pPr>
            <a:r>
              <a:rPr lang="sv-SE" dirty="0">
                <a:effectLst/>
              </a:rPr>
              <a:t>Skuldsaneringen är rimlig med hänsyn till dina personliga och ekonomiska förhållanden.</a:t>
            </a:r>
          </a:p>
          <a:p>
            <a:pPr marL="171450" indent="-171450">
              <a:buFont typeface="Arial" panose="020B0604020202020204" pitchFamily="34" charset="0"/>
              <a:buChar char="•"/>
            </a:pPr>
            <a:r>
              <a:rPr lang="sv-SE" dirty="0">
                <a:effectLst/>
              </a:rPr>
              <a:t>Du har dina huvudsakliga intressen i Sverige. Med det menas till exempel att du bor, arbetar eller har dina skulder i Sverige.</a:t>
            </a:r>
          </a:p>
          <a:p>
            <a:pPr marL="171450" indent="-171450">
              <a:buFont typeface="Arial" panose="020B0604020202020204" pitchFamily="34" charset="0"/>
              <a:buChar char="•"/>
            </a:pPr>
            <a:r>
              <a:rPr lang="sv-SE" dirty="0">
                <a:effectLst/>
              </a:rPr>
              <a:t>För dig som driver näringsverksamhet ska ekonomin i företaget vara enkel att utreda.</a:t>
            </a:r>
          </a:p>
          <a:p>
            <a:pPr marL="171450" indent="-171450">
              <a:buFont typeface="Arial" panose="020B0604020202020204" pitchFamily="34" charset="0"/>
              <a:buChar char="•"/>
            </a:pPr>
            <a:r>
              <a:rPr lang="sv-SE" dirty="0">
                <a:effectLst/>
              </a:rPr>
              <a:t>Du får inte ha ett näringsförbud.</a:t>
            </a:r>
          </a:p>
          <a:p>
            <a:pPr marL="171450" indent="-171450">
              <a:buFont typeface="Arial" panose="020B0604020202020204" pitchFamily="34" charset="0"/>
              <a:buChar char="•"/>
            </a:pPr>
            <a:r>
              <a:rPr lang="sv-SE" b="0" dirty="0">
                <a:effectLst/>
              </a:rPr>
              <a:t>Efter beslut om skuldsanering gör Kronofogden en betalningsplan</a:t>
            </a:r>
            <a:r>
              <a:rPr lang="sv-SE" b="1" dirty="0">
                <a:effectLst/>
              </a:rPr>
              <a:t>.</a:t>
            </a:r>
            <a:r>
              <a:rPr lang="sv-SE" dirty="0">
                <a:effectLst/>
              </a:rPr>
              <a:t> Lite förenklat innebär det att du får leva på existensminimum i fem år. Alla inkomster som överstiger den nivån går till att betala skulderna. När fem år har gått avskrivs alla återstående skulder.</a:t>
            </a:r>
          </a:p>
          <a:p>
            <a:endParaRPr lang="sv-SE" b="1" dirty="0">
              <a:effectLst/>
            </a:endParaRPr>
          </a:p>
          <a:p>
            <a:r>
              <a:rPr lang="sv-SE" b="1" dirty="0">
                <a:effectLst/>
              </a:rPr>
              <a:t>Förbered dig väl inför en ansökan om skuldsanering: </a:t>
            </a:r>
          </a:p>
          <a:p>
            <a:pPr marL="171450" indent="-171450">
              <a:buFont typeface="Arial" panose="020B0604020202020204" pitchFamily="34" charset="0"/>
              <a:buChar char="•"/>
            </a:pPr>
            <a:r>
              <a:rPr lang="sv-SE" dirty="0">
                <a:effectLst/>
              </a:rPr>
              <a:t>Du behöver både ha koll på dina inkomster, utgifter och skulder, och kunna visa att du gjort ansträngningar för att förbättra din situation, till exempel försökt att öka inkomsterna och minska kostnaderna eller kommit till rätta med ett spelmissbruk.</a:t>
            </a:r>
            <a:r>
              <a:rPr lang="sv-SE" baseline="0" dirty="0">
                <a:effectLst/>
              </a:rPr>
              <a:t> </a:t>
            </a:r>
            <a:endParaRPr lang="sv-SE" b="1" dirty="0">
              <a:effectLst/>
            </a:endParaRPr>
          </a:p>
          <a:p>
            <a:pPr marL="171450" indent="-171450">
              <a:buFont typeface="Arial" panose="020B0604020202020204" pitchFamily="34" charset="0"/>
              <a:buChar char="•"/>
            </a:pPr>
            <a:r>
              <a:rPr lang="sv-SE" b="0" dirty="0">
                <a:effectLst/>
              </a:rPr>
              <a:t>Gör Kronofogdens  skuldsaneringstest som finns på deras webbplats. </a:t>
            </a:r>
            <a:r>
              <a:rPr lang="sv-SE" sz="1200" b="0" i="0" kern="1200" dirty="0">
                <a:solidFill>
                  <a:schemeClr val="tx1"/>
                </a:solidFill>
                <a:effectLst/>
                <a:latin typeface="+mn-lt"/>
                <a:ea typeface="+mn-ea"/>
                <a:cs typeface="+mn-cs"/>
              </a:rPr>
              <a:t>Testet är en preliminär uppskattning av dina möjligheter att bli beviljad skuldsanering. Om skuldsanering inte verkar vara rätt för dig, får du vägledning utifrån din situation. Skuldsaneringstestet  är anonymt och du behöver inte lämna några personuppgifter för att göra testet. Dina svar sparas inte. </a:t>
            </a:r>
          </a:p>
          <a:p>
            <a:pPr marL="171450" indent="-171450">
              <a:buFont typeface="Arial" panose="020B0604020202020204" pitchFamily="34" charset="0"/>
              <a:buChar char="•"/>
            </a:pPr>
            <a:r>
              <a:rPr lang="sv-SE" b="0" dirty="0">
                <a:effectLst/>
              </a:rPr>
              <a:t>Ta hjälp av kommunens budget- och skuldrådgivare. </a:t>
            </a:r>
            <a:r>
              <a:rPr lang="sv-SE" dirty="0">
                <a:effectLst/>
              </a:rPr>
              <a:t>De hjälper dig hela vägen så att sannolikheten att få skuldsanering och att klara av den ökar. Det kostar ingenting att få hjälp och du kan vara anonym när du kontaktar dem.</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Vad är det för skillnad på skuldsanering och löneutmätning?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Skuldsanering bygger på frivillighet. Man ansöker av egen vilja om att få sina skulder sanerande. Kronofogden gör en utredning och beviljar eller avslår en ansökan. Om man har utmätning i sin inkomst upphör den i och med skuldsaneringen.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En löneutmätning är ett tvingande beslut som Kronofogden fattar. Ett beslut om löneutmätning har ingen direkt bortre gräns utan gäller så länge skulden finns och så länge det finns en tillräckligt stor inkomst.</a:t>
            </a:r>
            <a:endParaRPr lang="sv-S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29668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2062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34935" y="2020261"/>
            <a:ext cx="9144000" cy="1086443"/>
          </a:xfrm>
        </p:spPr>
        <p:txBody>
          <a:bodyPr/>
          <a:lstStyle/>
          <a:p>
            <a:r>
              <a:rPr lang="sv-SE" dirty="0"/>
              <a:t>BYGG UPP EN STARK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9104" y="3751297"/>
            <a:ext cx="9144000" cy="1655762"/>
          </a:xfrm>
        </p:spPr>
        <p:txBody>
          <a:bodyPr/>
          <a:lstStyle/>
          <a:p>
            <a:r>
              <a:rPr lang="sv-SE" dirty="0"/>
              <a:t>Kronofogden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WEBBUTBILDNING – DELA DIN KUNSKAP</a:t>
            </a:r>
          </a:p>
        </p:txBody>
      </p:sp>
      <p:pic>
        <p:nvPicPr>
          <p:cNvPr id="8" name="Platshållare för bild 7" descr="En bild som visar text&#10;&#10;Automatiskt genererad beskrivning">
            <a:extLst>
              <a:ext uri="{FF2B5EF4-FFF2-40B4-BE49-F238E27FC236}">
                <a16:creationId xmlns:a16="http://schemas.microsoft.com/office/drawing/2014/main" id="{1E69B937-4B43-ABBB-70C6-1805FB6AB2B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49BB08ED-213C-8326-49D1-C762FC84D4B6}"/>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92003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375156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720180"/>
          </a:xfrm>
        </p:spPr>
        <p:txBody>
          <a:bodyPr/>
          <a:lstStyle/>
          <a:p>
            <a:r>
              <a:rPr lang="sv-SE" b="1" dirty="0">
                <a:latin typeface="Calibri" panose="020F0502020204030204" pitchFamily="34" charset="0"/>
                <a:ea typeface="Arial" charset="0"/>
                <a:cs typeface="Calibri" panose="020F0502020204030204" pitchFamily="34" charset="0"/>
              </a:rPr>
              <a:t>VAD GÖR KRONOFOGDEN?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44625"/>
            <a:ext cx="5118100" cy="4351338"/>
          </a:xfrm>
        </p:spPr>
        <p:txBody>
          <a:bodyPr>
            <a:normAutofit/>
          </a:bodyPr>
          <a:lstStyle/>
          <a:p>
            <a:pPr>
              <a:tabLst>
                <a:tab pos="214313" algn="l"/>
              </a:tabLst>
            </a:pPr>
            <a:r>
              <a:rPr lang="sv-SE" dirty="0">
                <a:ea typeface="Arial" charset="0"/>
                <a:cs typeface="Arial" charset="0"/>
              </a:rPr>
              <a:t>Kundservice</a:t>
            </a:r>
          </a:p>
          <a:p>
            <a:pPr>
              <a:tabLst>
                <a:tab pos="214313" algn="l"/>
              </a:tabLst>
            </a:pPr>
            <a:r>
              <a:rPr lang="sv-SE" dirty="0">
                <a:ea typeface="Arial" charset="0"/>
                <a:cs typeface="Arial" charset="0"/>
              </a:rPr>
              <a:t>Betalningsföreläggande</a:t>
            </a:r>
          </a:p>
          <a:p>
            <a:pPr>
              <a:tabLst>
                <a:tab pos="214313" algn="l"/>
              </a:tabLst>
            </a:pPr>
            <a:r>
              <a:rPr lang="sv-SE" dirty="0">
                <a:ea typeface="Arial" charset="0"/>
                <a:cs typeface="Arial" charset="0"/>
              </a:rPr>
              <a:t>Konkurstillsyn</a:t>
            </a:r>
          </a:p>
          <a:p>
            <a:pPr>
              <a:tabLst>
                <a:tab pos="214313" algn="l"/>
              </a:tabLst>
            </a:pPr>
            <a:r>
              <a:rPr lang="sv-SE" dirty="0">
                <a:ea typeface="Arial" charset="0"/>
                <a:cs typeface="Arial" charset="0"/>
              </a:rPr>
              <a:t>Verkställighet / Indrivning</a:t>
            </a:r>
          </a:p>
          <a:p>
            <a:pPr>
              <a:tabLst>
                <a:tab pos="214313" algn="l"/>
              </a:tabLst>
            </a:pPr>
            <a:r>
              <a:rPr lang="sv-SE" dirty="0">
                <a:ea typeface="Arial" charset="0"/>
                <a:cs typeface="Arial" charset="0"/>
              </a:rPr>
              <a:t>Skuldsanering</a:t>
            </a:r>
          </a:p>
          <a:p>
            <a:pPr>
              <a:tabLst>
                <a:tab pos="214313" algn="l"/>
              </a:tabLst>
            </a:pPr>
            <a:r>
              <a:rPr lang="sv-SE" dirty="0">
                <a:ea typeface="Arial" charset="0"/>
                <a:cs typeface="Arial" charset="0"/>
              </a:rPr>
              <a:t>Förebyggande verksamhet</a:t>
            </a:r>
          </a:p>
        </p:txBody>
      </p:sp>
      <p:pic>
        <p:nvPicPr>
          <p:cNvPr id="10" name="Platshållare för bild 9" descr="En bild som visar byggnad, utomhus, tegelsten, tak&#10;&#10;Automatiskt genererad beskrivning">
            <a:extLst>
              <a:ext uri="{FF2B5EF4-FFF2-40B4-BE49-F238E27FC236}">
                <a16:creationId xmlns:a16="http://schemas.microsoft.com/office/drawing/2014/main" id="{ABE0BEB3-761E-355E-F369-25C321C16E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tshållare för text 3">
            <a:extLst>
              <a:ext uri="{FF2B5EF4-FFF2-40B4-BE49-F238E27FC236}">
                <a16:creationId xmlns:a16="http://schemas.microsoft.com/office/drawing/2014/main" id="{5CF50C02-D261-4657-A50C-4D0188220B0B}"/>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6449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LITEN SKULD KAN BLI STOR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353819381"/>
              </p:ext>
            </p:extLst>
          </p:nvPr>
        </p:nvGraphicFramePr>
        <p:xfrm>
          <a:off x="601438" y="1352550"/>
          <a:ext cx="7310438" cy="30378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2336489506"/>
                    </a:ext>
                  </a:extLst>
                </a:gridCol>
                <a:gridCol w="3655219">
                  <a:extLst>
                    <a:ext uri="{9D8B030D-6E8A-4147-A177-3AD203B41FA5}">
                      <a16:colId xmlns:a16="http://schemas.microsoft.com/office/drawing/2014/main" val="378830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44999C"/>
                          </a:solidFill>
                        </a:rPr>
                        <a:t>KOSTNAD</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Telefonräkning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+ 350 kr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Påminnelse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Inkassokrav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+ 180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Dröjsmålsränta</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Betalningsföreläggande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Ombudskostnader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Grundavgift hos Kronofogden</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graphicFrame>
        <p:nvGraphicFramePr>
          <p:cNvPr id="3" name="Tabell 2">
            <a:extLst>
              <a:ext uri="{FF2B5EF4-FFF2-40B4-BE49-F238E27FC236}">
                <a16:creationId xmlns:a16="http://schemas.microsoft.com/office/drawing/2014/main" id="{E170ED21-3083-EB69-4468-07D40CA76B77}"/>
              </a:ext>
            </a:extLst>
          </p:cNvPr>
          <p:cNvGraphicFramePr>
            <a:graphicFrameLocks noGrp="1"/>
          </p:cNvGraphicFramePr>
          <p:nvPr>
            <p:extLst>
              <p:ext uri="{D42A27DB-BD31-4B8C-83A1-F6EECF244321}">
                <p14:modId xmlns:p14="http://schemas.microsoft.com/office/powerpoint/2010/main" val="3540909390"/>
              </p:ext>
            </p:extLst>
          </p:nvPr>
        </p:nvGraphicFramePr>
        <p:xfrm>
          <a:off x="601438" y="4608990"/>
          <a:ext cx="7310438" cy="3962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3063575448"/>
                    </a:ext>
                  </a:extLst>
                </a:gridCol>
                <a:gridCol w="3655219">
                  <a:extLst>
                    <a:ext uri="{9D8B030D-6E8A-4147-A177-3AD203B41FA5}">
                      <a16:colId xmlns:a16="http://schemas.microsoft.com/office/drawing/2014/main" val="193803683"/>
                    </a:ext>
                  </a:extLst>
                </a:gridCol>
              </a:tblGrid>
              <a:tr h="370840">
                <a:tc>
                  <a:txBody>
                    <a:bodyPr/>
                    <a:lstStyle/>
                    <a:p>
                      <a:r>
                        <a:rPr lang="sv-SE" sz="2000" b="1" dirty="0">
                          <a:solidFill>
                            <a:schemeClr val="tx1"/>
                          </a:solidFill>
                          <a:latin typeface="+mj-lt"/>
                        </a:rPr>
                        <a:t>Totalt</a:t>
                      </a:r>
                      <a:r>
                        <a:rPr lang="sv-SE" sz="2000" dirty="0">
                          <a:latin typeface="+mj-lt"/>
                        </a:rPr>
                        <a:t> </a:t>
                      </a:r>
                    </a:p>
                  </a:txBody>
                  <a:tcPr>
                    <a:solidFill>
                      <a:schemeClr val="accent4"/>
                    </a:solidFill>
                  </a:tcPr>
                </a:tc>
                <a:tc>
                  <a:txBody>
                    <a:bodyPr/>
                    <a:lstStyle/>
                    <a:p>
                      <a:pPr algn="ctr"/>
                      <a:r>
                        <a:rPr lang="sv-SE" sz="2000" b="1" dirty="0">
                          <a:solidFill>
                            <a:schemeClr val="tx1"/>
                          </a:solidFill>
                          <a:latin typeface="+mj-lt"/>
                        </a:rPr>
                        <a:t>                                      1 900 kronor</a:t>
                      </a:r>
                    </a:p>
                  </a:txBody>
                  <a:tcPr>
                    <a:solidFill>
                      <a:schemeClr val="accent4"/>
                    </a:solidFill>
                  </a:tcPr>
                </a:tc>
                <a:extLst>
                  <a:ext uri="{0D108BD9-81ED-4DB2-BD59-A6C34878D82A}">
                    <a16:rowId xmlns:a16="http://schemas.microsoft.com/office/drawing/2014/main" val="3467950951"/>
                  </a:ext>
                </a:extLst>
              </a:tr>
            </a:tbl>
          </a:graphicData>
        </a:graphic>
      </p:graphicFrame>
      <p:sp>
        <p:nvSpPr>
          <p:cNvPr id="8" name="Platshållare för text 3">
            <a:extLst>
              <a:ext uri="{FF2B5EF4-FFF2-40B4-BE49-F238E27FC236}">
                <a16:creationId xmlns:a16="http://schemas.microsoft.com/office/drawing/2014/main" id="{9026F7FE-84A9-D331-5D3F-A46EA40B68D3}"/>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67999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HANDRÄCKNING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3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KRONOFOGDEN.SE</a:t>
            </a:r>
          </a:p>
        </p:txBody>
      </p:sp>
      <p:grpSp>
        <p:nvGrpSpPr>
          <p:cNvPr id="11" name="Grupp 10">
            <a:extLst>
              <a:ext uri="{FF2B5EF4-FFF2-40B4-BE49-F238E27FC236}">
                <a16:creationId xmlns:a16="http://schemas.microsoft.com/office/drawing/2014/main" id="{4FCA5C9B-9566-9574-48C5-5EA311237E17}"/>
              </a:ext>
            </a:extLst>
          </p:cNvPr>
          <p:cNvGrpSpPr/>
          <p:nvPr/>
        </p:nvGrpSpPr>
        <p:grpSpPr>
          <a:xfrm>
            <a:off x="2187085" y="1441837"/>
            <a:ext cx="7817830" cy="4795967"/>
            <a:chOff x="2181312" y="1649283"/>
            <a:chExt cx="7817830" cy="4795967"/>
          </a:xfrm>
        </p:grpSpPr>
        <p:pic>
          <p:nvPicPr>
            <p:cNvPr id="12" name="Platshållare för bild 4" descr="laptop-start.png">
              <a:extLst>
                <a:ext uri="{FF2B5EF4-FFF2-40B4-BE49-F238E27FC236}">
                  <a16:creationId xmlns:a16="http://schemas.microsoft.com/office/drawing/2014/main" id="{1358934C-3171-48F2-6FF6-067BB2F5E4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2181312" y="1649283"/>
              <a:ext cx="7817830" cy="47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9ACDA922-7885-BEBF-D944-B0C6241467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9216" y="1949557"/>
              <a:ext cx="5881658" cy="3644432"/>
            </a:xfrm>
            <a:prstGeom prst="rect">
              <a:avLst/>
            </a:prstGeom>
          </p:spPr>
        </p:pic>
      </p:grpSp>
      <p:sp>
        <p:nvSpPr>
          <p:cNvPr id="4" name="Platshållare för text 3">
            <a:extLst>
              <a:ext uri="{FF2B5EF4-FFF2-40B4-BE49-F238E27FC236}">
                <a16:creationId xmlns:a16="http://schemas.microsoft.com/office/drawing/2014/main" id="{BABAE8CD-D1C6-F406-995B-EAFAFE9B2E07}"/>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382088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BRA HJÄLPMEDEL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268884" cy="3151620"/>
          </a:xfrm>
        </p:spPr>
        <p:txBody>
          <a:bodyPr>
            <a:noAutofit/>
          </a:bodyPr>
          <a:lstStyle/>
          <a:p>
            <a:r>
              <a:rPr lang="sv-SE" b="1" dirty="0">
                <a:latin typeface="Calibri" panose="020F0502020204030204" pitchFamily="34" charset="0"/>
              </a:rPr>
              <a:t>Kronofogdens hemsida: </a:t>
            </a:r>
          </a:p>
          <a:p>
            <a:pPr lvl="1"/>
            <a:r>
              <a:rPr lang="sv-SE" sz="2000" dirty="0">
                <a:latin typeface="Calibri" panose="020F0502020204030204" pitchFamily="34" charset="0"/>
              </a:rPr>
              <a:t>www.kronofogden.se</a:t>
            </a:r>
          </a:p>
          <a:p>
            <a:r>
              <a:rPr lang="sv-SE" b="1" dirty="0">
                <a:latin typeface="Calibri" panose="020F0502020204030204" pitchFamily="34" charset="0"/>
              </a:rPr>
              <a:t>Kundservice</a:t>
            </a:r>
            <a:r>
              <a:rPr lang="sv-SE" dirty="0">
                <a:latin typeface="Calibri" panose="020F0502020204030204" pitchFamily="34" charset="0"/>
              </a:rPr>
              <a:t>: </a:t>
            </a:r>
          </a:p>
          <a:p>
            <a:pPr lvl="1"/>
            <a:r>
              <a:rPr lang="sv-SE" sz="2000" dirty="0">
                <a:latin typeface="Calibri" panose="020F0502020204030204" pitchFamily="34" charset="0"/>
              </a:rPr>
              <a:t>0771 - 73 73 00</a:t>
            </a:r>
          </a:p>
          <a:p>
            <a:pPr lvl="1"/>
            <a:r>
              <a:rPr lang="sv-SE" sz="2000" dirty="0">
                <a:latin typeface="Calibri" panose="020F0502020204030204" pitchFamily="34" charset="0"/>
              </a:rPr>
              <a:t>kronofogdemyndigheten@kronofogden.se</a:t>
            </a:r>
          </a:p>
          <a:p>
            <a:r>
              <a:rPr lang="sv-SE" b="1" dirty="0">
                <a:latin typeface="Calibri" panose="020F0502020204030204" pitchFamily="34" charset="0"/>
              </a:rPr>
              <a:t>Broschyrer:</a:t>
            </a:r>
          </a:p>
          <a:p>
            <a:pPr lvl="1"/>
            <a:r>
              <a:rPr lang="sv-SE" sz="2000" dirty="0">
                <a:latin typeface="Calibri" panose="020F0502020204030204" pitchFamily="34" charset="0"/>
              </a:rPr>
              <a:t>Allt du inte visste om Kronofogden</a:t>
            </a:r>
          </a:p>
          <a:p>
            <a:pPr lvl="1"/>
            <a:r>
              <a:rPr lang="sv-SE" sz="2000" dirty="0">
                <a:latin typeface="Calibri" panose="020F0502020204030204" pitchFamily="34" charset="0"/>
              </a:rPr>
              <a:t>Koll på vardagsekonomin</a:t>
            </a:r>
          </a:p>
          <a:p>
            <a:pPr lvl="1"/>
            <a:r>
              <a:rPr lang="sv-SE" sz="2000" dirty="0">
                <a:latin typeface="Calibri" panose="020F0502020204030204" pitchFamily="34" charset="0"/>
              </a:rPr>
              <a:t>Skuldsanering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inomhus, objekt, verktyg&#10;&#10;Automatiskt genererad beskrivning">
            <a:extLst>
              <a:ext uri="{FF2B5EF4-FFF2-40B4-BE49-F238E27FC236}">
                <a16:creationId xmlns:a16="http://schemas.microsoft.com/office/drawing/2014/main" id="{2DD933E6-C4CC-238A-AB45-91A8977E62A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9778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Kim Jonsson</a:t>
            </a:r>
          </a:p>
          <a:p>
            <a:pPr>
              <a:spcBef>
                <a:spcPts val="0"/>
              </a:spcBef>
            </a:pPr>
            <a:r>
              <a:rPr lang="sv-SE" sz="1800" dirty="0"/>
              <a:t>kim.jonsson@kronofogden.se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52A8165D-1AAE-CBAB-2953-782E419376B7}"/>
              </a:ext>
            </a:extLst>
          </p:cNvPr>
          <p:cNvGrpSpPr/>
          <p:nvPr/>
        </p:nvGrpSpPr>
        <p:grpSpPr>
          <a:xfrm>
            <a:off x="1225308" y="1879676"/>
            <a:ext cx="9741384" cy="3098648"/>
            <a:chOff x="1225307" y="1463040"/>
            <a:chExt cx="9741384" cy="3098648"/>
          </a:xfrm>
        </p:grpSpPr>
        <p:sp>
          <p:nvSpPr>
            <p:cNvPr id="3" name="Ellips 2">
              <a:extLst>
                <a:ext uri="{FF2B5EF4-FFF2-40B4-BE49-F238E27FC236}">
                  <a16:creationId xmlns:a16="http://schemas.microsoft.com/office/drawing/2014/main" id="{11E692DA-95A7-D856-7759-8DC8B92BE01E}"/>
                </a:ext>
              </a:extLst>
            </p:cNvPr>
            <p:cNvSpPr/>
            <p:nvPr/>
          </p:nvSpPr>
          <p:spPr>
            <a:xfrm>
              <a:off x="1225307"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Krediter är </a:t>
              </a:r>
              <a:br>
                <a:rPr lang="sv-SE" sz="2000" dirty="0">
                  <a:solidFill>
                    <a:schemeClr val="tx1"/>
                  </a:solidFill>
                </a:rPr>
              </a:br>
              <a:r>
                <a:rPr lang="sv-SE" sz="2000" dirty="0">
                  <a:solidFill>
                    <a:schemeClr val="tx1"/>
                  </a:solidFill>
                </a:rPr>
                <a:t>en del av det moderna samhället </a:t>
              </a:r>
            </a:p>
          </p:txBody>
        </p:sp>
        <p:sp>
          <p:nvSpPr>
            <p:cNvPr id="4" name="Ellips 3">
              <a:extLst>
                <a:ext uri="{FF2B5EF4-FFF2-40B4-BE49-F238E27FC236}">
                  <a16:creationId xmlns:a16="http://schemas.microsoft.com/office/drawing/2014/main" id="{FFDFB5AD-FAD2-E7E6-FACE-0D285203BFC6}"/>
                </a:ext>
              </a:extLst>
            </p:cNvPr>
            <p:cNvSpPr/>
            <p:nvPr/>
          </p:nvSpPr>
          <p:spPr>
            <a:xfrm>
              <a:off x="4546675"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 som lånar ut pengar måste </a:t>
              </a:r>
              <a:br>
                <a:rPr lang="sv-SE" sz="2000" dirty="0">
                  <a:solidFill>
                    <a:schemeClr val="tx1"/>
                  </a:solidFill>
                </a:rPr>
              </a:br>
              <a:r>
                <a:rPr lang="sv-SE" sz="2000" dirty="0">
                  <a:solidFill>
                    <a:schemeClr val="tx1"/>
                  </a:solidFill>
                </a:rPr>
                <a:t>få tillbaka dem </a:t>
              </a:r>
            </a:p>
          </p:txBody>
        </p:sp>
        <p:sp>
          <p:nvSpPr>
            <p:cNvPr id="5" name="Ellips 4">
              <a:extLst>
                <a:ext uri="{FF2B5EF4-FFF2-40B4-BE49-F238E27FC236}">
                  <a16:creationId xmlns:a16="http://schemas.microsoft.com/office/drawing/2014/main" id="{34BEBA2C-88C4-85B7-BF41-5D3B57E024F6}"/>
                </a:ext>
              </a:extLst>
            </p:cNvPr>
            <p:cNvSpPr/>
            <p:nvPr/>
          </p:nvSpPr>
          <p:spPr>
            <a:xfrm>
              <a:off x="7868043"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Om något skulle </a:t>
              </a:r>
              <a:br>
                <a:rPr lang="sv-SE" sz="2000" dirty="0">
                  <a:solidFill>
                    <a:schemeClr val="tx1"/>
                  </a:solidFill>
                </a:rPr>
              </a:br>
              <a:r>
                <a:rPr lang="sv-SE" sz="2000" dirty="0">
                  <a:solidFill>
                    <a:schemeClr val="tx1"/>
                  </a:solidFill>
                </a:rPr>
                <a:t>gå fel är det Kronofogden du vänder dig till</a:t>
              </a:r>
            </a:p>
          </p:txBody>
        </p:sp>
      </p:grpSp>
    </p:spTree>
    <p:extLst>
      <p:ext uri="{BB962C8B-B14F-4D97-AF65-F5344CB8AC3E}">
        <p14:creationId xmlns:p14="http://schemas.microsoft.com/office/powerpoint/2010/main" val="28764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HÄR SER DET UT I DAG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118100" cy="1207365"/>
          </a:xfrm>
        </p:spPr>
        <p:txBody>
          <a:bodyPr>
            <a:normAutofit/>
          </a:bodyPr>
          <a:lstStyle/>
          <a:p>
            <a:r>
              <a:rPr lang="sv-SE" dirty="0">
                <a:latin typeface="Calibri" panose="020F0502020204030204" pitchFamily="34" charset="0"/>
              </a:rPr>
              <a:t>Drygt 390 000 personer har skulder hos Kronofogden.</a:t>
            </a:r>
          </a:p>
          <a:p>
            <a:r>
              <a:rPr lang="sv-SE" dirty="0">
                <a:latin typeface="Calibri" panose="020F0502020204030204" pitchFamily="34" charset="0"/>
              </a:rPr>
              <a:t>Skulderna uppgår till 101 miljarder kronor.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person, promenerar, personer, folksamling&#10;&#10;Automatiskt genererad beskrivning">
            <a:extLst>
              <a:ext uri="{FF2B5EF4-FFF2-40B4-BE49-F238E27FC236}">
                <a16:creationId xmlns:a16="http://schemas.microsoft.com/office/drawing/2014/main" id="{897BEA2C-39A9-7250-F51E-4FB60B33729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70996"/>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VANLIGASTE SKULDERNA</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66804"/>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8BB010-CB34-EC01-9552-9B2CF43A22A7}"/>
              </a:ext>
            </a:extLst>
          </p:cNvPr>
          <p:cNvGrpSpPr/>
          <p:nvPr/>
        </p:nvGrpSpPr>
        <p:grpSpPr>
          <a:xfrm>
            <a:off x="840817" y="2229901"/>
            <a:ext cx="10498820" cy="3628188"/>
            <a:chOff x="843924" y="2058312"/>
            <a:chExt cx="10498820" cy="3628188"/>
          </a:xfrm>
        </p:grpSpPr>
        <p:sp>
          <p:nvSpPr>
            <p:cNvPr id="8" name="Rektangel 7">
              <a:extLst>
                <a:ext uri="{FF2B5EF4-FFF2-40B4-BE49-F238E27FC236}">
                  <a16:creationId xmlns:a16="http://schemas.microsoft.com/office/drawing/2014/main" id="{B95E85FD-4F31-99F2-24D8-432E4D19D2D4}"/>
                </a:ext>
              </a:extLst>
            </p:cNvPr>
            <p:cNvSpPr/>
            <p:nvPr/>
          </p:nvSpPr>
          <p:spPr>
            <a:xfrm>
              <a:off x="846418" y="3255480"/>
              <a:ext cx="2579457" cy="461665"/>
            </a:xfrm>
            <a:prstGeom prst="rect">
              <a:avLst/>
            </a:prstGeom>
          </p:spPr>
          <p:txBody>
            <a:bodyPr wrap="square" lIns="0" rIns="0">
              <a:noAutofit/>
            </a:bodyPr>
            <a:lstStyle/>
            <a:p>
              <a:pPr marL="452438" lvl="1" indent="-452438" algn="ctr" defTabSz="449263"/>
              <a:r>
                <a:rPr lang="sv-SE" sz="2000" dirty="0">
                  <a:solidFill>
                    <a:schemeClr val="bg1"/>
                  </a:solidFill>
                </a:rPr>
                <a:t>Skatter</a:t>
              </a:r>
            </a:p>
          </p:txBody>
        </p:sp>
        <p:pic>
          <p:nvPicPr>
            <p:cNvPr id="9" name="Bildobjekt 8">
              <a:extLst>
                <a:ext uri="{FF2B5EF4-FFF2-40B4-BE49-F238E27FC236}">
                  <a16:creationId xmlns:a16="http://schemas.microsoft.com/office/drawing/2014/main" id="{545F52F8-5359-DB01-2C6A-D0D5E95E15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6361" y="2059202"/>
              <a:ext cx="1186684" cy="1161737"/>
            </a:xfrm>
            <a:prstGeom prst="rect">
              <a:avLst/>
            </a:prstGeom>
          </p:spPr>
        </p:pic>
        <p:sp>
          <p:nvSpPr>
            <p:cNvPr id="10" name="Rektangel 9">
              <a:extLst>
                <a:ext uri="{FF2B5EF4-FFF2-40B4-BE49-F238E27FC236}">
                  <a16:creationId xmlns:a16="http://schemas.microsoft.com/office/drawing/2014/main" id="{6C51AB0A-1F86-BC92-2FE3-A384E0B2F53D}"/>
                </a:ext>
              </a:extLst>
            </p:cNvPr>
            <p:cNvSpPr/>
            <p:nvPr/>
          </p:nvSpPr>
          <p:spPr>
            <a:xfrm>
              <a:off x="843924" y="5243981"/>
              <a:ext cx="2571301" cy="400110"/>
            </a:xfrm>
            <a:prstGeom prst="rect">
              <a:avLst/>
            </a:prstGeom>
          </p:spPr>
          <p:txBody>
            <a:bodyPr wrap="square" lIns="0" rIns="0">
              <a:spAutoFit/>
            </a:bodyPr>
            <a:lstStyle/>
            <a:p>
              <a:pPr marL="0" lvl="1" algn="ctr"/>
              <a:r>
                <a:rPr lang="sv-SE" sz="2000" dirty="0">
                  <a:solidFill>
                    <a:schemeClr val="bg1"/>
                  </a:solidFill>
                </a:rPr>
                <a:t>Underhållsstöd</a:t>
              </a:r>
            </a:p>
          </p:txBody>
        </p:sp>
        <p:pic>
          <p:nvPicPr>
            <p:cNvPr id="11" name="Bildobjekt 10">
              <a:extLst>
                <a:ext uri="{FF2B5EF4-FFF2-40B4-BE49-F238E27FC236}">
                  <a16:creationId xmlns:a16="http://schemas.microsoft.com/office/drawing/2014/main" id="{0FE497D9-A2E3-4E06-BB8F-B018A70BD2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2803" y="4113670"/>
              <a:ext cx="1226686" cy="1089703"/>
            </a:xfrm>
            <a:prstGeom prst="rect">
              <a:avLst/>
            </a:prstGeom>
          </p:spPr>
        </p:pic>
        <p:sp>
          <p:nvSpPr>
            <p:cNvPr id="12" name="Rektangel 11">
              <a:extLst>
                <a:ext uri="{FF2B5EF4-FFF2-40B4-BE49-F238E27FC236}">
                  <a16:creationId xmlns:a16="http://schemas.microsoft.com/office/drawing/2014/main" id="{408738AF-DEC2-2FD9-5E1C-442CD086FA1E}"/>
                </a:ext>
              </a:extLst>
            </p:cNvPr>
            <p:cNvSpPr/>
            <p:nvPr/>
          </p:nvSpPr>
          <p:spPr>
            <a:xfrm>
              <a:off x="4502578" y="3244124"/>
              <a:ext cx="2924504" cy="830997"/>
            </a:xfrm>
            <a:prstGeom prst="rect">
              <a:avLst/>
            </a:prstGeom>
          </p:spPr>
          <p:txBody>
            <a:bodyPr wrap="square" lIns="0" tIns="72000" rIns="0">
              <a:noAutofit/>
            </a:bodyPr>
            <a:lstStyle/>
            <a:p>
              <a:pPr marL="0" lvl="1" algn="ctr"/>
              <a:r>
                <a:rPr lang="sv-SE" sz="2000" dirty="0">
                  <a:solidFill>
                    <a:schemeClr val="bg1"/>
                  </a:solidFill>
                </a:rPr>
                <a:t>Fordonsrelaterade skulder</a:t>
              </a:r>
            </a:p>
          </p:txBody>
        </p:sp>
        <p:pic>
          <p:nvPicPr>
            <p:cNvPr id="13" name="Bildobjekt 12">
              <a:extLst>
                <a:ext uri="{FF2B5EF4-FFF2-40B4-BE49-F238E27FC236}">
                  <a16:creationId xmlns:a16="http://schemas.microsoft.com/office/drawing/2014/main" id="{973B8887-F8F3-3663-C1F0-9CBFD50E70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27556" y="2058312"/>
              <a:ext cx="1399786" cy="917316"/>
            </a:xfrm>
            <a:prstGeom prst="rect">
              <a:avLst/>
            </a:prstGeom>
          </p:spPr>
        </p:pic>
        <p:sp>
          <p:nvSpPr>
            <p:cNvPr id="14" name="Rektangel 13">
              <a:extLst>
                <a:ext uri="{FF2B5EF4-FFF2-40B4-BE49-F238E27FC236}">
                  <a16:creationId xmlns:a16="http://schemas.microsoft.com/office/drawing/2014/main" id="{A4FEF6B9-12C4-0D97-BADD-0F21CCD54046}"/>
                </a:ext>
              </a:extLst>
            </p:cNvPr>
            <p:cNvSpPr/>
            <p:nvPr/>
          </p:nvSpPr>
          <p:spPr>
            <a:xfrm>
              <a:off x="4671023" y="5271761"/>
              <a:ext cx="2587614" cy="400110"/>
            </a:xfrm>
            <a:prstGeom prst="rect">
              <a:avLst/>
            </a:prstGeom>
          </p:spPr>
          <p:txBody>
            <a:bodyPr wrap="square" lIns="0" rIns="0">
              <a:spAutoFit/>
            </a:bodyPr>
            <a:lstStyle/>
            <a:p>
              <a:pPr marL="0" lvl="1" algn="ctr"/>
              <a:r>
                <a:rPr lang="sv-SE" sz="2000" dirty="0">
                  <a:solidFill>
                    <a:schemeClr val="bg1"/>
                  </a:solidFill>
                </a:rPr>
                <a:t>Lån och andra krediter</a:t>
              </a:r>
            </a:p>
          </p:txBody>
        </p:sp>
        <p:grpSp>
          <p:nvGrpSpPr>
            <p:cNvPr id="15" name="Group 15">
              <a:extLst>
                <a:ext uri="{FF2B5EF4-FFF2-40B4-BE49-F238E27FC236}">
                  <a16:creationId xmlns:a16="http://schemas.microsoft.com/office/drawing/2014/main" id="{7FEC9A72-58A5-AAF3-C955-5990EF1D4FC3}"/>
                </a:ext>
              </a:extLst>
            </p:cNvPr>
            <p:cNvGrpSpPr>
              <a:grpSpLocks noChangeAspect="1"/>
            </p:cNvGrpSpPr>
            <p:nvPr/>
          </p:nvGrpSpPr>
          <p:grpSpPr bwMode="auto">
            <a:xfrm>
              <a:off x="5189540" y="4130347"/>
              <a:ext cx="1512888" cy="842963"/>
              <a:chOff x="3269" y="2575"/>
              <a:chExt cx="953" cy="531"/>
            </a:xfrm>
          </p:grpSpPr>
          <p:sp>
            <p:nvSpPr>
              <p:cNvPr id="20" name="Freeform 16">
                <a:extLst>
                  <a:ext uri="{FF2B5EF4-FFF2-40B4-BE49-F238E27FC236}">
                    <a16:creationId xmlns:a16="http://schemas.microsoft.com/office/drawing/2014/main" id="{C3701F9D-776E-D115-A256-D1A768E49D7B}"/>
                  </a:ext>
                </a:extLst>
              </p:cNvPr>
              <p:cNvSpPr>
                <a:spLocks/>
              </p:cNvSpPr>
              <p:nvPr/>
            </p:nvSpPr>
            <p:spPr bwMode="auto">
              <a:xfrm>
                <a:off x="3269" y="2763"/>
                <a:ext cx="225" cy="316"/>
              </a:xfrm>
              <a:custGeom>
                <a:avLst/>
                <a:gdLst>
                  <a:gd name="T0" fmla="*/ 225 w 225"/>
                  <a:gd name="T1" fmla="*/ 269 h 316"/>
                  <a:gd name="T2" fmla="*/ 126 w 225"/>
                  <a:gd name="T3" fmla="*/ 316 h 316"/>
                  <a:gd name="T4" fmla="*/ 0 w 225"/>
                  <a:gd name="T5" fmla="*/ 47 h 316"/>
                  <a:gd name="T6" fmla="*/ 106 w 225"/>
                  <a:gd name="T7" fmla="*/ 0 h 316"/>
                  <a:gd name="T8" fmla="*/ 225 w 225"/>
                  <a:gd name="T9" fmla="*/ 269 h 316"/>
                </a:gdLst>
                <a:ahLst/>
                <a:cxnLst>
                  <a:cxn ang="0">
                    <a:pos x="T0" y="T1"/>
                  </a:cxn>
                  <a:cxn ang="0">
                    <a:pos x="T2" y="T3"/>
                  </a:cxn>
                  <a:cxn ang="0">
                    <a:pos x="T4" y="T5"/>
                  </a:cxn>
                  <a:cxn ang="0">
                    <a:pos x="T6" y="T7"/>
                  </a:cxn>
                  <a:cxn ang="0">
                    <a:pos x="T8" y="T9"/>
                  </a:cxn>
                </a:cxnLst>
                <a:rect l="0" t="0" r="r" b="b"/>
                <a:pathLst>
                  <a:path w="225" h="316">
                    <a:moveTo>
                      <a:pt x="225" y="269"/>
                    </a:moveTo>
                    <a:lnTo>
                      <a:pt x="126" y="316"/>
                    </a:lnTo>
                    <a:lnTo>
                      <a:pt x="0" y="47"/>
                    </a:lnTo>
                    <a:lnTo>
                      <a:pt x="106" y="0"/>
                    </a:lnTo>
                    <a:lnTo>
                      <a:pt x="225" y="269"/>
                    </a:lnTo>
                    <a:close/>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1434949C-EFA3-348E-0F63-4459F4F4A4D4}"/>
                  </a:ext>
                </a:extLst>
              </p:cNvPr>
              <p:cNvSpPr>
                <a:spLocks/>
              </p:cNvSpPr>
              <p:nvPr/>
            </p:nvSpPr>
            <p:spPr bwMode="auto">
              <a:xfrm>
                <a:off x="3388" y="2669"/>
                <a:ext cx="397" cy="114"/>
              </a:xfrm>
              <a:custGeom>
                <a:avLst/>
                <a:gdLst>
                  <a:gd name="T0" fmla="*/ 0 w 397"/>
                  <a:gd name="T1" fmla="*/ 114 h 114"/>
                  <a:gd name="T2" fmla="*/ 252 w 397"/>
                  <a:gd name="T3" fmla="*/ 0 h 114"/>
                  <a:gd name="T4" fmla="*/ 397 w 397"/>
                  <a:gd name="T5" fmla="*/ 40 h 114"/>
                </a:gdLst>
                <a:ahLst/>
                <a:cxnLst>
                  <a:cxn ang="0">
                    <a:pos x="T0" y="T1"/>
                  </a:cxn>
                  <a:cxn ang="0">
                    <a:pos x="T2" y="T3"/>
                  </a:cxn>
                  <a:cxn ang="0">
                    <a:pos x="T4" y="T5"/>
                  </a:cxn>
                </a:cxnLst>
                <a:rect l="0" t="0" r="r" b="b"/>
                <a:pathLst>
                  <a:path w="397" h="114">
                    <a:moveTo>
                      <a:pt x="0" y="114"/>
                    </a:moveTo>
                    <a:lnTo>
                      <a:pt x="252" y="0"/>
                    </a:lnTo>
                    <a:lnTo>
                      <a:pt x="397" y="40"/>
                    </a:lnTo>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17F9BC8B-FEE3-52B4-8C97-490934D59242}"/>
                  </a:ext>
                </a:extLst>
              </p:cNvPr>
              <p:cNvSpPr>
                <a:spLocks/>
              </p:cNvSpPr>
              <p:nvPr/>
            </p:nvSpPr>
            <p:spPr bwMode="auto">
              <a:xfrm>
                <a:off x="3507" y="2750"/>
                <a:ext cx="272" cy="154"/>
              </a:xfrm>
              <a:custGeom>
                <a:avLst/>
                <a:gdLst>
                  <a:gd name="T0" fmla="*/ 13 w 41"/>
                  <a:gd name="T1" fmla="*/ 0 h 23"/>
                  <a:gd name="T2" fmla="*/ 41 w 41"/>
                  <a:gd name="T3" fmla="*/ 9 h 23"/>
                  <a:gd name="T4" fmla="*/ 31 w 41"/>
                  <a:gd name="T5" fmla="*/ 19 h 23"/>
                  <a:gd name="T6" fmla="*/ 21 w 41"/>
                  <a:gd name="T7" fmla="*/ 16 h 23"/>
                  <a:gd name="T8" fmla="*/ 10 w 41"/>
                  <a:gd name="T9" fmla="*/ 21 h 23"/>
                  <a:gd name="T10" fmla="*/ 0 w 41"/>
                  <a:gd name="T11" fmla="*/ 16 h 23"/>
                </a:gdLst>
                <a:ahLst/>
                <a:cxnLst>
                  <a:cxn ang="0">
                    <a:pos x="T0" y="T1"/>
                  </a:cxn>
                  <a:cxn ang="0">
                    <a:pos x="T2" y="T3"/>
                  </a:cxn>
                  <a:cxn ang="0">
                    <a:pos x="T4" y="T5"/>
                  </a:cxn>
                  <a:cxn ang="0">
                    <a:pos x="T6" y="T7"/>
                  </a:cxn>
                  <a:cxn ang="0">
                    <a:pos x="T8" y="T9"/>
                  </a:cxn>
                  <a:cxn ang="0">
                    <a:pos x="T10" y="T11"/>
                  </a:cxn>
                </a:cxnLst>
                <a:rect l="0" t="0" r="r" b="b"/>
                <a:pathLst>
                  <a:path w="41" h="23">
                    <a:moveTo>
                      <a:pt x="13" y="0"/>
                    </a:moveTo>
                    <a:cubicBezTo>
                      <a:pt x="41" y="9"/>
                      <a:pt x="41" y="9"/>
                      <a:pt x="41" y="9"/>
                    </a:cubicBezTo>
                    <a:cubicBezTo>
                      <a:pt x="41" y="9"/>
                      <a:pt x="41" y="19"/>
                      <a:pt x="31" y="19"/>
                    </a:cubicBezTo>
                    <a:cubicBezTo>
                      <a:pt x="24" y="19"/>
                      <a:pt x="21" y="16"/>
                      <a:pt x="21" y="16"/>
                    </a:cubicBezTo>
                    <a:cubicBezTo>
                      <a:pt x="10" y="21"/>
                      <a:pt x="10" y="21"/>
                      <a:pt x="10" y="21"/>
                    </a:cubicBezTo>
                    <a:cubicBezTo>
                      <a:pt x="4" y="23"/>
                      <a:pt x="0" y="16"/>
                      <a:pt x="0" y="16"/>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2249B21B-B364-FCE7-B1B1-130E2A385758}"/>
                  </a:ext>
                </a:extLst>
              </p:cNvPr>
              <p:cNvSpPr>
                <a:spLocks/>
              </p:cNvSpPr>
              <p:nvPr/>
            </p:nvSpPr>
            <p:spPr bwMode="auto">
              <a:xfrm>
                <a:off x="3607" y="2575"/>
                <a:ext cx="615" cy="531"/>
              </a:xfrm>
              <a:custGeom>
                <a:avLst/>
                <a:gdLst>
                  <a:gd name="T0" fmla="*/ 0 w 93"/>
                  <a:gd name="T1" fmla="*/ 45 h 79"/>
                  <a:gd name="T2" fmla="*/ 14 w 93"/>
                  <a:gd name="T3" fmla="*/ 74 h 79"/>
                  <a:gd name="T4" fmla="*/ 24 w 93"/>
                  <a:gd name="T5" fmla="*/ 78 h 79"/>
                  <a:gd name="T6" fmla="*/ 88 w 93"/>
                  <a:gd name="T7" fmla="*/ 47 h 79"/>
                  <a:gd name="T8" fmla="*/ 92 w 93"/>
                  <a:gd name="T9" fmla="*/ 37 h 79"/>
                  <a:gd name="T10" fmla="*/ 76 w 93"/>
                  <a:gd name="T11" fmla="*/ 5 h 79"/>
                  <a:gd name="T12" fmla="*/ 66 w 93"/>
                  <a:gd name="T13" fmla="*/ 1 h 79"/>
                  <a:gd name="T14" fmla="*/ 9 w 93"/>
                  <a:gd name="T15" fmla="*/ 2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0" y="45"/>
                    </a:moveTo>
                    <a:cubicBezTo>
                      <a:pt x="14" y="74"/>
                      <a:pt x="14" y="74"/>
                      <a:pt x="14" y="74"/>
                    </a:cubicBezTo>
                    <a:cubicBezTo>
                      <a:pt x="16" y="78"/>
                      <a:pt x="20" y="79"/>
                      <a:pt x="24" y="78"/>
                    </a:cubicBezTo>
                    <a:cubicBezTo>
                      <a:pt x="88" y="47"/>
                      <a:pt x="88" y="47"/>
                      <a:pt x="88" y="47"/>
                    </a:cubicBezTo>
                    <a:cubicBezTo>
                      <a:pt x="92" y="45"/>
                      <a:pt x="93" y="41"/>
                      <a:pt x="92" y="37"/>
                    </a:cubicBezTo>
                    <a:cubicBezTo>
                      <a:pt x="76" y="5"/>
                      <a:pt x="76" y="5"/>
                      <a:pt x="76" y="5"/>
                    </a:cubicBezTo>
                    <a:cubicBezTo>
                      <a:pt x="75" y="1"/>
                      <a:pt x="70" y="0"/>
                      <a:pt x="66" y="1"/>
                    </a:cubicBezTo>
                    <a:cubicBezTo>
                      <a:pt x="9" y="29"/>
                      <a:pt x="9" y="29"/>
                      <a:pt x="9" y="29"/>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0">
                <a:extLst>
                  <a:ext uri="{FF2B5EF4-FFF2-40B4-BE49-F238E27FC236}">
                    <a16:creationId xmlns:a16="http://schemas.microsoft.com/office/drawing/2014/main" id="{314E94C7-54E0-483A-2329-A00AD201DBD6}"/>
                  </a:ext>
                </a:extLst>
              </p:cNvPr>
              <p:cNvSpPr>
                <a:spLocks noChangeShapeType="1"/>
              </p:cNvSpPr>
              <p:nvPr/>
            </p:nvSpPr>
            <p:spPr bwMode="auto">
              <a:xfrm flipH="1">
                <a:off x="3851" y="2676"/>
                <a:ext cx="219" cy="101"/>
              </a:xfrm>
              <a:prstGeom prst="line">
                <a:avLst/>
              </a:prstGeom>
              <a:noFill/>
              <a:ln w="571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1">
                <a:extLst>
                  <a:ext uri="{FF2B5EF4-FFF2-40B4-BE49-F238E27FC236}">
                    <a16:creationId xmlns:a16="http://schemas.microsoft.com/office/drawing/2014/main" id="{71BD4098-2538-B1B3-6BC2-4E61AF804669}"/>
                  </a:ext>
                </a:extLst>
              </p:cNvPr>
              <p:cNvSpPr>
                <a:spLocks noChangeShapeType="1"/>
              </p:cNvSpPr>
              <p:nvPr/>
            </p:nvSpPr>
            <p:spPr bwMode="auto">
              <a:xfrm flipH="1">
                <a:off x="3666" y="2750"/>
                <a:ext cx="510" cy="248"/>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2">
                <a:extLst>
                  <a:ext uri="{FF2B5EF4-FFF2-40B4-BE49-F238E27FC236}">
                    <a16:creationId xmlns:a16="http://schemas.microsoft.com/office/drawing/2014/main" id="{22827717-471F-C684-4175-027BA177F730}"/>
                  </a:ext>
                </a:extLst>
              </p:cNvPr>
              <p:cNvSpPr>
                <a:spLocks noChangeShapeType="1"/>
              </p:cNvSpPr>
              <p:nvPr/>
            </p:nvSpPr>
            <p:spPr bwMode="auto">
              <a:xfrm flipH="1">
                <a:off x="3693" y="2810"/>
                <a:ext cx="509" cy="249"/>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3E52B2EB-BF8A-AD66-1EEA-D21E080534D0}"/>
                  </a:ext>
                </a:extLst>
              </p:cNvPr>
              <p:cNvSpPr>
                <a:spLocks/>
              </p:cNvSpPr>
              <p:nvPr/>
            </p:nvSpPr>
            <p:spPr bwMode="auto">
              <a:xfrm>
                <a:off x="3481" y="2958"/>
                <a:ext cx="159" cy="40"/>
              </a:xfrm>
              <a:custGeom>
                <a:avLst/>
                <a:gdLst>
                  <a:gd name="T0" fmla="*/ 24 w 24"/>
                  <a:gd name="T1" fmla="*/ 0 h 6"/>
                  <a:gd name="T2" fmla="*/ 18 w 24"/>
                  <a:gd name="T3" fmla="*/ 3 h 6"/>
                  <a:gd name="T4" fmla="*/ 5 w 24"/>
                  <a:gd name="T5" fmla="*/ 2 h 6"/>
                  <a:gd name="T6" fmla="*/ 0 w 24"/>
                  <a:gd name="T7" fmla="*/ 5 h 6"/>
                </a:gdLst>
                <a:ahLst/>
                <a:cxnLst>
                  <a:cxn ang="0">
                    <a:pos x="T0" y="T1"/>
                  </a:cxn>
                  <a:cxn ang="0">
                    <a:pos x="T2" y="T3"/>
                  </a:cxn>
                  <a:cxn ang="0">
                    <a:pos x="T4" y="T5"/>
                  </a:cxn>
                  <a:cxn ang="0">
                    <a:pos x="T6" y="T7"/>
                  </a:cxn>
                </a:cxnLst>
                <a:rect l="0" t="0" r="r" b="b"/>
                <a:pathLst>
                  <a:path w="24" h="6">
                    <a:moveTo>
                      <a:pt x="24" y="0"/>
                    </a:moveTo>
                    <a:cubicBezTo>
                      <a:pt x="18" y="3"/>
                      <a:pt x="18" y="3"/>
                      <a:pt x="18" y="3"/>
                    </a:cubicBezTo>
                    <a:cubicBezTo>
                      <a:pt x="18" y="3"/>
                      <a:pt x="12" y="6"/>
                      <a:pt x="5" y="2"/>
                    </a:cubicBezTo>
                    <a:cubicBezTo>
                      <a:pt x="0" y="5"/>
                      <a:pt x="0" y="5"/>
                      <a:pt x="0" y="5"/>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6" name="Rektangel 15">
              <a:extLst>
                <a:ext uri="{FF2B5EF4-FFF2-40B4-BE49-F238E27FC236}">
                  <a16:creationId xmlns:a16="http://schemas.microsoft.com/office/drawing/2014/main" id="{17E65679-E7E4-9795-2714-E8F5052F35C1}"/>
                </a:ext>
              </a:extLst>
            </p:cNvPr>
            <p:cNvSpPr/>
            <p:nvPr/>
          </p:nvSpPr>
          <p:spPr>
            <a:xfrm>
              <a:off x="8663023" y="3264829"/>
              <a:ext cx="2579456" cy="400110"/>
            </a:xfrm>
            <a:prstGeom prst="rect">
              <a:avLst/>
            </a:prstGeom>
          </p:spPr>
          <p:txBody>
            <a:bodyPr wrap="square">
              <a:spAutoFit/>
            </a:bodyPr>
            <a:lstStyle/>
            <a:p>
              <a:pPr marL="452438" lvl="1" indent="-452438" algn="ctr"/>
              <a:r>
                <a:rPr lang="sv-SE" sz="2000" dirty="0">
                  <a:solidFill>
                    <a:schemeClr val="bg1"/>
                  </a:solidFill>
                </a:rPr>
                <a:t>Studielån</a:t>
              </a:r>
            </a:p>
          </p:txBody>
        </p:sp>
        <p:pic>
          <p:nvPicPr>
            <p:cNvPr id="17" name="Bildobjekt 16">
              <a:extLst>
                <a:ext uri="{FF2B5EF4-FFF2-40B4-BE49-F238E27FC236}">
                  <a16:creationId xmlns:a16="http://schemas.microsoft.com/office/drawing/2014/main" id="{6CD5AEF8-B1E9-55F8-1414-9FB7AFD8B19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70191" y="2060412"/>
              <a:ext cx="765118" cy="905490"/>
            </a:xfrm>
            <a:prstGeom prst="rect">
              <a:avLst/>
            </a:prstGeom>
          </p:spPr>
        </p:pic>
        <p:sp>
          <p:nvSpPr>
            <p:cNvPr id="18" name="Rektangel 17">
              <a:extLst>
                <a:ext uri="{FF2B5EF4-FFF2-40B4-BE49-F238E27FC236}">
                  <a16:creationId xmlns:a16="http://schemas.microsoft.com/office/drawing/2014/main" id="{AA4EB9E3-D1F6-22D6-9BBF-A8E7700F8EB1}"/>
                </a:ext>
              </a:extLst>
            </p:cNvPr>
            <p:cNvSpPr/>
            <p:nvPr/>
          </p:nvSpPr>
          <p:spPr>
            <a:xfrm>
              <a:off x="8755129" y="5286390"/>
              <a:ext cx="2587615" cy="400110"/>
            </a:xfrm>
            <a:prstGeom prst="rect">
              <a:avLst/>
            </a:prstGeom>
          </p:spPr>
          <p:txBody>
            <a:bodyPr wrap="square" lIns="0" rIns="0">
              <a:spAutoFit/>
            </a:bodyPr>
            <a:lstStyle/>
            <a:p>
              <a:pPr marL="0" lvl="1" algn="ctr"/>
              <a:r>
                <a:rPr lang="sv-SE" sz="2000" dirty="0">
                  <a:solidFill>
                    <a:prstClr val="white"/>
                  </a:solidFill>
                </a:rPr>
                <a:t>Kommunikationsskulder</a:t>
              </a:r>
            </a:p>
          </p:txBody>
        </p:sp>
        <p:pic>
          <p:nvPicPr>
            <p:cNvPr id="19" name="Bildobjekt 18">
              <a:extLst>
                <a:ext uri="{FF2B5EF4-FFF2-40B4-BE49-F238E27FC236}">
                  <a16:creationId xmlns:a16="http://schemas.microsoft.com/office/drawing/2014/main" id="{7FC4FC7B-E36F-9959-04A1-D481C04D73A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70326" y="4113621"/>
              <a:ext cx="599448" cy="954075"/>
            </a:xfrm>
            <a:prstGeom prst="rect">
              <a:avLst/>
            </a:prstGeom>
          </p:spPr>
        </p:pic>
      </p:grpSp>
    </p:spTree>
    <p:extLst>
      <p:ext uri="{BB962C8B-B14F-4D97-AF65-F5344CB8AC3E}">
        <p14:creationId xmlns:p14="http://schemas.microsoft.com/office/powerpoint/2010/main" val="32832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HAR SKULDER HOS KRONOFOGDEN?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52180"/>
            <a:ext cx="5118100" cy="1207365"/>
          </a:xfrm>
        </p:spPr>
        <p:txBody>
          <a:bodyPr>
            <a:normAutofit/>
          </a:bodyPr>
          <a:lstStyle/>
          <a:p>
            <a:r>
              <a:rPr lang="sv-SE" dirty="0">
                <a:latin typeface="Calibri" panose="020F0502020204030204" pitchFamily="34" charset="0"/>
              </a:rPr>
              <a:t>Vanligaste åldern: 35-54 år</a:t>
            </a:r>
          </a:p>
          <a:p>
            <a:r>
              <a:rPr lang="sv-SE" dirty="0">
                <a:latin typeface="Calibri" panose="020F0502020204030204" pitchFamily="34" charset="0"/>
              </a:rPr>
              <a:t>Två av tre är män</a:t>
            </a:r>
          </a:p>
          <a:p>
            <a:r>
              <a:rPr lang="sv-SE" dirty="0">
                <a:latin typeface="Calibri" panose="020F0502020204030204" pitchFamily="34" charset="0"/>
              </a:rPr>
              <a:t>Livshändelser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17" name="Platshållare för bild 16" descr="En bild som visar text, person&#10;&#10;Automatiskt genererad beskrivning">
            <a:extLst>
              <a:ext uri="{FF2B5EF4-FFF2-40B4-BE49-F238E27FC236}">
                <a16:creationId xmlns:a16="http://schemas.microsoft.com/office/drawing/2014/main" id="{331446B7-8E30-D751-A383-410793D53C1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5295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atur, regn, snö, utomhus&#10;&#10;Automatiskt genererad beskrivning">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Lst>
          </a:blip>
          <a:stretch>
            <a:fillRect/>
          </a:stretch>
        </p:blipFill>
        <p:spPr>
          <a:xfrm>
            <a:off x="0" y="0"/>
            <a:ext cx="12192000"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EKONOMISKT VÅLD</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innehåll 6">
            <a:extLst>
              <a:ext uri="{FF2B5EF4-FFF2-40B4-BE49-F238E27FC236}">
                <a16:creationId xmlns:a16="http://schemas.microsoft.com/office/drawing/2014/main" id="{C4934CC8-64FB-C27B-1134-F671003B997A}"/>
              </a:ext>
            </a:extLst>
          </p:cNvPr>
          <p:cNvSpPr txBox="1">
            <a:spLocks/>
          </p:cNvSpPr>
          <p:nvPr/>
        </p:nvSpPr>
        <p:spPr>
          <a:xfrm>
            <a:off x="5954314" y="2253309"/>
            <a:ext cx="5118100" cy="30082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latin typeface="Calibri" panose="020F0502020204030204" pitchFamily="34" charset="0"/>
              </a:rPr>
              <a:t>Skuldsätta personen genom att lån och krediter står i hens namn genom förfalskning av namnteckning.</a:t>
            </a:r>
          </a:p>
          <a:p>
            <a:r>
              <a:rPr lang="sv-SE" dirty="0">
                <a:solidFill>
                  <a:schemeClr val="bg1"/>
                </a:solidFill>
                <a:latin typeface="Calibri" panose="020F0502020204030204" pitchFamily="34" charset="0"/>
              </a:rPr>
              <a:t>Förstöra materiella saker. </a:t>
            </a:r>
          </a:p>
          <a:p>
            <a:r>
              <a:rPr lang="sv-SE" dirty="0">
                <a:solidFill>
                  <a:schemeClr val="bg1"/>
                </a:solidFill>
                <a:latin typeface="Calibri" panose="020F0502020204030204" pitchFamily="34" charset="0"/>
              </a:rPr>
              <a:t>Tvinga personen till att starta bolag.</a:t>
            </a:r>
          </a:p>
          <a:p>
            <a:pPr marL="0" indent="0">
              <a:buNone/>
            </a:pPr>
            <a:endParaRPr lang="sv-SE" dirty="0"/>
          </a:p>
        </p:txBody>
      </p: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8904" y="225330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Kontrollera hur personen använder pengar. </a:t>
            </a:r>
          </a:p>
          <a:p>
            <a:r>
              <a:rPr lang="sv-SE" sz="2000" dirty="0">
                <a:solidFill>
                  <a:schemeClr val="bg1"/>
                </a:solidFill>
                <a:latin typeface="Calibri" panose="020F0502020204030204" pitchFamily="34" charset="0"/>
              </a:rPr>
              <a:t>Förbjuda personen att ha egna pengar.</a:t>
            </a:r>
          </a:p>
          <a:p>
            <a:r>
              <a:rPr lang="sv-SE" sz="2000" dirty="0">
                <a:solidFill>
                  <a:schemeClr val="bg1"/>
                </a:solidFill>
                <a:latin typeface="Calibri" panose="020F0502020204030204" pitchFamily="34" charset="0"/>
              </a:rPr>
              <a:t>Gömma undan gemensamma pengar.</a:t>
            </a:r>
          </a:p>
          <a:p>
            <a:r>
              <a:rPr lang="sv-SE" sz="2000" dirty="0">
                <a:solidFill>
                  <a:schemeClr val="bg1"/>
                </a:solidFill>
                <a:latin typeface="Calibri" panose="020F0502020204030204" pitchFamily="34" charset="0"/>
              </a:rPr>
              <a:t>Tvinga personen att medverka i ekonomiska olagligheter.</a:t>
            </a:r>
          </a:p>
          <a:p>
            <a:r>
              <a:rPr lang="sv-SE" sz="2000" dirty="0">
                <a:solidFill>
                  <a:schemeClr val="bg1"/>
                </a:solidFill>
                <a:latin typeface="Calibri" panose="020F0502020204030204" pitchFamily="34" charset="0"/>
              </a:rPr>
              <a:t>Tvinga personen till att skuldsätta sig genom lån och krediter.</a:t>
            </a:r>
          </a:p>
          <a:p>
            <a:r>
              <a:rPr lang="sv-SE" sz="2000" dirty="0">
                <a:solidFill>
                  <a:schemeClr val="bg1"/>
                </a:solidFill>
                <a:latin typeface="Calibri" panose="020F0502020204030204" pitchFamily="34" charset="0"/>
              </a:rPr>
              <a:t>Skuldsätta personen genom att lån och krediter står i hens namn genom åtkomst till Bank-id.</a:t>
            </a:r>
          </a:p>
        </p:txBody>
      </p:sp>
      <p:sp>
        <p:nvSpPr>
          <p:cNvPr id="11" name="textruta 10">
            <a:extLst>
              <a:ext uri="{FF2B5EF4-FFF2-40B4-BE49-F238E27FC236}">
                <a16:creationId xmlns:a16="http://schemas.microsoft.com/office/drawing/2014/main" id="{48F8E48F-42D2-B7CB-30B7-E4B4409AD1FF}"/>
              </a:ext>
            </a:extLst>
          </p:cNvPr>
          <p:cNvSpPr txBox="1"/>
          <p:nvPr/>
        </p:nvSpPr>
        <p:spPr>
          <a:xfrm>
            <a:off x="714423" y="1573411"/>
            <a:ext cx="7942493" cy="400110"/>
          </a:xfrm>
          <a:prstGeom prst="rect">
            <a:avLst/>
          </a:prstGeom>
          <a:noFill/>
        </p:spPr>
        <p:txBody>
          <a:bodyPr wrap="square">
            <a:spAutoFit/>
          </a:bodyPr>
          <a:lstStyle/>
          <a:p>
            <a:pPr marL="0" indent="0">
              <a:buNone/>
            </a:pPr>
            <a:r>
              <a:rPr lang="sv-SE" sz="2000" b="1" dirty="0">
                <a:solidFill>
                  <a:schemeClr val="bg1"/>
                </a:solidFill>
              </a:rPr>
              <a:t>Innefattar många olika typer av maktutövande exempelvis:</a:t>
            </a:r>
          </a:p>
        </p:txBody>
      </p:sp>
    </p:spTree>
    <p:extLst>
      <p:ext uri="{BB962C8B-B14F-4D97-AF65-F5344CB8AC3E}">
        <p14:creationId xmlns:p14="http://schemas.microsoft.com/office/powerpoint/2010/main" val="105136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61230"/>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SKYDDSFAKTORER MOT ÖVERSKULDSÄTTNING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57038"/>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tshållare för innehåll 2">
            <a:extLst>
              <a:ext uri="{FF2B5EF4-FFF2-40B4-BE49-F238E27FC236}">
                <a16:creationId xmlns:a16="http://schemas.microsoft.com/office/drawing/2014/main" id="{9B8172A6-E9DA-459A-0EE9-75E37CB976EF}"/>
              </a:ext>
            </a:extLst>
          </p:cNvPr>
          <p:cNvSpPr txBox="1">
            <a:spLocks/>
          </p:cNvSpPr>
          <p:nvPr/>
        </p:nvSpPr>
        <p:spPr>
          <a:xfrm>
            <a:off x="728330" y="1627789"/>
            <a:ext cx="9174393" cy="3008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Den goda spiralen - ett samtalsverktyg som hjälper dig  att föra ett stödjande samtal.</a:t>
            </a:r>
          </a:p>
          <a:p>
            <a:r>
              <a:rPr lang="sv-SE" sz="2000" dirty="0">
                <a:solidFill>
                  <a:schemeClr val="bg1"/>
                </a:solidFill>
              </a:rPr>
              <a:t>Uppbyggd kring sex skyddsfaktorer.</a:t>
            </a:r>
          </a:p>
          <a:p>
            <a:r>
              <a:rPr lang="sv-SE" sz="2000" dirty="0">
                <a:solidFill>
                  <a:schemeClr val="bg1"/>
                </a:solidFill>
              </a:rPr>
              <a:t>Mynnar ut i en handlingsplan som leder personen i riktning mot en hållbar ekonomi.</a:t>
            </a:r>
          </a:p>
        </p:txBody>
      </p:sp>
      <p:grpSp>
        <p:nvGrpSpPr>
          <p:cNvPr id="49" name="Grupp 48">
            <a:extLst>
              <a:ext uri="{FF2B5EF4-FFF2-40B4-BE49-F238E27FC236}">
                <a16:creationId xmlns:a16="http://schemas.microsoft.com/office/drawing/2014/main" id="{D46BE98D-B237-DDA5-1C50-34C3A360E766}"/>
              </a:ext>
            </a:extLst>
          </p:cNvPr>
          <p:cNvGrpSpPr/>
          <p:nvPr/>
        </p:nvGrpSpPr>
        <p:grpSpPr>
          <a:xfrm>
            <a:off x="1256599" y="4910637"/>
            <a:ext cx="9254930" cy="721379"/>
            <a:chOff x="892370" y="4759999"/>
            <a:chExt cx="9254930" cy="721379"/>
          </a:xfrm>
        </p:grpSpPr>
        <p:sp>
          <p:nvSpPr>
            <p:cNvPr id="40" name="textruta 39">
              <a:extLst>
                <a:ext uri="{FF2B5EF4-FFF2-40B4-BE49-F238E27FC236}">
                  <a16:creationId xmlns:a16="http://schemas.microsoft.com/office/drawing/2014/main" id="{FE231619-3465-732E-EB67-E09587A43A53}"/>
                </a:ext>
              </a:extLst>
            </p:cNvPr>
            <p:cNvSpPr txBox="1"/>
            <p:nvPr/>
          </p:nvSpPr>
          <p:spPr>
            <a:xfrm>
              <a:off x="892370" y="4759999"/>
              <a:ext cx="1143000" cy="400110"/>
            </a:xfrm>
            <a:prstGeom prst="rect">
              <a:avLst/>
            </a:prstGeom>
            <a:noFill/>
          </p:spPr>
          <p:txBody>
            <a:bodyPr wrap="square" rtlCol="0">
              <a:spAutoFit/>
            </a:bodyPr>
            <a:lstStyle/>
            <a:p>
              <a:pPr algn="ctr"/>
              <a:r>
                <a:rPr lang="sv-SE" sz="2000" b="1" dirty="0">
                  <a:solidFill>
                    <a:schemeClr val="bg1"/>
                  </a:solidFill>
                </a:rPr>
                <a:t>Kunskap</a:t>
              </a:r>
            </a:p>
          </p:txBody>
        </p:sp>
        <p:sp>
          <p:nvSpPr>
            <p:cNvPr id="41" name="textruta 40">
              <a:extLst>
                <a:ext uri="{FF2B5EF4-FFF2-40B4-BE49-F238E27FC236}">
                  <a16:creationId xmlns:a16="http://schemas.microsoft.com/office/drawing/2014/main" id="{BD7CF4AE-7E93-E101-76C0-651BF3D5DB62}"/>
                </a:ext>
              </a:extLst>
            </p:cNvPr>
            <p:cNvSpPr txBox="1"/>
            <p:nvPr/>
          </p:nvSpPr>
          <p:spPr>
            <a:xfrm>
              <a:off x="2298565" y="4773492"/>
              <a:ext cx="1621182" cy="707886"/>
            </a:xfrm>
            <a:prstGeom prst="rect">
              <a:avLst/>
            </a:prstGeom>
            <a:noFill/>
          </p:spPr>
          <p:txBody>
            <a:bodyPr wrap="square" rtlCol="0">
              <a:spAutoFit/>
            </a:bodyPr>
            <a:lstStyle/>
            <a:p>
              <a:pPr algn="ctr"/>
              <a:r>
                <a:rPr lang="sv-SE" sz="2000" b="1" dirty="0">
                  <a:solidFill>
                    <a:schemeClr val="bg1"/>
                  </a:solidFill>
                </a:rPr>
                <a:t>Inställning </a:t>
              </a:r>
              <a:br>
                <a:rPr lang="sv-SE" sz="2000" b="1" dirty="0">
                  <a:solidFill>
                    <a:schemeClr val="bg1"/>
                  </a:solidFill>
                </a:rPr>
              </a:br>
              <a:r>
                <a:rPr lang="sv-SE" sz="2000" b="1" dirty="0">
                  <a:solidFill>
                    <a:schemeClr val="bg1"/>
                  </a:solidFill>
                </a:rPr>
                <a:t>till pengar</a:t>
              </a:r>
            </a:p>
          </p:txBody>
        </p:sp>
        <p:sp>
          <p:nvSpPr>
            <p:cNvPr id="42" name="textruta 41">
              <a:extLst>
                <a:ext uri="{FF2B5EF4-FFF2-40B4-BE49-F238E27FC236}">
                  <a16:creationId xmlns:a16="http://schemas.microsoft.com/office/drawing/2014/main" id="{C47767BD-D4B5-AC2F-06E3-2BECAD38515A}"/>
                </a:ext>
              </a:extLst>
            </p:cNvPr>
            <p:cNvSpPr txBox="1"/>
            <p:nvPr/>
          </p:nvSpPr>
          <p:spPr>
            <a:xfrm>
              <a:off x="4072040" y="4841252"/>
              <a:ext cx="1143000" cy="400110"/>
            </a:xfrm>
            <a:prstGeom prst="rect">
              <a:avLst/>
            </a:prstGeom>
            <a:noFill/>
          </p:spPr>
          <p:txBody>
            <a:bodyPr wrap="square" rtlCol="0">
              <a:spAutoFit/>
            </a:bodyPr>
            <a:lstStyle/>
            <a:p>
              <a:pPr algn="ctr"/>
              <a:r>
                <a:rPr lang="sv-SE" sz="2000" b="1" dirty="0">
                  <a:solidFill>
                    <a:schemeClr val="bg1"/>
                  </a:solidFill>
                </a:rPr>
                <a:t>Buffert</a:t>
              </a:r>
            </a:p>
          </p:txBody>
        </p:sp>
        <p:sp>
          <p:nvSpPr>
            <p:cNvPr id="43" name="textruta 42">
              <a:extLst>
                <a:ext uri="{FF2B5EF4-FFF2-40B4-BE49-F238E27FC236}">
                  <a16:creationId xmlns:a16="http://schemas.microsoft.com/office/drawing/2014/main" id="{0539FC2F-C355-0855-F19D-458FD840845C}"/>
                </a:ext>
              </a:extLst>
            </p:cNvPr>
            <p:cNvSpPr txBox="1"/>
            <p:nvPr/>
          </p:nvSpPr>
          <p:spPr>
            <a:xfrm>
              <a:off x="5646812" y="4773492"/>
              <a:ext cx="1143000" cy="707886"/>
            </a:xfrm>
            <a:prstGeom prst="rect">
              <a:avLst/>
            </a:prstGeom>
            <a:noFill/>
          </p:spPr>
          <p:txBody>
            <a:bodyPr wrap="square" rtlCol="0">
              <a:spAutoFit/>
            </a:bodyPr>
            <a:lstStyle/>
            <a:p>
              <a:pPr algn="ctr"/>
              <a:r>
                <a:rPr lang="sv-SE" sz="2000" b="1" dirty="0">
                  <a:solidFill>
                    <a:schemeClr val="bg1"/>
                  </a:solidFill>
                </a:rPr>
                <a:t>Sociala nätverk</a:t>
              </a:r>
            </a:p>
          </p:txBody>
        </p:sp>
        <p:sp>
          <p:nvSpPr>
            <p:cNvPr id="44" name="textruta 43">
              <a:extLst>
                <a:ext uri="{FF2B5EF4-FFF2-40B4-BE49-F238E27FC236}">
                  <a16:creationId xmlns:a16="http://schemas.microsoft.com/office/drawing/2014/main" id="{0CD226A8-FCA4-75D6-15EE-3688AAEE1669}"/>
                </a:ext>
              </a:extLst>
            </p:cNvPr>
            <p:cNvSpPr txBox="1"/>
            <p:nvPr/>
          </p:nvSpPr>
          <p:spPr>
            <a:xfrm>
              <a:off x="7316202" y="4773492"/>
              <a:ext cx="1352969" cy="707886"/>
            </a:xfrm>
            <a:prstGeom prst="rect">
              <a:avLst/>
            </a:prstGeom>
            <a:noFill/>
          </p:spPr>
          <p:txBody>
            <a:bodyPr wrap="square" rtlCol="0">
              <a:spAutoFit/>
            </a:bodyPr>
            <a:lstStyle/>
            <a:p>
              <a:pPr algn="ctr"/>
              <a:r>
                <a:rPr lang="sv-SE" sz="2000" b="1" dirty="0">
                  <a:solidFill>
                    <a:schemeClr val="bg1"/>
                  </a:solidFill>
                </a:rPr>
                <a:t>Arbete och inkomst</a:t>
              </a:r>
            </a:p>
          </p:txBody>
        </p:sp>
        <p:sp>
          <p:nvSpPr>
            <p:cNvPr id="45" name="textruta 44">
              <a:extLst>
                <a:ext uri="{FF2B5EF4-FFF2-40B4-BE49-F238E27FC236}">
                  <a16:creationId xmlns:a16="http://schemas.microsoft.com/office/drawing/2014/main" id="{0E1CCB75-A0DE-5C08-8A7B-EF5884712D48}"/>
                </a:ext>
              </a:extLst>
            </p:cNvPr>
            <p:cNvSpPr txBox="1"/>
            <p:nvPr/>
          </p:nvSpPr>
          <p:spPr>
            <a:xfrm>
              <a:off x="9004300" y="4775407"/>
              <a:ext cx="1143000" cy="400110"/>
            </a:xfrm>
            <a:prstGeom prst="rect">
              <a:avLst/>
            </a:prstGeom>
            <a:noFill/>
          </p:spPr>
          <p:txBody>
            <a:bodyPr wrap="square" rtlCol="0">
              <a:spAutoFit/>
            </a:bodyPr>
            <a:lstStyle/>
            <a:p>
              <a:pPr algn="ctr"/>
              <a:r>
                <a:rPr lang="sv-SE" sz="2000" b="1" dirty="0">
                  <a:solidFill>
                    <a:schemeClr val="bg1"/>
                  </a:solidFill>
                </a:rPr>
                <a:t>Hälsa</a:t>
              </a:r>
            </a:p>
          </p:txBody>
        </p:sp>
      </p:grpSp>
      <p:sp>
        <p:nvSpPr>
          <p:cNvPr id="57" name="Bild 54" descr="Hjärta med puls med hel fyllning">
            <a:extLst>
              <a:ext uri="{FF2B5EF4-FFF2-40B4-BE49-F238E27FC236}">
                <a16:creationId xmlns:a16="http://schemas.microsoft.com/office/drawing/2014/main" id="{A5FE574E-3867-DC36-7278-590EE391A3F0}"/>
              </a:ext>
            </a:extLst>
          </p:cNvPr>
          <p:cNvSpPr/>
          <p:nvPr/>
        </p:nvSpPr>
        <p:spPr>
          <a:xfrm>
            <a:off x="9630282" y="4022228"/>
            <a:ext cx="647074" cy="613772"/>
          </a:xfrm>
          <a:custGeom>
            <a:avLst/>
            <a:gdLst>
              <a:gd name="connsiteX0" fmla="*/ 325917 w 647074"/>
              <a:gd name="connsiteY0" fmla="*/ 611677 h 613772"/>
              <a:gd name="connsiteX1" fmla="*/ 445265 w 647074"/>
              <a:gd name="connsiteY1" fmla="*/ 505854 h 613772"/>
              <a:gd name="connsiteX2" fmla="*/ 589378 w 647074"/>
              <a:gd name="connsiteY2" fmla="*/ 331928 h 613772"/>
              <a:gd name="connsiteX3" fmla="*/ 638813 w 647074"/>
              <a:gd name="connsiteY3" fmla="*/ 118187 h 613772"/>
              <a:gd name="connsiteX4" fmla="*/ 497557 w 647074"/>
              <a:gd name="connsiteY4" fmla="*/ 648 h 613772"/>
              <a:gd name="connsiteX5" fmla="*/ 323250 w 647074"/>
              <a:gd name="connsiteY5" fmla="*/ 127902 h 613772"/>
              <a:gd name="connsiteX6" fmla="*/ 169040 w 647074"/>
              <a:gd name="connsiteY6" fmla="*/ 267 h 613772"/>
              <a:gd name="connsiteX7" fmla="*/ 15878 w 647074"/>
              <a:gd name="connsiteY7" fmla="*/ 98565 h 613772"/>
              <a:gd name="connsiteX8" fmla="*/ 46167 w 647074"/>
              <a:gd name="connsiteY8" fmla="*/ 313640 h 613772"/>
              <a:gd name="connsiteX9" fmla="*/ 188471 w 647074"/>
              <a:gd name="connsiteY9" fmla="*/ 493091 h 613772"/>
              <a:gd name="connsiteX10" fmla="*/ 323250 w 647074"/>
              <a:gd name="connsiteY10" fmla="*/ 613773 h 613772"/>
              <a:gd name="connsiteX11" fmla="*/ 170850 w 647074"/>
              <a:gd name="connsiteY11" fmla="*/ 287827 h 613772"/>
              <a:gd name="connsiteX12" fmla="*/ 199425 w 647074"/>
              <a:gd name="connsiteY12" fmla="*/ 202102 h 613772"/>
              <a:gd name="connsiteX13" fmla="*/ 216379 w 647074"/>
              <a:gd name="connsiteY13" fmla="*/ 151143 h 613772"/>
              <a:gd name="connsiteX14" fmla="*/ 245811 w 647074"/>
              <a:gd name="connsiteY14" fmla="*/ 127807 h 613772"/>
              <a:gd name="connsiteX15" fmla="*/ 259432 w 647074"/>
              <a:gd name="connsiteY15" fmla="*/ 153906 h 613772"/>
              <a:gd name="connsiteX16" fmla="*/ 267338 w 647074"/>
              <a:gd name="connsiteY16" fmla="*/ 196101 h 613772"/>
              <a:gd name="connsiteX17" fmla="*/ 290198 w 647074"/>
              <a:gd name="connsiteY17" fmla="*/ 318021 h 613772"/>
              <a:gd name="connsiteX18" fmla="*/ 305343 w 647074"/>
              <a:gd name="connsiteY18" fmla="*/ 398984 h 613772"/>
              <a:gd name="connsiteX19" fmla="*/ 360588 w 647074"/>
              <a:gd name="connsiteY19" fmla="*/ 252870 h 613772"/>
              <a:gd name="connsiteX20" fmla="*/ 372780 w 647074"/>
              <a:gd name="connsiteY20" fmla="*/ 220676 h 613772"/>
              <a:gd name="connsiteX21" fmla="*/ 391830 w 647074"/>
              <a:gd name="connsiteY21" fmla="*/ 200578 h 613772"/>
              <a:gd name="connsiteX22" fmla="*/ 414785 w 647074"/>
              <a:gd name="connsiteY22" fmla="*/ 223438 h 613772"/>
              <a:gd name="connsiteX23" fmla="*/ 426501 w 647074"/>
              <a:gd name="connsiteY23" fmla="*/ 263634 h 613772"/>
              <a:gd name="connsiteX24" fmla="*/ 449742 w 647074"/>
              <a:gd name="connsiteY24" fmla="*/ 343548 h 613772"/>
              <a:gd name="connsiteX25" fmla="*/ 472697 w 647074"/>
              <a:gd name="connsiteY25" fmla="*/ 318307 h 613772"/>
              <a:gd name="connsiteX26" fmla="*/ 497367 w 647074"/>
              <a:gd name="connsiteY26" fmla="*/ 291828 h 613772"/>
              <a:gd name="connsiteX27" fmla="*/ 535467 w 647074"/>
              <a:gd name="connsiteY27" fmla="*/ 288208 h 613772"/>
              <a:gd name="connsiteX28" fmla="*/ 570900 w 647074"/>
              <a:gd name="connsiteY28" fmla="*/ 288208 h 613772"/>
              <a:gd name="connsiteX29" fmla="*/ 547563 w 647074"/>
              <a:gd name="connsiteY29" fmla="*/ 326308 h 613772"/>
              <a:gd name="connsiteX30" fmla="*/ 516607 w 647074"/>
              <a:gd name="connsiteY30" fmla="*/ 326308 h 613772"/>
              <a:gd name="connsiteX31" fmla="*/ 455361 w 647074"/>
              <a:gd name="connsiteY31" fmla="*/ 393745 h 613772"/>
              <a:gd name="connsiteX32" fmla="*/ 428527 w 647074"/>
              <a:gd name="connsiteY32" fmla="*/ 396129 h 613772"/>
              <a:gd name="connsiteX33" fmla="*/ 424500 w 647074"/>
              <a:gd name="connsiteY33" fmla="*/ 391459 h 613772"/>
              <a:gd name="connsiteX34" fmla="*/ 420024 w 647074"/>
              <a:gd name="connsiteY34" fmla="*/ 378505 h 613772"/>
              <a:gd name="connsiteX35" fmla="*/ 404117 w 647074"/>
              <a:gd name="connsiteY35" fmla="*/ 324117 h 613772"/>
              <a:gd name="connsiteX36" fmla="*/ 391163 w 647074"/>
              <a:gd name="connsiteY36" fmla="*/ 279540 h 613772"/>
              <a:gd name="connsiteX37" fmla="*/ 318487 w 647074"/>
              <a:gd name="connsiteY37" fmla="*/ 471660 h 613772"/>
              <a:gd name="connsiteX38" fmla="*/ 309819 w 647074"/>
              <a:gd name="connsiteY38" fmla="*/ 484804 h 613772"/>
              <a:gd name="connsiteX39" fmla="*/ 283331 w 647074"/>
              <a:gd name="connsiteY39" fmla="*/ 479888 h 613772"/>
              <a:gd name="connsiteX40" fmla="*/ 280292 w 647074"/>
              <a:gd name="connsiteY40" fmla="*/ 472517 h 613772"/>
              <a:gd name="connsiteX41" fmla="*/ 275244 w 647074"/>
              <a:gd name="connsiteY41" fmla="*/ 445847 h 613772"/>
              <a:gd name="connsiteX42" fmla="*/ 251145 w 647074"/>
              <a:gd name="connsiteY42" fmla="*/ 317259 h 613772"/>
              <a:gd name="connsiteX43" fmla="*/ 233143 w 647074"/>
              <a:gd name="connsiteY43" fmla="*/ 221152 h 613772"/>
              <a:gd name="connsiteX44" fmla="*/ 206283 w 647074"/>
              <a:gd name="connsiteY44" fmla="*/ 301829 h 613772"/>
              <a:gd name="connsiteX45" fmla="*/ 183518 w 647074"/>
              <a:gd name="connsiteY45" fmla="*/ 326308 h 613772"/>
              <a:gd name="connsiteX46" fmla="*/ 141513 w 647074"/>
              <a:gd name="connsiteY46" fmla="*/ 326308 h 613772"/>
              <a:gd name="connsiteX47" fmla="*/ 98650 w 647074"/>
              <a:gd name="connsiteY47" fmla="*/ 326308 h 613772"/>
              <a:gd name="connsiteX48" fmla="*/ 75314 w 647074"/>
              <a:gd name="connsiteY48" fmla="*/ 288208 h 61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7074" h="613772">
                <a:moveTo>
                  <a:pt x="325917" y="611677"/>
                </a:moveTo>
                <a:cubicBezTo>
                  <a:pt x="367682" y="578705"/>
                  <a:pt x="407530" y="543373"/>
                  <a:pt x="445265" y="505854"/>
                </a:cubicBezTo>
                <a:cubicBezTo>
                  <a:pt x="499966" y="453739"/>
                  <a:pt x="548337" y="395362"/>
                  <a:pt x="589378" y="331928"/>
                </a:cubicBezTo>
                <a:cubicBezTo>
                  <a:pt x="627478" y="270587"/>
                  <a:pt x="663864" y="190958"/>
                  <a:pt x="638813" y="118187"/>
                </a:cubicBezTo>
                <a:cubicBezTo>
                  <a:pt x="618525" y="57989"/>
                  <a:pt x="562232" y="6840"/>
                  <a:pt x="497557" y="648"/>
                </a:cubicBezTo>
                <a:cubicBezTo>
                  <a:pt x="415833" y="-7448"/>
                  <a:pt x="356682" y="61704"/>
                  <a:pt x="323250" y="127902"/>
                </a:cubicBezTo>
                <a:cubicBezTo>
                  <a:pt x="292674" y="67323"/>
                  <a:pt x="242097" y="4839"/>
                  <a:pt x="169040" y="267"/>
                </a:cubicBezTo>
                <a:cubicBezTo>
                  <a:pt x="104175" y="-3733"/>
                  <a:pt x="43786" y="41892"/>
                  <a:pt x="15878" y="98565"/>
                </a:cubicBezTo>
                <a:cubicBezTo>
                  <a:pt x="-19079" y="169717"/>
                  <a:pt x="9401" y="249727"/>
                  <a:pt x="46167" y="313640"/>
                </a:cubicBezTo>
                <a:cubicBezTo>
                  <a:pt x="84267" y="380315"/>
                  <a:pt x="134940" y="438894"/>
                  <a:pt x="188471" y="493091"/>
                </a:cubicBezTo>
                <a:cubicBezTo>
                  <a:pt x="230670" y="536264"/>
                  <a:pt x="275695" y="576580"/>
                  <a:pt x="323250" y="613773"/>
                </a:cubicBezTo>
                <a:close/>
                <a:moveTo>
                  <a:pt x="170850" y="287827"/>
                </a:moveTo>
                <a:lnTo>
                  <a:pt x="199425" y="202102"/>
                </a:lnTo>
                <a:lnTo>
                  <a:pt x="216379" y="151143"/>
                </a:lnTo>
                <a:cubicBezTo>
                  <a:pt x="220761" y="137904"/>
                  <a:pt x="227523" y="120187"/>
                  <a:pt x="245811" y="127807"/>
                </a:cubicBezTo>
                <a:cubicBezTo>
                  <a:pt x="256860" y="132474"/>
                  <a:pt x="257527" y="143904"/>
                  <a:pt x="259432" y="153906"/>
                </a:cubicBezTo>
                <a:lnTo>
                  <a:pt x="267338" y="196101"/>
                </a:lnTo>
                <a:lnTo>
                  <a:pt x="290198" y="318021"/>
                </a:lnTo>
                <a:lnTo>
                  <a:pt x="305343" y="398984"/>
                </a:lnTo>
                <a:lnTo>
                  <a:pt x="360588" y="252870"/>
                </a:lnTo>
                <a:lnTo>
                  <a:pt x="372780" y="220676"/>
                </a:lnTo>
                <a:cubicBezTo>
                  <a:pt x="376304" y="211151"/>
                  <a:pt x="379923" y="201626"/>
                  <a:pt x="391830" y="200578"/>
                </a:cubicBezTo>
                <a:cubicBezTo>
                  <a:pt x="406974" y="199054"/>
                  <a:pt x="411451" y="212008"/>
                  <a:pt x="414785" y="223438"/>
                </a:cubicBezTo>
                <a:lnTo>
                  <a:pt x="426501" y="263634"/>
                </a:lnTo>
                <a:lnTo>
                  <a:pt x="449742" y="343548"/>
                </a:lnTo>
                <a:lnTo>
                  <a:pt x="472697" y="318307"/>
                </a:lnTo>
                <a:cubicBezTo>
                  <a:pt x="480040" y="308699"/>
                  <a:pt x="488302" y="299831"/>
                  <a:pt x="497367" y="291828"/>
                </a:cubicBezTo>
                <a:cubicBezTo>
                  <a:pt x="506892" y="285160"/>
                  <a:pt x="524513" y="288208"/>
                  <a:pt x="535467" y="288208"/>
                </a:cubicBezTo>
                <a:lnTo>
                  <a:pt x="570900" y="288208"/>
                </a:lnTo>
                <a:cubicBezTo>
                  <a:pt x="563851" y="300876"/>
                  <a:pt x="556041" y="313640"/>
                  <a:pt x="547563" y="326308"/>
                </a:cubicBezTo>
                <a:lnTo>
                  <a:pt x="516607" y="326308"/>
                </a:lnTo>
                <a:cubicBezTo>
                  <a:pt x="496319" y="348692"/>
                  <a:pt x="476888" y="372504"/>
                  <a:pt x="455361" y="393745"/>
                </a:cubicBezTo>
                <a:cubicBezTo>
                  <a:pt x="448609" y="401814"/>
                  <a:pt x="436595" y="402882"/>
                  <a:pt x="428527" y="396129"/>
                </a:cubicBezTo>
                <a:cubicBezTo>
                  <a:pt x="426940" y="394802"/>
                  <a:pt x="425580" y="393224"/>
                  <a:pt x="424500" y="391459"/>
                </a:cubicBezTo>
                <a:cubicBezTo>
                  <a:pt x="422431" y="387363"/>
                  <a:pt x="420925" y="383006"/>
                  <a:pt x="420024" y="378505"/>
                </a:cubicBezTo>
                <a:lnTo>
                  <a:pt x="404117" y="324117"/>
                </a:lnTo>
                <a:lnTo>
                  <a:pt x="391163" y="279540"/>
                </a:lnTo>
                <a:cubicBezTo>
                  <a:pt x="366874" y="343644"/>
                  <a:pt x="343538" y="407842"/>
                  <a:pt x="318487" y="471660"/>
                </a:cubicBezTo>
                <a:cubicBezTo>
                  <a:pt x="317086" y="476858"/>
                  <a:pt x="314047" y="481469"/>
                  <a:pt x="309819" y="484804"/>
                </a:cubicBezTo>
                <a:cubicBezTo>
                  <a:pt x="301147" y="490761"/>
                  <a:pt x="289288" y="488560"/>
                  <a:pt x="283331" y="479888"/>
                </a:cubicBezTo>
                <a:cubicBezTo>
                  <a:pt x="281809" y="477673"/>
                  <a:pt x="280774" y="475161"/>
                  <a:pt x="280292" y="472517"/>
                </a:cubicBezTo>
                <a:cubicBezTo>
                  <a:pt x="278101" y="463754"/>
                  <a:pt x="276958" y="454610"/>
                  <a:pt x="275244" y="445847"/>
                </a:cubicBezTo>
                <a:lnTo>
                  <a:pt x="251145" y="317259"/>
                </a:lnTo>
                <a:lnTo>
                  <a:pt x="233143" y="221152"/>
                </a:lnTo>
                <a:lnTo>
                  <a:pt x="206283" y="301829"/>
                </a:lnTo>
                <a:cubicBezTo>
                  <a:pt x="202187" y="313830"/>
                  <a:pt x="198948" y="325546"/>
                  <a:pt x="183518" y="326308"/>
                </a:cubicBezTo>
                <a:cubicBezTo>
                  <a:pt x="169516" y="326975"/>
                  <a:pt x="155419" y="326308"/>
                  <a:pt x="141513" y="326308"/>
                </a:cubicBezTo>
                <a:lnTo>
                  <a:pt x="98650" y="326308"/>
                </a:lnTo>
                <a:cubicBezTo>
                  <a:pt x="90268" y="313640"/>
                  <a:pt x="82362" y="300876"/>
                  <a:pt x="75314" y="288208"/>
                </a:cubicBezTo>
                <a:close/>
              </a:path>
            </a:pathLst>
          </a:custGeom>
          <a:solidFill>
            <a:schemeClr val="bg1"/>
          </a:solidFill>
          <a:ln w="9525" cap="flat">
            <a:noFill/>
            <a:prstDash val="solid"/>
            <a:miter/>
          </a:ln>
        </p:spPr>
        <p:txBody>
          <a:bodyPr rtlCol="0" anchor="ctr"/>
          <a:lstStyle/>
          <a:p>
            <a:endParaRPr lang="sv-SE"/>
          </a:p>
        </p:txBody>
      </p:sp>
      <p:pic>
        <p:nvPicPr>
          <p:cNvPr id="59" name="Bild 58" descr="Plånbok med hel fyllning">
            <a:extLst>
              <a:ext uri="{FF2B5EF4-FFF2-40B4-BE49-F238E27FC236}">
                <a16:creationId xmlns:a16="http://schemas.microsoft.com/office/drawing/2014/main" id="{8700CFE9-7DA3-CA87-E796-3AC538774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2265" y="3844159"/>
            <a:ext cx="914400" cy="914400"/>
          </a:xfrm>
          <a:prstGeom prst="rect">
            <a:avLst/>
          </a:prstGeom>
        </p:spPr>
      </p:pic>
      <p:pic>
        <p:nvPicPr>
          <p:cNvPr id="61" name="Bild 60" descr="Spargris med hel fyllning">
            <a:extLst>
              <a:ext uri="{FF2B5EF4-FFF2-40B4-BE49-F238E27FC236}">
                <a16:creationId xmlns:a16="http://schemas.microsoft.com/office/drawing/2014/main" id="{23215F48-6B19-1254-7D94-F8A7DEECA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3377" y="3844159"/>
            <a:ext cx="914400" cy="914400"/>
          </a:xfrm>
          <a:prstGeom prst="rect">
            <a:avLst/>
          </a:prstGeom>
        </p:spPr>
      </p:pic>
      <p:pic>
        <p:nvPicPr>
          <p:cNvPr id="63" name="Bild 62" descr="Portfölj med hel fyllning">
            <a:extLst>
              <a:ext uri="{FF2B5EF4-FFF2-40B4-BE49-F238E27FC236}">
                <a16:creationId xmlns:a16="http://schemas.microsoft.com/office/drawing/2014/main" id="{C617C675-C988-231E-8075-E3A5F05FB5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8231" y="3842160"/>
            <a:ext cx="914400" cy="914400"/>
          </a:xfrm>
          <a:prstGeom prst="rect">
            <a:avLst/>
          </a:prstGeom>
        </p:spPr>
      </p:pic>
      <p:pic>
        <p:nvPicPr>
          <p:cNvPr id="65" name="Bild 64" descr="Glödlampa med hel fyllning">
            <a:extLst>
              <a:ext uri="{FF2B5EF4-FFF2-40B4-BE49-F238E27FC236}">
                <a16:creationId xmlns:a16="http://schemas.microsoft.com/office/drawing/2014/main" id="{AC643E97-BC61-16D1-6A3E-BEC60BE5E9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56559" y="3844159"/>
            <a:ext cx="914400" cy="914400"/>
          </a:xfrm>
          <a:prstGeom prst="rect">
            <a:avLst/>
          </a:prstGeom>
        </p:spPr>
      </p:pic>
      <p:pic>
        <p:nvPicPr>
          <p:cNvPr id="67" name="Bild 66" descr="Cykel med människor med hel fyllning">
            <a:extLst>
              <a:ext uri="{FF2B5EF4-FFF2-40B4-BE49-F238E27FC236}">
                <a16:creationId xmlns:a16="http://schemas.microsoft.com/office/drawing/2014/main" id="{99E9B1AA-B043-AC0A-9170-D618E53C3C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8762" y="3842160"/>
            <a:ext cx="914400" cy="914400"/>
          </a:xfrm>
          <a:prstGeom prst="rect">
            <a:avLst/>
          </a:prstGeom>
        </p:spPr>
      </p:pic>
    </p:spTree>
    <p:extLst>
      <p:ext uri="{BB962C8B-B14F-4D97-AF65-F5344CB8AC3E}">
        <p14:creationId xmlns:p14="http://schemas.microsoft.com/office/powerpoint/2010/main" val="22019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UTMÄTNING</a:t>
            </a:r>
          </a:p>
        </p:txBody>
      </p:sp>
      <p:pic>
        <p:nvPicPr>
          <p:cNvPr id="6" name="Platshållare för bild 5" descr="En bild som visar text&#10;&#10;Automatiskt genererad beskrivning">
            <a:extLst>
              <a:ext uri="{FF2B5EF4-FFF2-40B4-BE49-F238E27FC236}">
                <a16:creationId xmlns:a16="http://schemas.microsoft.com/office/drawing/2014/main" id="{1DCBCC22-466F-054D-C76B-E19FB1EB25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189998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VI BESLUTAR OM SKULDSANERING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5090" y="1880933"/>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För den som saknar möjlighet att betala sina skulder. </a:t>
            </a:r>
          </a:p>
          <a:p>
            <a:r>
              <a:rPr lang="sv-SE" sz="2000" dirty="0">
                <a:solidFill>
                  <a:schemeClr val="bg1"/>
                </a:solidFill>
                <a:latin typeface="Calibri" panose="020F0502020204030204" pitchFamily="34" charset="0"/>
              </a:rPr>
              <a:t>Viktigt med att förbereda sig väl inför en ansökan.</a:t>
            </a:r>
          </a:p>
          <a:p>
            <a:r>
              <a:rPr lang="sv-SE" sz="2000" dirty="0">
                <a:solidFill>
                  <a:schemeClr val="bg1"/>
                </a:solidFill>
                <a:latin typeface="Calibri" panose="020F0502020204030204" pitchFamily="34" charset="0"/>
              </a:rPr>
              <a:t>Personen betalar efter sin förmåga och resten av skulderna skrivs av.</a:t>
            </a:r>
          </a:p>
        </p:txBody>
      </p:sp>
      <p:grpSp>
        <p:nvGrpSpPr>
          <p:cNvPr id="6" name="Grupp 5">
            <a:extLst>
              <a:ext uri="{FF2B5EF4-FFF2-40B4-BE49-F238E27FC236}">
                <a16:creationId xmlns:a16="http://schemas.microsoft.com/office/drawing/2014/main" id="{FFBA7F2F-FDE6-713C-7555-8A083BFB4B28}"/>
              </a:ext>
            </a:extLst>
          </p:cNvPr>
          <p:cNvGrpSpPr/>
          <p:nvPr/>
        </p:nvGrpSpPr>
        <p:grpSpPr>
          <a:xfrm>
            <a:off x="7231274" y="1938867"/>
            <a:ext cx="3001549" cy="1332919"/>
            <a:chOff x="8587389" y="3019008"/>
            <a:chExt cx="3001549" cy="1332919"/>
          </a:xfrm>
        </p:grpSpPr>
        <p:grpSp>
          <p:nvGrpSpPr>
            <p:cNvPr id="10" name="Group 20">
              <a:extLst>
                <a:ext uri="{FF2B5EF4-FFF2-40B4-BE49-F238E27FC236}">
                  <a16:creationId xmlns:a16="http://schemas.microsoft.com/office/drawing/2014/main" id="{986B6313-CFAA-F762-16F2-58F8424D2DC1}"/>
                </a:ext>
              </a:extLst>
            </p:cNvPr>
            <p:cNvGrpSpPr>
              <a:grpSpLocks noChangeAspect="1"/>
            </p:cNvGrpSpPr>
            <p:nvPr/>
          </p:nvGrpSpPr>
          <p:grpSpPr bwMode="auto">
            <a:xfrm>
              <a:off x="8587389" y="3019008"/>
              <a:ext cx="1040202" cy="1146055"/>
              <a:chOff x="4540" y="1435"/>
              <a:chExt cx="511" cy="563"/>
            </a:xfrm>
          </p:grpSpPr>
          <p:sp>
            <p:nvSpPr>
              <p:cNvPr id="14" name="Oval 21">
                <a:extLst>
                  <a:ext uri="{FF2B5EF4-FFF2-40B4-BE49-F238E27FC236}">
                    <a16:creationId xmlns:a16="http://schemas.microsoft.com/office/drawing/2014/main" id="{7A2C5CFE-ABB5-15CE-2060-6AB899F48A3C}"/>
                  </a:ext>
                </a:extLst>
              </p:cNvPr>
              <p:cNvSpPr>
                <a:spLocks noChangeArrowheads="1"/>
              </p:cNvSpPr>
              <p:nvPr/>
            </p:nvSpPr>
            <p:spPr bwMode="auto">
              <a:xfrm>
                <a:off x="4639" y="1435"/>
                <a:ext cx="313" cy="308"/>
              </a:xfrm>
              <a:prstGeom prst="ellipse">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Freeform 22">
                <a:extLst>
                  <a:ext uri="{FF2B5EF4-FFF2-40B4-BE49-F238E27FC236}">
                    <a16:creationId xmlns:a16="http://schemas.microsoft.com/office/drawing/2014/main" id="{EFF021F2-CB08-E987-D51B-305FE325AD49}"/>
                  </a:ext>
                </a:extLst>
              </p:cNvPr>
              <p:cNvSpPr>
                <a:spLocks/>
              </p:cNvSpPr>
              <p:nvPr/>
            </p:nvSpPr>
            <p:spPr bwMode="auto">
              <a:xfrm>
                <a:off x="4540" y="1743"/>
                <a:ext cx="511" cy="255"/>
              </a:xfrm>
              <a:custGeom>
                <a:avLst/>
                <a:gdLst>
                  <a:gd name="T0" fmla="*/ 0 w 114"/>
                  <a:gd name="T1" fmla="*/ 57 h 57"/>
                  <a:gd name="T2" fmla="*/ 57 w 114"/>
                  <a:gd name="T3" fmla="*/ 0 h 57"/>
                  <a:gd name="T4" fmla="*/ 114 w 114"/>
                  <a:gd name="T5" fmla="*/ 57 h 57"/>
                </a:gdLst>
                <a:ahLst/>
                <a:cxnLst>
                  <a:cxn ang="0">
                    <a:pos x="T0" y="T1"/>
                  </a:cxn>
                  <a:cxn ang="0">
                    <a:pos x="T2" y="T3"/>
                  </a:cxn>
                  <a:cxn ang="0">
                    <a:pos x="T4" y="T5"/>
                  </a:cxn>
                </a:cxnLst>
                <a:rect l="0" t="0" r="r" b="b"/>
                <a:pathLst>
                  <a:path w="114" h="57">
                    <a:moveTo>
                      <a:pt x="0" y="57"/>
                    </a:moveTo>
                    <a:cubicBezTo>
                      <a:pt x="0" y="26"/>
                      <a:pt x="26" y="0"/>
                      <a:pt x="57" y="0"/>
                    </a:cubicBezTo>
                    <a:cubicBezTo>
                      <a:pt x="88" y="0"/>
                      <a:pt x="114" y="26"/>
                      <a:pt x="114" y="57"/>
                    </a:cubicBezTo>
                  </a:path>
                </a:pathLst>
              </a:cu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2" name="Rektangel 11">
              <a:extLst>
                <a:ext uri="{FF2B5EF4-FFF2-40B4-BE49-F238E27FC236}">
                  <a16:creationId xmlns:a16="http://schemas.microsoft.com/office/drawing/2014/main" id="{DCCCD392-EF25-6D24-9998-22FCFB1B655D}"/>
                </a:ext>
              </a:extLst>
            </p:cNvPr>
            <p:cNvSpPr/>
            <p:nvPr/>
          </p:nvSpPr>
          <p:spPr>
            <a:xfrm>
              <a:off x="9990243" y="3019008"/>
              <a:ext cx="1544462" cy="369332"/>
            </a:xfrm>
            <a:prstGeom prst="rect">
              <a:avLst/>
            </a:prstGeom>
          </p:spPr>
          <p:txBody>
            <a:bodyPr wrap="none">
              <a:spAutoFit/>
            </a:bodyPr>
            <a:lstStyle/>
            <a:p>
              <a:r>
                <a:rPr lang="sv-SE" dirty="0">
                  <a:solidFill>
                    <a:schemeClr val="bg1"/>
                  </a:solidFill>
                  <a:latin typeface="+mj-lt"/>
                </a:rPr>
                <a:t>Privatpersoner</a:t>
              </a:r>
            </a:p>
          </p:txBody>
        </p:sp>
        <p:sp>
          <p:nvSpPr>
            <p:cNvPr id="13" name="Rektangel 12">
              <a:extLst>
                <a:ext uri="{FF2B5EF4-FFF2-40B4-BE49-F238E27FC236}">
                  <a16:creationId xmlns:a16="http://schemas.microsoft.com/office/drawing/2014/main" id="{BD8A92FE-1991-82D3-6F22-14D6941D573B}"/>
                </a:ext>
              </a:extLst>
            </p:cNvPr>
            <p:cNvSpPr/>
            <p:nvPr/>
          </p:nvSpPr>
          <p:spPr>
            <a:xfrm>
              <a:off x="9929509" y="3243931"/>
              <a:ext cx="1659429" cy="1107996"/>
            </a:xfrm>
            <a:prstGeom prst="rect">
              <a:avLst/>
            </a:prstGeom>
          </p:spPr>
          <p:txBody>
            <a:bodyPr wrap="none">
              <a:spAutoFit/>
            </a:bodyPr>
            <a:lstStyle/>
            <a:p>
              <a:r>
                <a:rPr lang="sv-SE" sz="6600" b="1" dirty="0">
                  <a:solidFill>
                    <a:prstClr val="white"/>
                  </a:solidFill>
                  <a:latin typeface="+mj-lt"/>
                </a:rPr>
                <a:t>5 år </a:t>
              </a:r>
              <a:endParaRPr lang="sv-SE" sz="6600" b="1" dirty="0">
                <a:latin typeface="+mj-lt"/>
              </a:endParaRPr>
            </a:p>
          </p:txBody>
        </p:sp>
      </p:grpSp>
      <p:grpSp>
        <p:nvGrpSpPr>
          <p:cNvPr id="16" name="Grupp 15">
            <a:extLst>
              <a:ext uri="{FF2B5EF4-FFF2-40B4-BE49-F238E27FC236}">
                <a16:creationId xmlns:a16="http://schemas.microsoft.com/office/drawing/2014/main" id="{6079550B-3D6A-7770-600E-C984B8BDAEC0}"/>
              </a:ext>
            </a:extLst>
          </p:cNvPr>
          <p:cNvGrpSpPr/>
          <p:nvPr/>
        </p:nvGrpSpPr>
        <p:grpSpPr>
          <a:xfrm>
            <a:off x="7235541" y="3785139"/>
            <a:ext cx="2997282" cy="1381626"/>
            <a:chOff x="8591656" y="4522380"/>
            <a:chExt cx="2997282" cy="1381626"/>
          </a:xfrm>
        </p:grpSpPr>
        <p:grpSp>
          <p:nvGrpSpPr>
            <p:cNvPr id="17" name="Group 4">
              <a:extLst>
                <a:ext uri="{FF2B5EF4-FFF2-40B4-BE49-F238E27FC236}">
                  <a16:creationId xmlns:a16="http://schemas.microsoft.com/office/drawing/2014/main" id="{58305701-6668-4FB8-BA04-FCCC8503AB4A}"/>
                </a:ext>
              </a:extLst>
            </p:cNvPr>
            <p:cNvGrpSpPr>
              <a:grpSpLocks noChangeAspect="1"/>
            </p:cNvGrpSpPr>
            <p:nvPr/>
          </p:nvGrpSpPr>
          <p:grpSpPr bwMode="auto">
            <a:xfrm>
              <a:off x="8591656" y="4522380"/>
              <a:ext cx="1238250" cy="1138238"/>
              <a:chOff x="4591" y="673"/>
              <a:chExt cx="780" cy="717"/>
            </a:xfrm>
          </p:grpSpPr>
          <p:sp>
            <p:nvSpPr>
              <p:cNvPr id="20" name="Rectangle 5">
                <a:extLst>
                  <a:ext uri="{FF2B5EF4-FFF2-40B4-BE49-F238E27FC236}">
                    <a16:creationId xmlns:a16="http://schemas.microsoft.com/office/drawing/2014/main" id="{E431F28C-9BB2-75B0-0CA9-81F5F55885B9}"/>
                  </a:ext>
                </a:extLst>
              </p:cNvPr>
              <p:cNvSpPr>
                <a:spLocks noChangeArrowheads="1"/>
              </p:cNvSpPr>
              <p:nvPr/>
            </p:nvSpPr>
            <p:spPr bwMode="auto">
              <a:xfrm>
                <a:off x="4591" y="673"/>
                <a:ext cx="393" cy="711"/>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Rectangle 6">
                <a:extLst>
                  <a:ext uri="{FF2B5EF4-FFF2-40B4-BE49-F238E27FC236}">
                    <a16:creationId xmlns:a16="http://schemas.microsoft.com/office/drawing/2014/main" id="{CEA5E932-B615-40BE-B26E-357F8CE52BC9}"/>
                  </a:ext>
                </a:extLst>
              </p:cNvPr>
              <p:cNvSpPr>
                <a:spLocks noChangeArrowheads="1"/>
              </p:cNvSpPr>
              <p:nvPr/>
            </p:nvSpPr>
            <p:spPr bwMode="auto">
              <a:xfrm>
                <a:off x="4984" y="971"/>
                <a:ext cx="387" cy="419"/>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7">
                <a:extLst>
                  <a:ext uri="{FF2B5EF4-FFF2-40B4-BE49-F238E27FC236}">
                    <a16:creationId xmlns:a16="http://schemas.microsoft.com/office/drawing/2014/main" id="{27CEC73C-2958-6CAB-484C-03C2DDAF3DF6}"/>
                  </a:ext>
                </a:extLst>
              </p:cNvPr>
              <p:cNvSpPr>
                <a:spLocks noChangeShapeType="1"/>
              </p:cNvSpPr>
              <p:nvPr/>
            </p:nvSpPr>
            <p:spPr bwMode="auto">
              <a:xfrm>
                <a:off x="4737"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8">
                <a:extLst>
                  <a:ext uri="{FF2B5EF4-FFF2-40B4-BE49-F238E27FC236}">
                    <a16:creationId xmlns:a16="http://schemas.microsoft.com/office/drawing/2014/main" id="{69E03136-A547-2EF3-CFBF-725F03FAD5C8}"/>
                  </a:ext>
                </a:extLst>
              </p:cNvPr>
              <p:cNvSpPr>
                <a:spLocks noChangeShapeType="1"/>
              </p:cNvSpPr>
              <p:nvPr/>
            </p:nvSpPr>
            <p:spPr bwMode="auto">
              <a:xfrm>
                <a:off x="4845"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9">
                <a:extLst>
                  <a:ext uri="{FF2B5EF4-FFF2-40B4-BE49-F238E27FC236}">
                    <a16:creationId xmlns:a16="http://schemas.microsoft.com/office/drawing/2014/main" id="{D96A5C25-747A-0129-19D0-A61C47FCA3E1}"/>
                  </a:ext>
                </a:extLst>
              </p:cNvPr>
              <p:cNvSpPr>
                <a:spLocks noChangeShapeType="1"/>
              </p:cNvSpPr>
              <p:nvPr/>
            </p:nvSpPr>
            <p:spPr bwMode="auto">
              <a:xfrm>
                <a:off x="4737"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10">
                <a:extLst>
                  <a:ext uri="{FF2B5EF4-FFF2-40B4-BE49-F238E27FC236}">
                    <a16:creationId xmlns:a16="http://schemas.microsoft.com/office/drawing/2014/main" id="{1DC19468-4E8F-98BB-B008-ADED64713B4B}"/>
                  </a:ext>
                </a:extLst>
              </p:cNvPr>
              <p:cNvSpPr>
                <a:spLocks noChangeShapeType="1"/>
              </p:cNvSpPr>
              <p:nvPr/>
            </p:nvSpPr>
            <p:spPr bwMode="auto">
              <a:xfrm>
                <a:off x="4845"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11">
                <a:extLst>
                  <a:ext uri="{FF2B5EF4-FFF2-40B4-BE49-F238E27FC236}">
                    <a16:creationId xmlns:a16="http://schemas.microsoft.com/office/drawing/2014/main" id="{848C4D89-F7DC-A146-871A-ED969D25ED04}"/>
                  </a:ext>
                </a:extLst>
              </p:cNvPr>
              <p:cNvSpPr>
                <a:spLocks noChangeShapeType="1"/>
              </p:cNvSpPr>
              <p:nvPr/>
            </p:nvSpPr>
            <p:spPr bwMode="auto">
              <a:xfrm>
                <a:off x="4737"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12">
                <a:extLst>
                  <a:ext uri="{FF2B5EF4-FFF2-40B4-BE49-F238E27FC236}">
                    <a16:creationId xmlns:a16="http://schemas.microsoft.com/office/drawing/2014/main" id="{891CEE70-2639-63EF-0C4D-64F258EE5C00}"/>
                  </a:ext>
                </a:extLst>
              </p:cNvPr>
              <p:cNvSpPr>
                <a:spLocks noChangeShapeType="1"/>
              </p:cNvSpPr>
              <p:nvPr/>
            </p:nvSpPr>
            <p:spPr bwMode="auto">
              <a:xfrm>
                <a:off x="484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13">
                <a:extLst>
                  <a:ext uri="{FF2B5EF4-FFF2-40B4-BE49-F238E27FC236}">
                    <a16:creationId xmlns:a16="http://schemas.microsoft.com/office/drawing/2014/main" id="{A46E36D1-1F9E-5E5F-D05E-2042E05DE4AC}"/>
                  </a:ext>
                </a:extLst>
              </p:cNvPr>
              <p:cNvSpPr>
                <a:spLocks noChangeShapeType="1"/>
              </p:cNvSpPr>
              <p:nvPr/>
            </p:nvSpPr>
            <p:spPr bwMode="auto">
              <a:xfrm>
                <a:off x="5124"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14">
                <a:extLst>
                  <a:ext uri="{FF2B5EF4-FFF2-40B4-BE49-F238E27FC236}">
                    <a16:creationId xmlns:a16="http://schemas.microsoft.com/office/drawing/2014/main" id="{AB314224-A19A-3B3B-CBC3-5FC9225726CB}"/>
                  </a:ext>
                </a:extLst>
              </p:cNvPr>
              <p:cNvSpPr>
                <a:spLocks noChangeShapeType="1"/>
              </p:cNvSpPr>
              <p:nvPr/>
            </p:nvSpPr>
            <p:spPr bwMode="auto">
              <a:xfrm>
                <a:off x="522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15">
                <a:extLst>
                  <a:ext uri="{FF2B5EF4-FFF2-40B4-BE49-F238E27FC236}">
                    <a16:creationId xmlns:a16="http://schemas.microsoft.com/office/drawing/2014/main" id="{A754A4FB-EFA8-5733-250B-F1019A70683C}"/>
                  </a:ext>
                </a:extLst>
              </p:cNvPr>
              <p:cNvSpPr>
                <a:spLocks noChangeShapeType="1"/>
              </p:cNvSpPr>
              <p:nvPr/>
            </p:nvSpPr>
            <p:spPr bwMode="auto">
              <a:xfrm>
                <a:off x="5124"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16">
                <a:extLst>
                  <a:ext uri="{FF2B5EF4-FFF2-40B4-BE49-F238E27FC236}">
                    <a16:creationId xmlns:a16="http://schemas.microsoft.com/office/drawing/2014/main" id="{0491FABA-1BE5-A5D4-D0A7-1732BB876577}"/>
                  </a:ext>
                </a:extLst>
              </p:cNvPr>
              <p:cNvSpPr>
                <a:spLocks noChangeShapeType="1"/>
              </p:cNvSpPr>
              <p:nvPr/>
            </p:nvSpPr>
            <p:spPr bwMode="auto">
              <a:xfrm>
                <a:off x="5225"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Rectangle 17">
                <a:extLst>
                  <a:ext uri="{FF2B5EF4-FFF2-40B4-BE49-F238E27FC236}">
                    <a16:creationId xmlns:a16="http://schemas.microsoft.com/office/drawing/2014/main" id="{3F798686-65ED-F204-10A6-800F4C490A94}"/>
                  </a:ext>
                </a:extLst>
              </p:cNvPr>
              <p:cNvSpPr>
                <a:spLocks noChangeArrowheads="1"/>
              </p:cNvSpPr>
              <p:nvPr/>
            </p:nvSpPr>
            <p:spPr bwMode="auto">
              <a:xfrm>
                <a:off x="4737" y="1238"/>
                <a:ext cx="108" cy="152"/>
              </a:xfrm>
              <a:prstGeom prst="rect">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8" name="Rektangel 17">
              <a:extLst>
                <a:ext uri="{FF2B5EF4-FFF2-40B4-BE49-F238E27FC236}">
                  <a16:creationId xmlns:a16="http://schemas.microsoft.com/office/drawing/2014/main" id="{D898BFF7-15D1-B2C8-5541-6061B6C2F375}"/>
                </a:ext>
              </a:extLst>
            </p:cNvPr>
            <p:cNvSpPr/>
            <p:nvPr/>
          </p:nvSpPr>
          <p:spPr>
            <a:xfrm>
              <a:off x="9990243" y="4571087"/>
              <a:ext cx="1181734" cy="369332"/>
            </a:xfrm>
            <a:prstGeom prst="rect">
              <a:avLst/>
            </a:prstGeom>
          </p:spPr>
          <p:txBody>
            <a:bodyPr wrap="none">
              <a:spAutoFit/>
            </a:bodyPr>
            <a:lstStyle/>
            <a:p>
              <a:r>
                <a:rPr lang="sv-SE" dirty="0">
                  <a:solidFill>
                    <a:schemeClr val="bg1"/>
                  </a:solidFill>
                  <a:latin typeface="+mj-lt"/>
                </a:rPr>
                <a:t>Företagare</a:t>
              </a:r>
            </a:p>
          </p:txBody>
        </p:sp>
        <p:sp>
          <p:nvSpPr>
            <p:cNvPr id="19" name="Rektangel 18">
              <a:extLst>
                <a:ext uri="{FF2B5EF4-FFF2-40B4-BE49-F238E27FC236}">
                  <a16:creationId xmlns:a16="http://schemas.microsoft.com/office/drawing/2014/main" id="{E31F3256-73D1-20A6-D86C-A9459A5C2CB4}"/>
                </a:ext>
              </a:extLst>
            </p:cNvPr>
            <p:cNvSpPr/>
            <p:nvPr/>
          </p:nvSpPr>
          <p:spPr>
            <a:xfrm>
              <a:off x="9929509" y="4796010"/>
              <a:ext cx="1659429" cy="1107996"/>
            </a:xfrm>
            <a:prstGeom prst="rect">
              <a:avLst/>
            </a:prstGeom>
          </p:spPr>
          <p:txBody>
            <a:bodyPr wrap="none">
              <a:spAutoFit/>
            </a:bodyPr>
            <a:lstStyle/>
            <a:p>
              <a:r>
                <a:rPr lang="sv-SE" sz="6600" b="1" dirty="0">
                  <a:solidFill>
                    <a:prstClr val="white"/>
                  </a:solidFill>
                  <a:latin typeface="+mj-lt"/>
                </a:rPr>
                <a:t>3 år </a:t>
              </a:r>
              <a:endParaRPr lang="sv-SE" sz="6600" b="1" dirty="0">
                <a:latin typeface="+mj-lt"/>
              </a:endParaRPr>
            </a:p>
          </p:txBody>
        </p:sp>
      </p:grpSp>
    </p:spTree>
    <p:extLst>
      <p:ext uri="{BB962C8B-B14F-4D97-AF65-F5344CB8AC3E}">
        <p14:creationId xmlns:p14="http://schemas.microsoft.com/office/powerpoint/2010/main" val="111367686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4269</TotalTime>
  <Words>3848</Words>
  <Application>Microsoft Office PowerPoint</Application>
  <PresentationFormat>Bredbild</PresentationFormat>
  <Paragraphs>258</Paragraphs>
  <Slides>17</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Wingdings</vt:lpstr>
      <vt:lpstr>Office-tema</vt:lpstr>
      <vt:lpstr>BYGG UPP EN STARK EKONOMI</vt:lpstr>
      <vt:lpstr>PowerPoint-presentation</vt:lpstr>
      <vt:lpstr>SÅ HÄR SER DET UT I DAG</vt:lpstr>
      <vt:lpstr>PowerPoint-presentation</vt:lpstr>
      <vt:lpstr>VEM HAR SKULDER HOS KRONOFOGDEN?</vt:lpstr>
      <vt:lpstr>PowerPoint-presentation</vt:lpstr>
      <vt:lpstr>PowerPoint-presentation</vt:lpstr>
      <vt:lpstr>UTMÄTNING</vt:lpstr>
      <vt:lpstr>PowerPoint-presentation</vt:lpstr>
      <vt:lpstr>WEBBUTBILDNING – DELA DIN KUNSKAP</vt:lpstr>
      <vt:lpstr>EXTRAMATERIAL</vt:lpstr>
      <vt:lpstr>VAD GÖR KRONOFOGDEN?</vt:lpstr>
      <vt:lpstr>LITEN SKULD KAN BLI STOR</vt:lpstr>
      <vt:lpstr>PowerPoint-presentation</vt:lpstr>
      <vt:lpstr>KRONOFOGDEN.SE</vt:lpstr>
      <vt:lpstr>BRA HJÄLPMEDEL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 UPP EN STARK EKONOMI</dc:title>
  <dc:creator>Vanda Brandt</dc:creator>
  <cp:lastModifiedBy>Vanda Brandt</cp:lastModifiedBy>
  <cp:revision>18</cp:revision>
  <dcterms:created xsi:type="dcterms:W3CDTF">2023-02-24T09:14:16Z</dcterms:created>
  <dcterms:modified xsi:type="dcterms:W3CDTF">2023-03-31T08:11:49Z</dcterms:modified>
</cp:coreProperties>
</file>