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3" r:id="rId2"/>
    <p:sldId id="264" r:id="rId3"/>
    <p:sldId id="268" r:id="rId4"/>
    <p:sldId id="286" r:id="rId5"/>
    <p:sldId id="287" r:id="rId6"/>
    <p:sldId id="288" r:id="rId7"/>
    <p:sldId id="282" r:id="rId8"/>
    <p:sldId id="289" r:id="rId9"/>
    <p:sldId id="290" r:id="rId10"/>
    <p:sldId id="291" r:id="rId11"/>
    <p:sldId id="292" r:id="rId12"/>
    <p:sldId id="299" r:id="rId13"/>
    <p:sldId id="294" r:id="rId14"/>
    <p:sldId id="274" r:id="rId15"/>
    <p:sldId id="295" r:id="rId16"/>
    <p:sldId id="296" r:id="rId17"/>
    <p:sldId id="280" r:id="rId18"/>
    <p:sldId id="297" r:id="rId19"/>
    <p:sldId id="298" r:id="rId20"/>
    <p:sldId id="261" r:id="rId21"/>
    <p:sldId id="272"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498" autoAdjust="0"/>
  </p:normalViewPr>
  <p:slideViewPr>
    <p:cSldViewPr snapToGrid="0" showGuides="1">
      <p:cViewPr varScale="1">
        <p:scale>
          <a:sx n="87" d="100"/>
          <a:sy n="87" d="100"/>
        </p:scale>
        <p:origin x="1452" y="84"/>
      </p:cViewPr>
      <p:guideLst>
        <p:guide orient="horz" pos="2160"/>
        <p:guide pos="3863"/>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2023-03-31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ublikationer.konsumentverket.se/kontrakt-och-malla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ckGklg6Bty8"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hallakonsument.s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konsumentverket.se/vart-sto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768307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544158"/>
          </a:xfrm>
        </p:spPr>
        <p:txBody>
          <a:bodyPr/>
          <a:lstStyle/>
          <a:p>
            <a:r>
              <a:rPr lang="sv-SE" sz="1200" kern="1200" dirty="0">
                <a:solidFill>
                  <a:schemeClr val="tx1"/>
                </a:solidFill>
                <a:latin typeface="+mn-lt"/>
                <a:ea typeface="+mn-ea"/>
                <a:cs typeface="Georgia"/>
              </a:rPr>
              <a:t>Opartisk och kostnadsfri rådgivning kan man även få från de fyra rådgivningsbyråerna. </a:t>
            </a:r>
            <a:r>
              <a:rPr lang="sv-SE" sz="1200" kern="1200" dirty="0">
                <a:solidFill>
                  <a:schemeClr val="tx1"/>
                </a:solidFill>
                <a:latin typeface="+mn-lt"/>
                <a:ea typeface="+mn-ea"/>
                <a:cs typeface="+mn-cs"/>
              </a:rPr>
              <a:t>De fyra rådgivningsbyråerna är ett bra komplement till Hallå konsument och den kommunala konsumentvägledningen som har en mer bred kompetens. Konsumentbyråerna är mer specialiserade inom sina områden.</a:t>
            </a:r>
            <a:r>
              <a:rPr lang="sv-SE" sz="1200" dirty="0">
                <a:latin typeface="+mn-lt"/>
              </a:rPr>
              <a:t> </a:t>
            </a:r>
            <a:r>
              <a:rPr lang="sv-SE" sz="1200" u="none" kern="1200" dirty="0">
                <a:solidFill>
                  <a:schemeClr val="tx1"/>
                </a:solidFill>
                <a:latin typeface="+mn-lt"/>
                <a:ea typeface="+mn-ea"/>
                <a:cs typeface="Georgia"/>
              </a:rPr>
              <a:t>Utöver Konsumenternas</a:t>
            </a:r>
            <a:r>
              <a:rPr lang="sv-SE" sz="1200" u="none" kern="1200" baseline="0" dirty="0">
                <a:solidFill>
                  <a:schemeClr val="tx1"/>
                </a:solidFill>
                <a:latin typeface="+mn-lt"/>
                <a:ea typeface="+mn-ea"/>
                <a:cs typeface="Georgia"/>
              </a:rPr>
              <a:t> Bank- och finansbyrå och Konsumenternas Försäkringsbyrå</a:t>
            </a:r>
            <a:r>
              <a:rPr lang="sv-SE" sz="1200" u="none" kern="1200" dirty="0">
                <a:solidFill>
                  <a:schemeClr val="tx1"/>
                </a:solidFill>
                <a:latin typeface="+mn-lt"/>
                <a:ea typeface="+mn-ea"/>
                <a:cs typeface="Georgia"/>
              </a:rPr>
              <a:t> finns det två andra rådgivningsbyråer:</a:t>
            </a:r>
          </a:p>
          <a:p>
            <a:endParaRPr lang="sv-SE" sz="1200" kern="1200" dirty="0">
              <a:solidFill>
                <a:schemeClr val="tx1"/>
              </a:solidFill>
              <a:latin typeface="+mn-lt"/>
              <a:ea typeface="+mn-ea"/>
              <a:cs typeface="Georgia"/>
            </a:endParaRPr>
          </a:p>
          <a:p>
            <a:pPr marL="165415" indent="-165415" defTabSz="460988">
              <a:buFont typeface="Arial" panose="020B0604020202020204" pitchFamily="34" charset="0"/>
              <a:buChar char="•"/>
              <a:defRPr/>
            </a:pPr>
            <a:r>
              <a:rPr lang="sv-SE" sz="1200" b="1" kern="1200" dirty="0">
                <a:solidFill>
                  <a:schemeClr val="tx1"/>
                </a:solidFill>
                <a:latin typeface="+mn-lt"/>
                <a:ea typeface="+mn-ea"/>
                <a:cs typeface="Georgia"/>
              </a:rPr>
              <a:t>Energimarknadsbyrån</a:t>
            </a:r>
            <a:r>
              <a:rPr lang="sv-SE" sz="1200" kern="1200" dirty="0">
                <a:solidFill>
                  <a:schemeClr val="tx1"/>
                </a:solidFill>
                <a:latin typeface="+mn-lt"/>
                <a:ea typeface="+mn-ea"/>
                <a:cs typeface="Georgia"/>
              </a:rPr>
              <a:t> svarar på frågor kring el och gas. På deras webbplats kan man göra prisjämförelser med Elpriskollen och Gaspriskollen. Du kan även läsa om till exempel </a:t>
            </a:r>
            <a:r>
              <a:rPr lang="sv-SE" sz="1200" kern="1200" dirty="0">
                <a:solidFill>
                  <a:schemeClr val="tx1"/>
                </a:solidFill>
                <a:latin typeface="+mn-lt"/>
                <a:ea typeface="+mn-ea"/>
                <a:cs typeface="+mn-cs"/>
              </a:rPr>
              <a:t>avbrottsersättning och vilken rätt du kan ha till skadestånd om du blir utan el eller vad man gör om man ingått ett elavtal som man ångrar.</a:t>
            </a:r>
          </a:p>
          <a:p>
            <a:pPr defTabSz="460988">
              <a:defRPr/>
            </a:pPr>
            <a:endParaRPr lang="sv-SE" sz="1200" kern="1200" dirty="0">
              <a:solidFill>
                <a:schemeClr val="tx1"/>
              </a:solidFill>
              <a:latin typeface="+mn-lt"/>
              <a:ea typeface="+mn-ea"/>
              <a:cs typeface="Georgia"/>
            </a:endParaRPr>
          </a:p>
          <a:p>
            <a:pPr marL="165415" indent="-165415" defTabSz="441107">
              <a:buFont typeface="Arial" panose="020B0604020202020204" pitchFamily="34" charset="0"/>
              <a:buChar char="•"/>
              <a:defRPr/>
            </a:pPr>
            <a:r>
              <a:rPr lang="sv-SE" sz="1200" b="1" kern="1200" dirty="0">
                <a:solidFill>
                  <a:schemeClr val="tx1"/>
                </a:solidFill>
                <a:latin typeface="+mn-lt"/>
                <a:ea typeface="+mn-ea"/>
                <a:cs typeface="Georgia"/>
              </a:rPr>
              <a:t>Telekområdgivarna</a:t>
            </a:r>
            <a:r>
              <a:rPr lang="sv-SE" sz="1200" b="1" kern="1200" dirty="0">
                <a:solidFill>
                  <a:schemeClr val="tx1"/>
                </a:solidFill>
                <a:latin typeface="+mn-lt"/>
                <a:ea typeface="+mn-ea"/>
                <a:cs typeface="+mn-cs"/>
              </a:rPr>
              <a:t> </a:t>
            </a:r>
            <a:r>
              <a:rPr lang="sv-SE" sz="1200" kern="1200" dirty="0">
                <a:solidFill>
                  <a:schemeClr val="tx1"/>
                </a:solidFill>
                <a:latin typeface="+mn-lt"/>
                <a:ea typeface="+mn-ea"/>
                <a:cs typeface="+mn-cs"/>
              </a:rPr>
              <a:t>ger rådgivning om abonnemang för tv, telefoni och bredband. Vanliga frågor är om bindningstider och uppsägning av avtal. Obetalda mobilräkningar är en vanlig orsak till att många får betalningsanmärkningar. Vet du hur mycket du betalar på ett år? Kanske kan du tjäna på att byta teleoperatör, abonnemangsform eller kontantkort. När du tecknar ett abonnemang förbinder du dig att betala en viss summa varje månad under hela bindningstiden. Dyra abonnemang med lång bindningstid kan göra din ekonomi sårbar om du plötsligt får lägre inkomst och snabbt behöver minska utgifterna.</a:t>
            </a:r>
          </a:p>
          <a:p>
            <a:endParaRPr lang="sv-SE" sz="1200" kern="1200" dirty="0">
              <a:solidFill>
                <a:schemeClr val="tx1"/>
              </a:solidFill>
              <a:latin typeface="+mn-lt"/>
              <a:ea typeface="+mn-ea"/>
              <a:cs typeface="Georgia"/>
            </a:endParaRPr>
          </a:p>
          <a:p>
            <a:r>
              <a:rPr lang="sv-SE" sz="1200" kern="1200" dirty="0">
                <a:solidFill>
                  <a:schemeClr val="tx1"/>
                </a:solidFill>
                <a:latin typeface="+mn-lt"/>
                <a:ea typeface="+mn-ea"/>
                <a:cs typeface="+mn-cs"/>
              </a:rPr>
              <a:t>Byråerna lämnar information inför köp, förklarar avtalsvillkor och berättar hur du kan gå vidare om du är missnöjd med ett beslut från ett företag. </a:t>
            </a:r>
            <a:r>
              <a:rPr lang="sv-SE" dirty="0"/>
              <a:t>Det går att</a:t>
            </a:r>
            <a:r>
              <a:rPr lang="sv-SE" sz="1200" kern="1200" dirty="0">
                <a:solidFill>
                  <a:schemeClr val="tx1"/>
                </a:solidFill>
                <a:latin typeface="+mn-lt"/>
                <a:ea typeface="+mn-ea"/>
                <a:cs typeface="+mn-cs"/>
              </a:rPr>
              <a:t> ringa eller mejla till dem.</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936976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3"/>
          </a:xfrm>
        </p:spPr>
        <p:txBody>
          <a:bodyPr/>
          <a:lstStyle/>
          <a:p>
            <a:pPr defTabSz="460988">
              <a:defRPr/>
            </a:pPr>
            <a:r>
              <a:rPr lang="sv-SE" b="1" dirty="0">
                <a:latin typeface="+mn-lt"/>
                <a:cs typeface="Georgia"/>
              </a:rPr>
              <a:t>Förutom att erbjuda rådgivning kan din lokala konsumentvägledare även:</a:t>
            </a:r>
            <a:endParaRPr lang="sv-SE" dirty="0">
              <a:latin typeface="+mn-lt"/>
            </a:endParaRPr>
          </a:p>
          <a:p>
            <a:pPr marL="171450" indent="-171450">
              <a:buFont typeface="Arial" panose="020B0604020202020204" pitchFamily="34" charset="0"/>
              <a:buChar char="•"/>
            </a:pPr>
            <a:r>
              <a:rPr lang="sv-SE" dirty="0">
                <a:latin typeface="+mn-lt"/>
              </a:rPr>
              <a:t>Kontakta företag eller agera ombud</a:t>
            </a:r>
          </a:p>
          <a:p>
            <a:pPr marL="171450" indent="-171450">
              <a:buFont typeface="Arial" panose="020B0604020202020204" pitchFamily="34" charset="0"/>
              <a:buChar char="•"/>
            </a:pPr>
            <a:r>
              <a:rPr lang="sv-SE" dirty="0">
                <a:latin typeface="+mn-lt"/>
              </a:rPr>
              <a:t>Granska handlingar eller tolka avtal</a:t>
            </a:r>
          </a:p>
          <a:p>
            <a:pPr marL="171450" indent="-171450">
              <a:buFont typeface="Arial" panose="020B0604020202020204" pitchFamily="34" charset="0"/>
              <a:buChar char="•"/>
            </a:pPr>
            <a:r>
              <a:rPr lang="sv-SE" dirty="0">
                <a:latin typeface="+mn-lt"/>
              </a:rPr>
              <a:t>Hjälpa till med att svara på skoluppgifter</a:t>
            </a:r>
          </a:p>
          <a:p>
            <a:pPr marL="171450" indent="-171450">
              <a:buFont typeface="Arial" panose="020B0604020202020204" pitchFamily="34" charset="0"/>
              <a:buChar char="•"/>
            </a:pPr>
            <a:r>
              <a:rPr lang="sv-SE" dirty="0">
                <a:latin typeface="+mn-lt"/>
              </a:rPr>
              <a:t>Medla mellan konsument och ett företag vid tvist</a:t>
            </a:r>
          </a:p>
          <a:p>
            <a:pPr marL="171450" indent="-171450">
              <a:buFont typeface="Arial" panose="020B0604020202020204" pitchFamily="34" charset="0"/>
              <a:buChar char="•"/>
            </a:pPr>
            <a:r>
              <a:rPr lang="sv-SE" dirty="0">
                <a:latin typeface="+mn-lt"/>
              </a:rPr>
              <a:t>Skriva en anmälan till ARN eller ansökan till domstol</a:t>
            </a:r>
          </a:p>
          <a:p>
            <a:pPr marL="345741" indent="-345741">
              <a:buFont typeface="Arial" panose="020B0604020202020204" pitchFamily="34" charset="0"/>
              <a:buChar char="•"/>
            </a:pPr>
            <a:endParaRPr lang="sv-SE" dirty="0">
              <a:latin typeface="+mn-lt"/>
            </a:endParaRPr>
          </a:p>
          <a:p>
            <a:r>
              <a:rPr lang="sv-SE" dirty="0">
                <a:latin typeface="+mn-lt"/>
              </a:rPr>
              <a:t>De kommunala vägledarna har det lokala perspektivet och kan erbjuda personliga möten med näringsidkare. Den möjligheten har inte rådgivare på Hallå konsument. Det är särskilt värdefullt om man har någon funktionsvariation eller har svårt med språket. Konsumentfrågor kan vara så pass komplexa att det krävs upprepade träffar med konsumentvägledaren. Då är det praktiskt att kunna vända sig till samma person under hela ärendets gång. Hos Hallå konsument finns inga garantier att du stöter på samma vägledare varje gång du ringer. </a:t>
            </a:r>
          </a:p>
          <a:p>
            <a:endParaRPr lang="sv-SE" dirty="0"/>
          </a:p>
          <a:p>
            <a:r>
              <a:rPr lang="sv-SE" dirty="0">
                <a:latin typeface="+mn-lt"/>
              </a:rPr>
              <a:t>Då konsumentvägledningen är en frivillig verksamhet finns inga krav på kommunen i vilken utsträckning de ska hjälpa sina invånare. Därmed finns det skillnader mellan kommunerna, där några saknar verksamhet och andra har mer eller mindre utbyggd verksamhet.</a:t>
            </a:r>
          </a:p>
          <a:p>
            <a:pPr marL="345741" indent="-345741">
              <a:buFont typeface="Arial" panose="020B0604020202020204" pitchFamily="34" charset="0"/>
              <a:buChar char="•"/>
            </a:pPr>
            <a:endParaRPr lang="sv-SE" dirty="0">
              <a:latin typeface="+mn-lt"/>
            </a:endParaRPr>
          </a:p>
          <a:p>
            <a:r>
              <a:rPr lang="sv-SE" dirty="0">
                <a:latin typeface="+mn-lt"/>
              </a:rPr>
              <a:t>Du kan söka efter din kommuns konsumentvägledning eller budget- och skuldrådgivning på hallakonsument.se.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1347008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805604"/>
          </a:xfrm>
        </p:spPr>
        <p:txBody>
          <a:bodyPr/>
          <a:lstStyle/>
          <a:p>
            <a:r>
              <a:rPr lang="sv-SE" dirty="0">
                <a:ea typeface="Calibri" panose="020F0502020204030204" pitchFamily="34" charset="0"/>
                <a:cs typeface="Arial"/>
              </a:rPr>
              <a:t>Filmen</a:t>
            </a:r>
            <a:r>
              <a:rPr lang="sv-SE" dirty="0">
                <a:effectLst/>
                <a:ea typeface="Calibri" panose="020F0502020204030204" pitchFamily="34" charset="0"/>
                <a:cs typeface="Arial"/>
              </a:rPr>
              <a:t> Våra 5 bästa tips riktar sig till konsumenter </a:t>
            </a:r>
            <a:r>
              <a:rPr lang="sv-SE" dirty="0">
                <a:ea typeface="Calibri" panose="020F0502020204030204" pitchFamily="34" charset="0"/>
                <a:cs typeface="Arial"/>
              </a:rPr>
              <a:t>som riskerar att hamna i situationer där de är extra sårbara. Det kan vara</a:t>
            </a:r>
            <a:r>
              <a:rPr lang="sv-SE" dirty="0">
                <a:effectLst/>
                <a:ea typeface="Calibri" panose="020F0502020204030204" pitchFamily="34" charset="0"/>
                <a:cs typeface="Arial"/>
              </a:rPr>
              <a:t> </a:t>
            </a:r>
            <a:r>
              <a:rPr lang="sv-SE" dirty="0">
                <a:ea typeface="Calibri" panose="020F0502020204030204" pitchFamily="34" charset="0"/>
                <a:cs typeface="Arial"/>
              </a:rPr>
              <a:t>konsumenter </a:t>
            </a:r>
            <a:r>
              <a:rPr lang="sv-SE" dirty="0">
                <a:effectLst/>
                <a:ea typeface="Calibri" panose="020F0502020204030204" pitchFamily="34" charset="0"/>
                <a:cs typeface="Arial"/>
              </a:rPr>
              <a:t>som saknar kunskap om konsumenträttigheter och privatekonomiska frågor.</a:t>
            </a:r>
            <a:r>
              <a:rPr lang="sv-SE" dirty="0">
                <a:ea typeface="Calibri" panose="020F0502020204030204" pitchFamily="34" charset="0"/>
                <a:cs typeface="Arial"/>
              </a:rPr>
              <a:t> </a:t>
            </a:r>
            <a:endParaRPr lang="sv-SE" dirty="0">
              <a:effectLst/>
              <a:ea typeface="Calibri" panose="020F0502020204030204" pitchFamily="34" charset="0"/>
              <a:cs typeface="Arial"/>
            </a:endParaRPr>
          </a:p>
          <a:p>
            <a:endParaRPr lang="sv-SE" dirty="0">
              <a:effectLst/>
              <a:ea typeface="Calibri" panose="020F0502020204030204" pitchFamily="34" charset="0"/>
            </a:endParaRPr>
          </a:p>
          <a:p>
            <a:r>
              <a:rPr lang="sv-SE" dirty="0">
                <a:effectLst/>
                <a:ea typeface="Calibri" panose="020F0502020204030204" pitchFamily="34" charset="0"/>
                <a:cs typeface="Arial"/>
              </a:rPr>
              <a:t>Utgångspunkten är vanliga problem som många möter i sin vardag. Filmen är drygt fem minuter lång och är framtagen av Konsumentverket. </a:t>
            </a:r>
            <a:br>
              <a:rPr lang="sv-SE" dirty="0">
                <a:effectLst/>
                <a:ea typeface="Calibri" panose="020F0502020204030204" pitchFamily="34" charset="0"/>
                <a:cs typeface="Arial"/>
              </a:rPr>
            </a:br>
            <a:r>
              <a:rPr lang="sv-SE" dirty="0">
                <a:effectLst/>
                <a:ea typeface="Calibri" panose="020F0502020204030204" pitchFamily="34" charset="0"/>
                <a:cs typeface="Arial"/>
              </a:rPr>
              <a:t>Den finns på svenska, engelska och arabiska. De fem tipsen handlar om:</a:t>
            </a:r>
            <a:r>
              <a:rPr lang="sv-SE" dirty="0">
                <a:ea typeface="Calibri" panose="020F0502020204030204" pitchFamily="34" charset="0"/>
                <a:cs typeface="Arial"/>
              </a:rPr>
              <a:t> </a:t>
            </a:r>
            <a:endParaRPr lang="sv-SE" dirty="0">
              <a:effectLst/>
              <a:ea typeface="Calibri" panose="020F0502020204030204" pitchFamily="34" charset="0"/>
            </a:endParaRPr>
          </a:p>
          <a:p>
            <a:pPr marL="285750" indent="-285750" algn="l" fontAlgn="base">
              <a:buFont typeface="Arial" panose="020B0604020202020204" pitchFamily="34" charset="0"/>
              <a:buChar char="•"/>
            </a:pPr>
            <a:r>
              <a:rPr lang="sv-SE" b="0" i="0" dirty="0">
                <a:solidFill>
                  <a:srgbClr val="4D4D4D"/>
                </a:solidFill>
                <a:effectLst/>
              </a:rPr>
              <a:t>bedrägerier med bank-ID över telefon</a:t>
            </a:r>
          </a:p>
          <a:p>
            <a:pPr marL="285750" indent="-285750" algn="l" fontAlgn="base">
              <a:buFont typeface="Arial" panose="020B0604020202020204" pitchFamily="34" charset="0"/>
              <a:buChar char="•"/>
            </a:pPr>
            <a:r>
              <a:rPr lang="sv-SE" b="0" i="0" dirty="0">
                <a:solidFill>
                  <a:srgbClr val="4D4D4D"/>
                </a:solidFill>
                <a:effectLst/>
              </a:rPr>
              <a:t>telefonförsäljning och ångerrätt vid distansköp</a:t>
            </a:r>
          </a:p>
          <a:p>
            <a:pPr marL="285750" indent="-285750" algn="l" fontAlgn="base">
              <a:buFont typeface="Arial" panose="020B0604020202020204" pitchFamily="34" charset="0"/>
              <a:buChar char="•"/>
            </a:pPr>
            <a:r>
              <a:rPr lang="sv-SE" b="0" i="0" dirty="0">
                <a:solidFill>
                  <a:srgbClr val="4D4D4D"/>
                </a:solidFill>
                <a:effectLst/>
              </a:rPr>
              <a:t>vilken räkning du ska prioritera om pengarna inte räcker till</a:t>
            </a:r>
          </a:p>
          <a:p>
            <a:pPr marL="285750" indent="-285750" algn="l" fontAlgn="base">
              <a:buFont typeface="Arial" panose="020B0604020202020204" pitchFamily="34" charset="0"/>
              <a:buChar char="•"/>
            </a:pPr>
            <a:r>
              <a:rPr lang="sv-SE" b="0" i="0" dirty="0">
                <a:solidFill>
                  <a:srgbClr val="4D4D4D"/>
                </a:solidFill>
                <a:effectLst/>
              </a:rPr>
              <a:t>lånekostnader</a:t>
            </a:r>
          </a:p>
          <a:p>
            <a:pPr marL="285750" indent="-285750" algn="l" fontAlgn="base">
              <a:buFont typeface="Arial" panose="020B0604020202020204" pitchFamily="34" charset="0"/>
              <a:buChar char="•"/>
            </a:pPr>
            <a:r>
              <a:rPr lang="sv-SE" b="0" i="0" dirty="0">
                <a:solidFill>
                  <a:srgbClr val="4D4D4D"/>
                </a:solidFill>
                <a:effectLst/>
              </a:rPr>
              <a:t>rätten att reklamera både varor och tjänster.</a:t>
            </a:r>
          </a:p>
          <a:p>
            <a:pPr marL="0" indent="0" algn="l" fontAlgn="base">
              <a:buFont typeface="Arial" panose="020B0604020202020204" pitchFamily="34" charset="0"/>
              <a:buNone/>
            </a:pPr>
            <a:br>
              <a:rPr lang="sv-SE" b="0" i="0" dirty="0">
                <a:solidFill>
                  <a:srgbClr val="4D4D4D"/>
                </a:solidFill>
                <a:effectLst/>
              </a:rPr>
            </a:br>
            <a:r>
              <a:rPr lang="sv-SE" b="1" i="0" dirty="0">
                <a:solidFill>
                  <a:srgbClr val="161616"/>
                </a:solidFill>
                <a:effectLst/>
              </a:rPr>
              <a:t>Filmen riktar sig till utsatta och sårbara grupper</a:t>
            </a:r>
          </a:p>
          <a:p>
            <a:pPr marL="0" indent="0" algn="l" fontAlgn="base">
              <a:buFont typeface="Arial" panose="020B0604020202020204" pitchFamily="34" charset="0"/>
              <a:buNone/>
            </a:pPr>
            <a:r>
              <a:rPr lang="sv-SE" b="0" i="0" dirty="0">
                <a:solidFill>
                  <a:srgbClr val="4D4D4D"/>
                </a:solidFill>
                <a:effectLst/>
              </a:rPr>
              <a:t>Den som kommer till Sverige utan stora förkunskaper. Filmen finns därför både på svenska, engelska och arabiska.</a:t>
            </a:r>
            <a:br>
              <a:rPr lang="sv-SE" b="0" i="0" dirty="0">
                <a:solidFill>
                  <a:srgbClr val="4D4D4D"/>
                </a:solidFill>
                <a:effectLst/>
              </a:rPr>
            </a:br>
            <a:r>
              <a:rPr lang="sv-SE" b="0" i="0" dirty="0">
                <a:solidFill>
                  <a:srgbClr val="4D4D4D"/>
                </a:solidFill>
                <a:effectLst/>
              </a:rPr>
              <a:t>Vi vet att framför allt äldre utsätts för bedrägeriförsök i en allt större utsträckning. Därför är det viktigt att nå dig som är senior med information och varningar. Unga kan vara sårbara när de möter nya situationer och när de ska ta ansvar för sin egen ekonomi för första gången.</a:t>
            </a:r>
          </a:p>
          <a:p>
            <a:pPr algn="l" fontAlgn="base">
              <a:buFont typeface="Arial" panose="020B0604020202020204" pitchFamily="34" charset="0"/>
              <a:buChar char="•"/>
            </a:pPr>
            <a:endParaRPr lang="sv-SE" b="0" i="0" dirty="0">
              <a:solidFill>
                <a:srgbClr val="4D4D4D"/>
              </a:solidFill>
              <a:effectLst/>
            </a:endParaRPr>
          </a:p>
          <a:p>
            <a:pPr algn="l" fontAlgn="base"/>
            <a:r>
              <a:rPr lang="sv-SE" b="1" i="0" dirty="0">
                <a:solidFill>
                  <a:srgbClr val="161616"/>
                </a:solidFill>
                <a:effectLst/>
              </a:rPr>
              <a:t>För dig som vill visa filmen för andra</a:t>
            </a:r>
          </a:p>
          <a:p>
            <a:pPr algn="l" fontAlgn="base"/>
            <a:r>
              <a:rPr lang="sv-SE" b="0" i="0" dirty="0">
                <a:solidFill>
                  <a:srgbClr val="4D4D4D"/>
                </a:solidFill>
                <a:effectLst/>
              </a:rPr>
              <a:t>Filmen funkar även att visa i grupp. Förhoppningen är att den sprids i alla sammanhang där konsumenträttigheter och privatekonomi kommer upp. Filmen är drygt fem minuter på svenska och lite längre på engelska och arabiska. Eftersom den är uppdelad i fem delar går det lätt att pausa uppspelningen om man vill, kanske för att diskutera ämnet eller svara på frågor.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439275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81450"/>
          </a:xfrm>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sv-SE" dirty="0"/>
              <a:t>Företag som säljer varor på nätet genom </a:t>
            </a:r>
            <a:r>
              <a:rPr lang="sv-SE" dirty="0" err="1"/>
              <a:t>dropshipping</a:t>
            </a:r>
            <a:r>
              <a:rPr lang="sv-SE" dirty="0"/>
              <a:t> saknar ett eget lager. I stället finns lagret hos en tredje part och företaget förmedlar istället köpet, mellan konsument och leverantör. Även om det inte är olagligt, är ofta leverantörerna baserade i Asien och då kan köpet snabbt bli ofördelaktigt för konsumenten. Dessutom finns det en mängd oseriösa aktörer som använder sig av konceptet.</a:t>
            </a:r>
          </a:p>
          <a:p>
            <a:pPr marL="0" marR="0" lvl="0" indent="0" algn="l" defTabSz="914400" rtl="0" eaLnBrk="1" fontAlgn="base" latinLnBrk="0" hangingPunct="1">
              <a:lnSpc>
                <a:spcPct val="100000"/>
              </a:lnSpc>
              <a:spcBef>
                <a:spcPts val="0"/>
              </a:spcBef>
              <a:spcAft>
                <a:spcPts val="0"/>
              </a:spcAft>
              <a:buClrTx/>
              <a:buSzTx/>
              <a:buFontTx/>
              <a:buNone/>
              <a:tabLst/>
              <a:defRPr/>
            </a:pPr>
            <a:endParaRPr lang="sv-SE" dirty="0"/>
          </a:p>
          <a:p>
            <a:pPr fontAlgn="base"/>
            <a:r>
              <a:rPr lang="sv-SE" dirty="0"/>
              <a:t>Många företag som sysslar med </a:t>
            </a:r>
            <a:r>
              <a:rPr lang="sv-SE" dirty="0" err="1"/>
              <a:t>dropshipping</a:t>
            </a:r>
            <a:r>
              <a:rPr lang="sv-SE" dirty="0"/>
              <a:t> har svenskt språk och svenska betallösningar på sina webbplatser. Det ger lätt bilden av att varorna man köper kommer från Sverige, eller åtminstone inom Norden eller EU. Sanningen är att varorna ofta levereras från Asien och där gäller andra regler för produktsäkerhet, eller kanske inga regler alls. </a:t>
            </a:r>
          </a:p>
          <a:p>
            <a:pPr fontAlgn="base"/>
            <a:endParaRPr lang="sv-SE" dirty="0"/>
          </a:p>
          <a:p>
            <a:pPr fontAlgn="base"/>
            <a:r>
              <a:rPr lang="sv-SE" dirty="0"/>
              <a:t>Om företag marknadsför sig mot svenska konsumenter på sina webbplatser, gäller svensk konsumentlagstiftning och regler för produktsäkerhet. Trots det följer många företag inte gällande lagstiftning, eftersom de sällan har koll på om varor från Asien uppfyller säkerhetskraven. När en vara skickas från länder utanför EU tillkommer ofta extra avgifter som konsumenten får stå för, som exempelvis tullavgifter. Det ska företaget tydligt informera konsumenten om vid köptillfället. Trots det vittnar många konsumenter om att de informerats om extra avgifter i efterhand genom postombudet, för att varorna ska levereras. Men det är priset i köpbekräftelsen som ska gälla och det ska presenteras tydligt i köpbekräftelsen.</a:t>
            </a:r>
          </a:p>
          <a:p>
            <a:pPr fontAlgn="base"/>
            <a:endParaRPr lang="sv-SE" dirty="0"/>
          </a:p>
          <a:p>
            <a:pPr fontAlgn="base"/>
            <a:r>
              <a:rPr lang="sv-SE" b="1" dirty="0" err="1"/>
              <a:t>Dropshipping</a:t>
            </a:r>
            <a:r>
              <a:rPr lang="sv-SE" b="1" dirty="0"/>
              <a:t> kan vara inblandat om: </a:t>
            </a:r>
          </a:p>
          <a:p>
            <a:pPr marL="171450" indent="-171450" fontAlgn="base">
              <a:buFont typeface="Arial" panose="020B0604020202020204" pitchFamily="34" charset="0"/>
              <a:buChar char="•"/>
            </a:pPr>
            <a:r>
              <a:rPr lang="sv-SE" dirty="0"/>
              <a:t>Informationen om leveranstiden är bristfällig. Ser det ut att handla om en leveranstid på flera veckor, då kommer varan antagligen från Asien. </a:t>
            </a:r>
          </a:p>
          <a:p>
            <a:pPr marL="171450" indent="-171450" fontAlgn="base">
              <a:buFont typeface="Arial" panose="020B0604020202020204" pitchFamily="34" charset="0"/>
              <a:buChar char="•"/>
            </a:pPr>
            <a:r>
              <a:rPr lang="sv-SE" dirty="0"/>
              <a:t>Företagsadressen är otydlig, eller om adressen på webbplatsen är till en privatperson. </a:t>
            </a:r>
          </a:p>
          <a:p>
            <a:pPr marL="171450" indent="-171450" fontAlgn="base">
              <a:buFont typeface="Arial" panose="020B0604020202020204" pitchFamily="34" charset="0"/>
              <a:buChar char="•"/>
            </a:pPr>
            <a:r>
              <a:rPr lang="sv-SE" dirty="0"/>
              <a:t>Det förekommer stavfel eller märkliga översättningar på webbplatsen. </a:t>
            </a:r>
          </a:p>
          <a:p>
            <a:pPr marL="171450" indent="-171450" fontAlgn="base">
              <a:buFont typeface="Arial" panose="020B0604020202020204" pitchFamily="34" charset="0"/>
              <a:buChar char="•"/>
            </a:pPr>
            <a:r>
              <a:rPr lang="sv-SE" dirty="0"/>
              <a:t>Läs avtalsvillkoren innan du köper. Hittar du information om tull- och momsavgifter, kan du vara säker på att varorna kommer från ett land utanför EU.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3199361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flesta konsumentklagomålen handlar om köp av begagnad bil och hantverkstjänster. </a:t>
            </a:r>
            <a:endParaRPr lang="sv-SE" sz="1200" dirty="0"/>
          </a:p>
          <a:p>
            <a:endParaRPr lang="sv-SE" sz="1200" dirty="0"/>
          </a:p>
          <a:p>
            <a:r>
              <a:rPr lang="sv-SE" sz="1200" dirty="0"/>
              <a:t>Gemensamt för problem med begagnad bil och hantverkstjänster är att som lekman får konsumenten ofta förlita sig på säljaren/hantverkaren då hen själv inte har tillräckliga kunskaper på området. Detta i kombination med att både köp av begagnad bil och hantverkstjänster ofta är förknippade stora utgifter, bidrar till att konsumenter kontaktar vägledningen i högre utsträckning. </a:t>
            </a:r>
          </a:p>
          <a:p>
            <a:endParaRPr lang="sv-SE" sz="1200" dirty="0"/>
          </a:p>
          <a:p>
            <a:r>
              <a:rPr lang="sv-SE" b="0" i="0" dirty="0">
                <a:effectLst/>
              </a:rPr>
              <a:t>Är flyget försenat eller blir inställt kan du ha rätt till både hjälp och ersättning från flygbolaget. Med vårt kostnadsfria verktyg Flygkalkylatorn svarar du på frågor för att få veta vilka rättigheter du har – till exempel om och hur mycket ersättning du har rätt till. Flygkalkylatorn slussar dig även vidare till det aktuella flygbolagets webbplats, så att du kan skicka in ditt krav via webbplatsen.</a:t>
            </a:r>
            <a:endParaRPr lang="sv-SE" sz="1200" dirty="0"/>
          </a:p>
          <a:p>
            <a:endParaRPr lang="sv-SE" sz="1200" dirty="0"/>
          </a:p>
          <a:p>
            <a:r>
              <a:rPr lang="sv-SE" sz="1200" dirty="0"/>
              <a:t>Det finns kontraktsmallar för köp av såväl begagnad bil som hantverkstjänster. Dessa finns här: </a:t>
            </a:r>
            <a:r>
              <a:rPr lang="sv-SE" dirty="0">
                <a:hlinkClick r:id="rId3"/>
              </a:rPr>
              <a:t>Kontrakt och mallar - Publikationer - Konsumentverket</a:t>
            </a:r>
            <a:endParaRPr lang="sv-SE" sz="1200"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775207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34558"/>
          </a:xfrm>
        </p:spPr>
        <p:txBody>
          <a:bodyPr/>
          <a:lstStyle/>
          <a:p>
            <a:r>
              <a:rPr lang="sv-SE" dirty="0">
                <a:latin typeface="+mn-lt"/>
              </a:rPr>
              <a:t>Alla kommuner erbjuder kostnadsfri budget- och skuldrådgivning där man kan få råd och praktiskt stöd i ekonomiska frågor. Budget- och skuldrådgivning är nämligen en obligatorisk verksamhet i kommunerna och Konsumentverket har ett uppdrag att stödja och ge vägledning för kommunernas budget- och skuldrådgivning. Det gör Konsumentverket på en rad olika sätt, bland</a:t>
            </a:r>
            <a:r>
              <a:rPr lang="sv-SE" baseline="0" dirty="0">
                <a:latin typeface="+mn-lt"/>
              </a:rPr>
              <a:t> annat</a:t>
            </a:r>
            <a:r>
              <a:rPr lang="sv-SE" dirty="0">
                <a:latin typeface="+mn-lt"/>
              </a:rPr>
              <a:t> genom att utbilda, ha ett intranät för information och kontakt med andra kollegor, ett ärendehanterings- och statistiksystem, tar fram informationsmaterial och följer verksamhetens utveckling löpande.</a:t>
            </a:r>
          </a:p>
          <a:p>
            <a:endParaRPr lang="sv-SE" dirty="0">
              <a:latin typeface="+mn-lt"/>
            </a:endParaRPr>
          </a:p>
          <a:p>
            <a:r>
              <a:rPr lang="sv-SE" dirty="0">
                <a:latin typeface="+mn-lt"/>
              </a:rPr>
              <a:t>Idag ser verksamheten olika ut i landet. Ibland är tjänsten väl utvecklad med god tillgänglighet men det finns också kommuner som saknar vissa delar eller har för lång väntetid. För att alla ska ha tillgång till en kvalificerad budget- och skuldrådgivning inom rimlig tid oavsett var i landet man bor så har Konsumentverket tagit fram rekommendationer, som kom ut 2017, för att tydliggöra för kommunerna vilka förväntningar som ställs på verksamheten.</a:t>
            </a:r>
          </a:p>
          <a:p>
            <a:endParaRPr lang="sv-SE" b="1" dirty="0">
              <a:latin typeface="+mn-lt"/>
            </a:endParaRPr>
          </a:p>
          <a:p>
            <a:r>
              <a:rPr lang="sv-SE" b="1" dirty="0">
                <a:latin typeface="+mn-lt"/>
              </a:rPr>
              <a:t>Budgetrådgivning: </a:t>
            </a:r>
            <a:r>
              <a:rPr lang="sv-SE" dirty="0">
                <a:latin typeface="+mn-lt"/>
              </a:rPr>
              <a:t>Grunden för allt arbete ligger i budgetrådgivningen. Det handlar främst om att se över inkomster och utgifter, resonera om olika möjligheter att förbättra ekonomin och göra en budget. Hemmet, det</a:t>
            </a:r>
            <a:r>
              <a:rPr lang="sv-SE" baseline="0" dirty="0">
                <a:latin typeface="+mn-lt"/>
              </a:rPr>
              <a:t> vill säga</a:t>
            </a:r>
            <a:r>
              <a:rPr lang="sv-SE" dirty="0">
                <a:latin typeface="+mn-lt"/>
              </a:rPr>
              <a:t> hyra, el och mat är det som alltid prioriteras först! Det är viktigt att det byggs upp ett förtroende och att ge hopp, framtidstro och lust att ändra destruktiva mönster.</a:t>
            </a:r>
          </a:p>
          <a:p>
            <a:endParaRPr lang="sv-SE" b="1" dirty="0">
              <a:latin typeface="+mn-lt"/>
            </a:endParaRPr>
          </a:p>
          <a:p>
            <a:r>
              <a:rPr lang="sv-SE" b="1" dirty="0">
                <a:latin typeface="+mn-lt"/>
              </a:rPr>
              <a:t>Skuldrådgivning: </a:t>
            </a:r>
            <a:r>
              <a:rPr lang="sv-SE" dirty="0">
                <a:latin typeface="+mn-lt"/>
              </a:rPr>
              <a:t>I skuldrådgivningen sammanställs de skulder som den rådsökande har, det görs en prioritering av skulderna och rådgivaren kan berätta om konsekvenser för olika lösningsförslag som exempelvis kan vara att förhandla om avbetalningsplaner med fordringsägare eller att ansöka om skuldsanering. Statliga fordringar är oftast svårare att få uppgörelser för.</a:t>
            </a:r>
            <a:r>
              <a:rPr lang="sv-SE" baseline="0" dirty="0">
                <a:latin typeface="+mn-lt"/>
              </a:rPr>
              <a:t> </a:t>
            </a:r>
            <a:r>
              <a:rPr lang="sv-SE" dirty="0">
                <a:latin typeface="+mn-lt"/>
              </a:rPr>
              <a:t>Ibland finns det någon form av borgensåtagande som gör att nära och kära kan bli drabbade när den rådsökande slutar att betala en fordran så det är inte självklart vilken lösning som är bäst i varje situation. Den rådsökande beslutar själv vilken väg han eller hon vill välja. </a:t>
            </a:r>
          </a:p>
          <a:p>
            <a:endParaRPr lang="sv-SE" b="1" dirty="0">
              <a:latin typeface="+mn-lt"/>
            </a:endParaRPr>
          </a:p>
          <a:p>
            <a:r>
              <a:rPr lang="sv-SE" b="1" dirty="0">
                <a:latin typeface="+mn-lt"/>
              </a:rPr>
              <a:t>Skuldsanering:  </a:t>
            </a:r>
            <a:r>
              <a:rPr lang="sv-SE" dirty="0">
                <a:latin typeface="+mn-lt"/>
              </a:rPr>
              <a:t>Budget och skuldrådgivaren beslutar inte om skuldsanering – det är det Kronofogden som gör men i ca 80 procent av alla inkomna ansökningar till Kronofogden så har en rådgivare hjälpt till med ansökan. </a:t>
            </a:r>
          </a:p>
          <a:p>
            <a:endParaRPr lang="sv-SE" dirty="0">
              <a:latin typeface="+mn-lt"/>
            </a:endParaRPr>
          </a:p>
          <a:p>
            <a:r>
              <a:rPr lang="sv-SE" dirty="0">
                <a:latin typeface="+mn-lt"/>
              </a:rPr>
              <a:t>Budget- och skuldrådgivaren har ett ansvar att vara behjälplig med skuldsaneringsansökan, omprövning, överklagan och med råd och stöd under hela skuldsaneringsperioden. Betalningsperioden på en skuldsanering löper ofta på 5 år. Och mycket händer under de 5 åren. Ibland kan omprövningsansökning vara nödvändig om personens ekonomi förändras mycket (ska vara oförutsedda händelser, inte enbart en årlig höjning av lönen).</a:t>
            </a:r>
          </a:p>
          <a:p>
            <a:endParaRPr lang="sv-SE" dirty="0">
              <a:latin typeface="+mn-lt"/>
            </a:endParaRPr>
          </a:p>
          <a:p>
            <a:r>
              <a:rPr lang="sv-SE" dirty="0">
                <a:latin typeface="+mn-lt"/>
              </a:rPr>
              <a:t>Rådgivarna arbetar även med </a:t>
            </a:r>
            <a:r>
              <a:rPr lang="sv-SE" b="1" dirty="0">
                <a:latin typeface="+mn-lt"/>
              </a:rPr>
              <a:t>utåtriktade insatser </a:t>
            </a:r>
            <a:r>
              <a:rPr lang="sv-SE" dirty="0">
                <a:latin typeface="+mn-lt"/>
              </a:rPr>
              <a:t>för att öka kännedomen om verksamheten</a:t>
            </a:r>
            <a:r>
              <a:rPr lang="sv-SE" b="1" dirty="0">
                <a:latin typeface="+mn-lt"/>
              </a:rPr>
              <a:t> </a:t>
            </a:r>
            <a:r>
              <a:rPr lang="sv-SE" dirty="0">
                <a:latin typeface="+mn-lt"/>
              </a:rPr>
              <a:t>så konsumenterna som behöver budget- och skuldrådgivarna hittar dem. Det är många som inte vet att det finns hjälp att få i sin kommun. </a:t>
            </a:r>
          </a:p>
          <a:p>
            <a:endParaRPr lang="sv-SE" dirty="0">
              <a:latin typeface="+mn-lt"/>
            </a:endParaRPr>
          </a:p>
          <a:p>
            <a:r>
              <a:rPr lang="sv-SE" b="1" dirty="0">
                <a:latin typeface="+mn-lt"/>
              </a:rPr>
              <a:t>Samverkan </a:t>
            </a:r>
            <a:r>
              <a:rPr lang="sv-SE" dirty="0">
                <a:latin typeface="+mn-lt"/>
              </a:rPr>
              <a:t>är en annan viktig den som rådgivarna ägnar sig åt. För att rådgivningen ska vara framgångsrik över tid behövs samverkan med andra yrkesgrupper och aktörer inom och utom kommunen på både enskild och strategisk nivå.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3459336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520712"/>
          </a:xfrm>
        </p:spPr>
        <p:txBody>
          <a:bodyPr/>
          <a:lstStyle/>
          <a:p>
            <a:pPr fontAlgn="base"/>
            <a:r>
              <a:rPr lang="sv-SE" b="1" dirty="0"/>
              <a:t>Träffar du personer som du kan misstänka har problem med sin ekonomi? Då kan du göra skillnad genom att våga fråga och prata om ekonomi. Konsumentverket har tagit fram stödmaterialet ”Hur mår din ekonomi”? </a:t>
            </a:r>
          </a:p>
          <a:p>
            <a:pPr fontAlgn="base"/>
            <a:r>
              <a:rPr lang="sv-SE" b="1" dirty="0"/>
              <a:t> </a:t>
            </a:r>
          </a:p>
          <a:p>
            <a:pPr fontAlgn="base"/>
            <a:r>
              <a:rPr lang="sv-SE" dirty="0"/>
              <a:t>Ett viktigt budskap till människor som hamnat i en långvarig skuldsättning är att det finns hjälp att få och att de inte är ensamma. Du kan hjälpa genom att våga fråga och prata om ekonomi. Du kan även hänvisa vidare – lokal samverkan underlättar.</a:t>
            </a:r>
          </a:p>
          <a:p>
            <a:pPr fontAlgn="base"/>
            <a:r>
              <a:rPr lang="sv-SE" dirty="0"/>
              <a:t> </a:t>
            </a:r>
          </a:p>
          <a:p>
            <a:pPr fontAlgn="base"/>
            <a:r>
              <a:rPr lang="sv-SE" b="1" dirty="0"/>
              <a:t>Så här kan du inleda ett samtal om privatekonomi: </a:t>
            </a:r>
          </a:p>
          <a:p>
            <a:pPr marL="228600" indent="-228600" fontAlgn="base">
              <a:buFont typeface="+mj-lt"/>
              <a:buAutoNum type="arabicPeriod"/>
            </a:pPr>
            <a:r>
              <a:rPr lang="sv-SE" dirty="0"/>
              <a:t>Hur skulle du beskriva att din ekonomi mår idag? </a:t>
            </a:r>
          </a:p>
          <a:p>
            <a:pPr marL="228600" indent="-228600" fontAlgn="base">
              <a:buFont typeface="+mj-lt"/>
              <a:buAutoNum type="arabicPeriod"/>
            </a:pPr>
            <a:r>
              <a:rPr lang="sv-SE" dirty="0"/>
              <a:t>Vilka idéer har du för att din ekonomi ska må bättre?  </a:t>
            </a:r>
          </a:p>
          <a:p>
            <a:pPr marL="228600" indent="-228600" fontAlgn="base">
              <a:buFont typeface="+mj-lt"/>
              <a:buAutoNum type="arabicPeriod"/>
            </a:pPr>
            <a:r>
              <a:rPr lang="sv-SE" dirty="0"/>
              <a:t>Vem/vilka kan stötta dig på bästa sätt? </a:t>
            </a:r>
          </a:p>
          <a:p>
            <a:pPr fontAlgn="base"/>
            <a:r>
              <a:rPr lang="sv-SE" dirty="0"/>
              <a:t> </a:t>
            </a:r>
          </a:p>
          <a:p>
            <a:pPr fontAlgn="base"/>
            <a:r>
              <a:rPr lang="sv-SE" b="1" dirty="0"/>
              <a:t>Stödet består av flera olika delar, bland annat av en folder</a:t>
            </a:r>
            <a:r>
              <a:rPr lang="sv-SE" dirty="0"/>
              <a:t> som kan användas som stöd för dig som vill prata med någon om dennes privatekonomi och eventuella skuldproblem. Här ges möjlighet att skatta sig själv, och där finns även konkreta tips och hänvisningar till annat stöd som finns i samhället.  </a:t>
            </a:r>
          </a:p>
          <a:p>
            <a:pPr fontAlgn="base"/>
            <a:endParaRPr lang="sv-SE" dirty="0"/>
          </a:p>
          <a:p>
            <a:pPr fontAlgn="base"/>
            <a:r>
              <a:rPr lang="sv-SE" b="1" dirty="0"/>
              <a:t>I stödet ingår även ett bokmärke med </a:t>
            </a:r>
            <a:r>
              <a:rPr lang="sv-SE" dirty="0"/>
              <a:t>användbara formuleringar för att dig så att du ska kunna inleda ett samtal om privatekonomi. </a:t>
            </a:r>
          </a:p>
          <a:p>
            <a:pPr fontAlgn="base"/>
            <a:r>
              <a:rPr lang="sv-SE" dirty="0"/>
              <a:t> </a:t>
            </a:r>
          </a:p>
          <a:p>
            <a:pPr fontAlgn="base"/>
            <a:r>
              <a:rPr lang="sv-SE" dirty="0"/>
              <a:t>https://www.konsumentverket.se/om-konsumentverket/var-verksamhet/overskuldsattning/hur-mar-din-ekonomi--metodstod-for-lokal-samverkan/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2801897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051788"/>
          </a:xfrm>
        </p:spPr>
        <p:txBody>
          <a:bodyPr/>
          <a:lstStyle/>
          <a:p>
            <a:pPr lvl="0"/>
            <a:r>
              <a:rPr lang="sv-SE" b="1" dirty="0">
                <a:latin typeface="+mn-lt"/>
              </a:rPr>
              <a:t>”Går din ekonomi inte ihop” </a:t>
            </a:r>
            <a:r>
              <a:rPr lang="sv-SE" dirty="0">
                <a:latin typeface="+mn-lt"/>
              </a:rPr>
              <a:t>är en broschyr som beskriver budget- och skuldrådgivarnas arbete. Den går att ladda ner som </a:t>
            </a:r>
            <a:r>
              <a:rPr lang="sv-SE" dirty="0" err="1">
                <a:latin typeface="+mn-lt"/>
              </a:rPr>
              <a:t>pdf</a:t>
            </a:r>
            <a:r>
              <a:rPr lang="sv-SE" dirty="0">
                <a:latin typeface="+mn-lt"/>
              </a:rPr>
              <a:t>, men kan även beställas kostnadsfritt på konsumentverket.se. Det finns en lättläst variant av den på lättläst svenska. Den finns även översatt till en rad andra språk.  </a:t>
            </a:r>
          </a:p>
          <a:p>
            <a:endParaRPr lang="sv-SE" dirty="0">
              <a:latin typeface="+mn-lt"/>
            </a:endParaRPr>
          </a:p>
          <a:p>
            <a:r>
              <a:rPr lang="sv-SE" dirty="0">
                <a:latin typeface="+mn-lt"/>
              </a:rPr>
              <a:t>Broschyren </a:t>
            </a:r>
            <a:r>
              <a:rPr lang="sv-SE" b="1" dirty="0">
                <a:latin typeface="+mn-lt"/>
              </a:rPr>
              <a:t>”Hur mår din ekonomi?” </a:t>
            </a:r>
            <a:r>
              <a:rPr lang="sv-SE" dirty="0">
                <a:latin typeface="+mn-lt"/>
              </a:rPr>
              <a:t>riktar sig </a:t>
            </a:r>
            <a:r>
              <a:rPr lang="sv-SE" dirty="0"/>
              <a:t>mot</a:t>
            </a:r>
            <a:r>
              <a:rPr lang="sv-SE" dirty="0">
                <a:latin typeface="+mn-lt"/>
              </a:rPr>
              <a:t> en bred allmänhet och hänvisar även den till budget- och skuldrådgivningen. Här kan läsaren ta tempen på sin privatekonomi och få en del nyttiga tips om ekonomin inte mår speciellt bra. Det finns även en kort informationsfilm kopplad till broschyren. Den kan du se på Youtube via den här adressen: </a:t>
            </a:r>
            <a:r>
              <a:rPr lang="sv-SE" b="0" dirty="0">
                <a:latin typeface="+mn-lt"/>
                <a:hlinkClick r:id="rId3"/>
              </a:rPr>
              <a:t>https://www.youtube.com/watch?v=ckGklg6Bty8</a:t>
            </a:r>
            <a:endParaRPr lang="sv-SE" b="0" dirty="0">
              <a:latin typeface="+mn-lt"/>
            </a:endParaRPr>
          </a:p>
          <a:p>
            <a:endParaRPr lang="sv-SE" sz="1200" dirty="0"/>
          </a:p>
          <a:p>
            <a:pPr marL="171450" indent="-171450">
              <a:buFont typeface="Arial" panose="020B0604020202020204" pitchFamily="34" charset="0"/>
              <a:buChar char="•"/>
            </a:pPr>
            <a:r>
              <a:rPr lang="sv-SE" sz="1200" dirty="0"/>
              <a:t>Du är inte ensam</a:t>
            </a:r>
          </a:p>
          <a:p>
            <a:pPr marL="171450" indent="-171450">
              <a:buFont typeface="Arial" panose="020B0604020202020204" pitchFamily="34" charset="0"/>
              <a:buChar char="•"/>
            </a:pPr>
            <a:r>
              <a:rPr lang="sv-SE" sz="1200" dirty="0"/>
              <a:t>Ekonomisk stress och ohälsa</a:t>
            </a:r>
          </a:p>
          <a:p>
            <a:pPr marL="171450" indent="-171450">
              <a:buFont typeface="Arial" panose="020B0604020202020204" pitchFamily="34" charset="0"/>
              <a:buChar char="•"/>
            </a:pPr>
            <a:r>
              <a:rPr lang="sv-SE" sz="1200" dirty="0"/>
              <a:t>Lokal samverkan är central</a:t>
            </a:r>
          </a:p>
          <a:p>
            <a:endParaRPr lang="sv-SE" dirty="0"/>
          </a:p>
          <a:p>
            <a:r>
              <a:rPr lang="sv-SE" dirty="0"/>
              <a:t>Du är inte ensam – många har svårt med sin ekonomi, vem som helst kan drabbas, men det finns hjälp att få! Vi vet att problem med ekonomin och ohälsa går hand i hand, det ena leder ofta till det andra. Lokal samverkan är central och du som kan sprida kunskapen vidare till dem du möter är en framgångsfaktor. Vi är många aktörer som tillsammans kan bidra till ett gott stöd och ekonomisk rehabilitering.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1348434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kern="1200" dirty="0">
                <a:solidFill>
                  <a:schemeClr val="tx1"/>
                </a:solidFill>
                <a:latin typeface="+mn-lt"/>
                <a:ea typeface="+mn-ea"/>
                <a:cs typeface="+mn-cs"/>
              </a:rPr>
              <a:t>Konsumentverkets beräkningar av referensvärden</a:t>
            </a:r>
          </a:p>
          <a:p>
            <a:r>
              <a:rPr lang="sv-SE" kern="1200" dirty="0">
                <a:solidFill>
                  <a:schemeClr val="tx1"/>
                </a:solidFill>
                <a:latin typeface="+mn-lt"/>
                <a:ea typeface="+mn-ea"/>
                <a:cs typeface="+mn-cs"/>
              </a:rPr>
              <a:t>Konsumentverket gör varje år beräkningar av en rimlig kostnad för några av hushållens vanliga utgifter för flickor och pojkar, män och kvinnor i olika åldrar. Beräkningarna innebär inte någon miniminivå, men medger heller ingen lyx. De utgår från att personerna är friska och utan kostnadskrävande funktionsvariationer. Många har ingen aning om hur mycket pengar de lägger på olika saker i hushållet. Siffrorna kan vara en utgångspunkt när du ska gå igenom din ekonomi. </a:t>
            </a:r>
          </a:p>
          <a:p>
            <a:endParaRPr lang="sv-SE" kern="1200" dirty="0">
              <a:solidFill>
                <a:schemeClr val="tx1"/>
              </a:solidFill>
              <a:latin typeface="+mn-lt"/>
              <a:ea typeface="+mn-ea"/>
              <a:cs typeface="+mn-cs"/>
            </a:endParaRPr>
          </a:p>
          <a:p>
            <a:r>
              <a:rPr lang="sv-SE" b="1" kern="1200" dirty="0">
                <a:solidFill>
                  <a:schemeClr val="tx1"/>
                </a:solidFill>
                <a:latin typeface="+mn-lt"/>
                <a:ea typeface="+mn-ea"/>
                <a:cs typeface="+mn-cs"/>
              </a:rPr>
              <a:t>Koll på pengarna</a:t>
            </a:r>
          </a:p>
          <a:p>
            <a:r>
              <a:rPr lang="sv-SE" kern="1200" dirty="0">
                <a:solidFill>
                  <a:schemeClr val="tx1"/>
                </a:solidFill>
                <a:latin typeface="+mn-lt"/>
                <a:ea typeface="+mn-ea"/>
                <a:cs typeface="+mn-cs"/>
              </a:rPr>
              <a:t>Konsumentverkets beräkningar presenteras i magasinet ”Koll på pengarna 2023” (https://publikationer.konsumentverket.se/privatekonomi/koll-pa-pengarna). Konsumentverket tipsar om hur du kan planera din ekonomi och göra en egen budget. Här finns beräknade kostnader för till exempel mat, kläder, mobiltelefon och hygien. Den innehåller många bra tips för att få en hållbar ekonomi. </a:t>
            </a:r>
          </a:p>
          <a:p>
            <a:endParaRPr lang="sv-SE" b="1" kern="1200" dirty="0">
              <a:solidFill>
                <a:schemeClr val="tx1"/>
              </a:solidFill>
              <a:latin typeface="+mn-lt"/>
              <a:ea typeface="+mn-ea"/>
              <a:cs typeface="+mn-cs"/>
            </a:endParaRPr>
          </a:p>
          <a:p>
            <a:pPr defTabSz="460988">
              <a:defRPr/>
            </a:pPr>
            <a:r>
              <a:rPr lang="sv-SE" kern="1200" dirty="0">
                <a:solidFill>
                  <a:schemeClr val="tx1"/>
                </a:solidFill>
                <a:latin typeface="+mn-lt"/>
                <a:ea typeface="+mn-ea"/>
                <a:cs typeface="+mn-cs"/>
              </a:rPr>
              <a:t>Koll på pengarna finns också på flera olika språk och som lättläst version som PDF-filer att skriva ut på konsumentverket.se/publikationer. </a:t>
            </a:r>
            <a:r>
              <a:rPr lang="sv-SE" dirty="0">
                <a:latin typeface="+mn-lt"/>
              </a:rPr>
              <a:t>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3983668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21975">
              <a:defRPr/>
            </a:pPr>
            <a:r>
              <a:rPr lang="sv-SE" sz="1200" kern="1200" dirty="0">
                <a:solidFill>
                  <a:schemeClr val="tx1"/>
                </a:solidFill>
                <a:latin typeface="+mn-lt"/>
                <a:ea typeface="+mn-ea"/>
                <a:cs typeface="+mn-cs"/>
              </a:rPr>
              <a:t>Ett verktyg som är bra att känna till är </a:t>
            </a:r>
            <a:r>
              <a:rPr lang="sv-SE" sz="1200" b="1" kern="1200" dirty="0">
                <a:solidFill>
                  <a:schemeClr val="tx1"/>
                </a:solidFill>
                <a:latin typeface="+mn-lt"/>
                <a:ea typeface="+mn-ea"/>
                <a:cs typeface="+mn-cs"/>
              </a:rPr>
              <a:t>Budgetkalkylen </a:t>
            </a:r>
            <a:r>
              <a:rPr lang="sv-SE" sz="1200" kern="1200" dirty="0">
                <a:solidFill>
                  <a:schemeClr val="tx1"/>
                </a:solidFill>
                <a:latin typeface="+mn-lt"/>
                <a:ea typeface="+mn-ea"/>
                <a:cs typeface="+mn-cs"/>
              </a:rPr>
              <a:t>som finns på hallakonsument.se. I Budgetkalkylen finns även möjlighet att hämta in Konsumentverkets referensvärden som finns i broschyren ”Koll på pengarna”.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Genom att fylla i alla budgetposter med såväl inkomster som utgifter och lån kan man få en snabb överblick av hur hushållsekonomin ser ut varje månad.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Resultatet går att skriva ut och spara som </a:t>
            </a:r>
            <a:r>
              <a:rPr lang="sv-SE" sz="1200" kern="1200" dirty="0" err="1">
                <a:solidFill>
                  <a:schemeClr val="tx1"/>
                </a:solidFill>
                <a:latin typeface="+mn-lt"/>
                <a:ea typeface="+mn-ea"/>
                <a:cs typeface="+mn-cs"/>
              </a:rPr>
              <a:t>pdf</a:t>
            </a:r>
            <a:r>
              <a:rPr lang="sv-SE" sz="1200" kern="1200" dirty="0">
                <a:solidFill>
                  <a:schemeClr val="tx1"/>
                </a:solidFill>
                <a:latin typeface="+mn-lt"/>
                <a:ea typeface="+mn-ea"/>
                <a:cs typeface="+mn-cs"/>
              </a:rPr>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471711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1941636"/>
          </a:xfrm>
        </p:spPr>
        <p:txBody>
          <a:bodyPr/>
          <a:lstStyle/>
          <a:p>
            <a:r>
              <a:rPr lang="sv-SE" sz="1200" dirty="0">
                <a:cs typeface="Arial" charset="0"/>
              </a:rPr>
              <a:t>Från den </a:t>
            </a:r>
            <a:r>
              <a:rPr lang="sv-SE" sz="1200" b="1" dirty="0">
                <a:cs typeface="Arial" charset="0"/>
              </a:rPr>
              <a:t>1 maj 2022 gäller en ny konsumentköplag</a:t>
            </a:r>
            <a:r>
              <a:rPr lang="sv-SE" sz="1200" dirty="0">
                <a:cs typeface="Arial" charset="0"/>
              </a:rPr>
              <a:t>. För köp innan dess gäller den tidigare konsumentköplagen. För mer information se www.konsumentverket.se eller </a:t>
            </a:r>
            <a:r>
              <a:rPr lang="sv-SE" sz="1200" dirty="0">
                <a:cs typeface="Arial" charset="0"/>
                <a:hlinkClick r:id="rId3"/>
              </a:rPr>
              <a:t>www.hallakonsument.se</a:t>
            </a:r>
            <a:endParaRPr lang="sv-SE" sz="1200" dirty="0">
              <a:cs typeface="Arial" charset="0"/>
            </a:endParaRPr>
          </a:p>
          <a:p>
            <a:endParaRPr lang="sv-SE" sz="1200" dirty="0">
              <a:cs typeface="Arial" charset="0"/>
            </a:endParaRPr>
          </a:p>
          <a:p>
            <a:r>
              <a:rPr lang="sv-SE" sz="1200" dirty="0">
                <a:cs typeface="Arial" charset="0"/>
              </a:rPr>
              <a:t>Den </a:t>
            </a:r>
            <a:r>
              <a:rPr lang="sv-SE" sz="1200" b="1" dirty="0">
                <a:cs typeface="Arial" charset="0"/>
              </a:rPr>
              <a:t>1 september 2022 trädde flera lagändringar i kraft </a:t>
            </a:r>
            <a:r>
              <a:rPr lang="sv-SE" sz="1200" dirty="0">
                <a:cs typeface="Arial" charset="0"/>
              </a:rPr>
              <a:t>som ytterligare stärker konsumentskyddet med nya informationskrav avseende bland annat prissänkningar, marknadsplatser online, distanshandel, och användning av konsumentrecensioner.</a:t>
            </a:r>
          </a:p>
          <a:p>
            <a:endParaRPr lang="sv-SE" sz="1200" dirty="0">
              <a:ea typeface="Arial" charset="0"/>
              <a:cs typeface="Arial" charset="0"/>
            </a:endParaRPr>
          </a:p>
          <a:p>
            <a:r>
              <a:rPr lang="sv-SE" sz="1200" dirty="0">
                <a:ea typeface="Arial" charset="0"/>
                <a:cs typeface="Arial" charset="0"/>
              </a:rPr>
              <a:t>E-handeln ger många möjligheter, men också en del att se upp med. Droppshipping är numera ett vanligt problem. Läs mer om droppshipping i fördjupningsdelen.</a:t>
            </a:r>
          </a:p>
          <a:p>
            <a:endParaRPr lang="sv-SE" sz="1200" dirty="0">
              <a:ea typeface="Arial" charset="0"/>
              <a:cs typeface="Arial" charset="0"/>
            </a:endParaRPr>
          </a:p>
          <a:p>
            <a:r>
              <a:rPr lang="sv-SE" sz="1200" kern="1200" dirty="0">
                <a:solidFill>
                  <a:schemeClr val="tx1"/>
                </a:solidFill>
                <a:latin typeface="+mn-lt"/>
                <a:ea typeface="Arial" charset="0"/>
                <a:cs typeface="Arial" charset="0"/>
              </a:rPr>
              <a:t>Hur du </a:t>
            </a:r>
            <a:r>
              <a:rPr lang="sv-SE" sz="1200" dirty="0">
                <a:ea typeface="Arial" charset="0"/>
                <a:cs typeface="Arial" charset="0"/>
              </a:rPr>
              <a:t>väljer att betala för ett  köp har betydelse. K</a:t>
            </a:r>
            <a:r>
              <a:rPr lang="sv-SE" sz="1200" dirty="0"/>
              <a:t>ortbetalning, faktura eller att göra en direktbetalning via internetbanken är vanliga alternativ. En faktura är också en typ av kredit; du köper nu och betalar senare.</a:t>
            </a:r>
          </a:p>
          <a:p>
            <a:pPr marL="171450" indent="-171450">
              <a:buFont typeface="Arial" panose="020B0604020202020204" pitchFamily="34" charset="0"/>
              <a:buChar char="•"/>
            </a:pPr>
            <a:r>
              <a:rPr lang="sv-SE" sz="1200" dirty="0">
                <a:ea typeface="Arial" charset="0"/>
                <a:cs typeface="Arial" charset="0"/>
              </a:rPr>
              <a:t>Fördelen med att </a:t>
            </a:r>
            <a:r>
              <a:rPr lang="sv-SE" sz="1200" b="1" dirty="0">
                <a:ea typeface="Arial" charset="0"/>
                <a:cs typeface="Arial" charset="0"/>
              </a:rPr>
              <a:t>betala direkt </a:t>
            </a:r>
            <a:r>
              <a:rPr lang="sv-SE" sz="1200" dirty="0">
                <a:ea typeface="Arial" charset="0"/>
                <a:cs typeface="Arial" charset="0"/>
              </a:rPr>
              <a:t>är att du inte riskerar att drabbas av extra kostnader om du glömmer eller inte kan betala för köpet i tid och du intecknar inte framtida inkomster då du betalar med pengar du redan har. Det kan exempelvis ske genom avdrag direkt från </a:t>
            </a:r>
            <a:r>
              <a:rPr lang="sv-SE" sz="1200" b="1" dirty="0">
                <a:ea typeface="Arial" charset="0"/>
                <a:cs typeface="Arial" charset="0"/>
              </a:rPr>
              <a:t>bankkonto</a:t>
            </a:r>
            <a:r>
              <a:rPr lang="sv-SE" sz="1200" dirty="0">
                <a:ea typeface="Arial" charset="0"/>
                <a:cs typeface="Arial" charset="0"/>
              </a:rPr>
              <a:t> eller via </a:t>
            </a:r>
            <a:r>
              <a:rPr lang="sv-SE" sz="1200" b="1" dirty="0">
                <a:ea typeface="Arial" charset="0"/>
                <a:cs typeface="Arial" charset="0"/>
              </a:rPr>
              <a:t>Swish.</a:t>
            </a:r>
          </a:p>
          <a:p>
            <a:pPr marL="171450" indent="-171450">
              <a:buFont typeface="Arial" panose="020B0604020202020204" pitchFamily="34" charset="0"/>
              <a:buChar char="•"/>
            </a:pPr>
            <a:r>
              <a:rPr lang="sv-SE" sz="1200" b="0" i="0" kern="1200" dirty="0">
                <a:solidFill>
                  <a:schemeClr val="tx1"/>
                </a:solidFill>
                <a:effectLst/>
                <a:latin typeface="+mn-lt"/>
                <a:ea typeface="+mn-ea"/>
                <a:cs typeface="+mn-cs"/>
              </a:rPr>
              <a:t>För ett </a:t>
            </a:r>
            <a:r>
              <a:rPr lang="sv-SE" sz="1200" b="1" i="0" kern="1200" dirty="0">
                <a:solidFill>
                  <a:schemeClr val="tx1"/>
                </a:solidFill>
                <a:effectLst/>
                <a:latin typeface="+mn-lt"/>
                <a:ea typeface="+mn-ea"/>
                <a:cs typeface="+mn-cs"/>
              </a:rPr>
              <a:t>bankkort</a:t>
            </a:r>
            <a:r>
              <a:rPr lang="sv-SE" sz="1200" b="0" i="0" kern="1200" dirty="0">
                <a:solidFill>
                  <a:schemeClr val="tx1"/>
                </a:solidFill>
                <a:effectLst/>
                <a:latin typeface="+mn-lt"/>
                <a:ea typeface="+mn-ea"/>
                <a:cs typeface="+mn-cs"/>
              </a:rPr>
              <a:t> ingår ofta andra tjänster som till exempel reseförsäkring och/eller allriskförsäkring</a:t>
            </a:r>
            <a:r>
              <a:rPr lang="sv-SE" sz="1200" dirty="0"/>
              <a:t>. Kontrollera vilka tjänster som är knutna till just ditt kort och hur villkoren gäller. Är </a:t>
            </a:r>
            <a:r>
              <a:rPr lang="sv-SE" sz="1200" b="0" i="0" kern="1200" dirty="0">
                <a:solidFill>
                  <a:schemeClr val="tx1"/>
                </a:solidFill>
                <a:effectLst/>
                <a:latin typeface="+mn-lt"/>
                <a:ea typeface="+mn-ea"/>
                <a:cs typeface="+mn-cs"/>
              </a:rPr>
              <a:t>kortet dessutom ett </a:t>
            </a:r>
            <a:r>
              <a:rPr lang="sv-SE" sz="1200" b="1" i="0" kern="1200" dirty="0">
                <a:solidFill>
                  <a:schemeClr val="tx1"/>
                </a:solidFill>
                <a:effectLst/>
                <a:latin typeface="+mn-lt"/>
                <a:ea typeface="+mn-ea"/>
                <a:cs typeface="+mn-cs"/>
              </a:rPr>
              <a:t>kreditkort</a:t>
            </a:r>
            <a:r>
              <a:rPr lang="sv-SE" sz="1200" b="0" i="0" kern="1200" dirty="0">
                <a:solidFill>
                  <a:schemeClr val="tx1"/>
                </a:solidFill>
                <a:effectLst/>
                <a:latin typeface="+mn-lt"/>
                <a:ea typeface="+mn-ea"/>
                <a:cs typeface="+mn-cs"/>
              </a:rPr>
              <a:t> så kan du ha ett ännu starkare skydd enligt konsumentkreditlagen, tex om flygbolaget går i konkurs eller om du inte får den vara du har beställt. </a:t>
            </a:r>
          </a:p>
          <a:p>
            <a:pPr marL="171450" indent="-171450">
              <a:buFont typeface="Arial" panose="020B0604020202020204" pitchFamily="34" charset="0"/>
              <a:buChar char="•"/>
            </a:pPr>
            <a:r>
              <a:rPr lang="sv-SE" sz="1200" dirty="0"/>
              <a:t>Fördelen med </a:t>
            </a:r>
            <a:r>
              <a:rPr lang="sv-SE" sz="1200" b="1" dirty="0"/>
              <a:t>faktura</a:t>
            </a:r>
            <a:r>
              <a:rPr lang="sv-SE" sz="1200" dirty="0"/>
              <a:t> är att du kan vänta tills du fått varan och sett att den är ok innan du betalar. Det finns inte någon lagstadgad betalningsperiod utan sista betalningsdag ska stå på fakturan. Står det inte någon förfallodag ska du betala omedelbart. Om du betalar för sent kan du få betala påminnelseavgift och dröjsmålsränta.</a:t>
            </a:r>
          </a:p>
          <a:p>
            <a:pPr marL="171450" indent="-171450">
              <a:buFont typeface="Arial" panose="020B0604020202020204" pitchFamily="34" charset="0"/>
              <a:buChar char="•"/>
            </a:pPr>
            <a:r>
              <a:rPr lang="sv-SE" sz="1200" b="1" dirty="0"/>
              <a:t>Delbetalning</a:t>
            </a:r>
            <a:r>
              <a:rPr lang="sv-SE" sz="1200" dirty="0"/>
              <a:t> av köpet kan ibland vara räntefritt men ofta tillkommer uppläggningsavgift och missar du att betala i tid läggs hög ränta och avgift på.</a:t>
            </a:r>
          </a:p>
          <a:p>
            <a:endParaRPr lang="sv-SE" sz="1200" kern="1200" dirty="0">
              <a:solidFill>
                <a:schemeClr val="tx1"/>
              </a:solidFill>
              <a:latin typeface="+mn-lt"/>
              <a:ea typeface="Arial" charset="0"/>
              <a:cs typeface="Arial" charset="0"/>
            </a:endParaRPr>
          </a:p>
          <a:p>
            <a:r>
              <a:rPr lang="sv-SE" sz="1200" dirty="0"/>
              <a:t>Det är bra att tänka både en och två gånger innan vi köper så att vi vet att vi kan betala nu eller när fakturan kommer. Ibland kommer livet emellan. Under 2021 fanns mer 1,3 miljoner människor registrerade hos inkassobolagen i Sverige. </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1961360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b="1" i="0" u="none" strike="noStrike" dirty="0">
                <a:solidFill>
                  <a:srgbClr val="000000"/>
                </a:solidFill>
                <a:effectLst/>
              </a:rPr>
              <a:t>Money from Sweden </a:t>
            </a:r>
            <a:r>
              <a:rPr lang="sv-SE" b="0" i="0" u="none" strike="noStrike" dirty="0">
                <a:solidFill>
                  <a:srgbClr val="000000"/>
                </a:solidFill>
                <a:effectLst/>
              </a:rPr>
              <a:t>är en webbaserad tjänst som Konsumentverket har och som kan vara bra att känna till för de som kommer från andra länder med släkt kvar i det forna hemlandet. </a:t>
            </a:r>
            <a:r>
              <a:rPr lang="en-US" b="0" i="0" dirty="0">
                <a:solidFill>
                  <a:srgbClr val="444444"/>
                </a:solidFill>
                <a:effectLst/>
              </a:rPr>
              <a:t>​</a:t>
            </a:r>
            <a:r>
              <a:rPr lang="sv-SE" b="0" i="0" dirty="0">
                <a:solidFill>
                  <a:srgbClr val="444444"/>
                </a:solidFill>
                <a:effectLst/>
              </a:rPr>
              <a:t>​</a:t>
            </a:r>
          </a:p>
          <a:p>
            <a:pPr algn="l" rtl="0" fontAlgn="base"/>
            <a:r>
              <a:rPr lang="sv-SE" b="0" i="0" u="none" strike="noStrike" dirty="0">
                <a:solidFill>
                  <a:srgbClr val="000000"/>
                </a:solidFill>
                <a:effectLst/>
              </a:rPr>
              <a:t>Money from Sweden är en gratis och oberoende prisjämförelsetjänst för kostnader förknippade med att skicka pengar utomlands. Här kan du jämföra hur mycket det kostar att skicka pengar till personer i andra länder med olika företag. Du ser också hur lång tid det tar. Tjänsten vänder sig enbart till privatpersoner, och är </a:t>
            </a:r>
            <a:r>
              <a:rPr lang="sv-SE" b="1" i="0" u="none" strike="noStrike" dirty="0">
                <a:solidFill>
                  <a:srgbClr val="000000"/>
                </a:solidFill>
                <a:effectLst/>
              </a:rPr>
              <a:t>inte</a:t>
            </a:r>
            <a:r>
              <a:rPr lang="sv-SE" b="0" i="0" u="none" strike="noStrike" dirty="0">
                <a:solidFill>
                  <a:srgbClr val="000000"/>
                </a:solidFill>
                <a:effectLst/>
              </a:rPr>
              <a:t> en tjänst för företag som vill sända pengar. </a:t>
            </a:r>
            <a:r>
              <a:rPr lang="en-US" b="0" i="0" dirty="0">
                <a:solidFill>
                  <a:srgbClr val="444444"/>
                </a:solidFill>
                <a:effectLst/>
              </a:rPr>
              <a:t>​</a:t>
            </a:r>
          </a:p>
          <a:p>
            <a:pPr algn="l" rtl="0" fontAlgn="base"/>
            <a:endParaRPr lang="en-US" b="0" i="0" dirty="0">
              <a:solidFill>
                <a:srgbClr val="444444"/>
              </a:solidFill>
              <a:effectLst/>
            </a:endParaRPr>
          </a:p>
          <a:p>
            <a:pPr marL="171450" indent="-171450">
              <a:buFont typeface="Arial" panose="020B0604020202020204" pitchFamily="34" charset="0"/>
              <a:buChar char="•"/>
            </a:pPr>
            <a:r>
              <a:rPr lang="sv-SE" dirty="0">
                <a:solidFill>
                  <a:srgbClr val="242424"/>
                </a:solidFill>
                <a:cs typeface="Segoe UI"/>
              </a:rPr>
              <a:t>Money from Sweden hjälper konsumenter att jämföra vad det kostar att skicka pengar med olika företag till över 40 länder.  </a:t>
            </a:r>
            <a:endParaRPr lang="sv-SE" dirty="0"/>
          </a:p>
          <a:p>
            <a:pPr marL="171450" indent="-171450">
              <a:buFont typeface="Arial" panose="020B0604020202020204" pitchFamily="34" charset="0"/>
              <a:buChar char="•"/>
            </a:pPr>
            <a:r>
              <a:rPr lang="sv-SE" dirty="0">
                <a:solidFill>
                  <a:srgbClr val="242424"/>
                </a:solidFill>
                <a:cs typeface="Segoe UI"/>
              </a:rPr>
              <a:t>Webbplatsen</a:t>
            </a:r>
            <a:r>
              <a:rPr lang="sv-SE" b="0" i="0" dirty="0">
                <a:solidFill>
                  <a:srgbClr val="242424"/>
                </a:solidFill>
                <a:effectLst/>
                <a:cs typeface="Segoe UI"/>
              </a:rPr>
              <a:t> finns på tre olika språk</a:t>
            </a:r>
            <a:r>
              <a:rPr lang="sv-SE" dirty="0">
                <a:solidFill>
                  <a:srgbClr val="242424"/>
                </a:solidFill>
                <a:cs typeface="Segoe UI"/>
              </a:rPr>
              <a:t>:</a:t>
            </a:r>
            <a:r>
              <a:rPr lang="sv-SE" b="0" i="0" dirty="0">
                <a:solidFill>
                  <a:srgbClr val="242424"/>
                </a:solidFill>
                <a:effectLst/>
                <a:cs typeface="Segoe UI"/>
              </a:rPr>
              <a:t> engelska, svenska och arabiska. Där till finns </a:t>
            </a:r>
            <a:r>
              <a:rPr lang="sv-SE" dirty="0">
                <a:solidFill>
                  <a:srgbClr val="242424"/>
                </a:solidFill>
                <a:cs typeface="Segoe UI"/>
              </a:rPr>
              <a:t>innehållsartiklar</a:t>
            </a:r>
            <a:r>
              <a:rPr lang="sv-SE" b="0" i="0" dirty="0">
                <a:solidFill>
                  <a:srgbClr val="242424"/>
                </a:solidFill>
                <a:effectLst/>
                <a:cs typeface="Segoe UI"/>
              </a:rPr>
              <a:t> på 16 olika språk.</a:t>
            </a:r>
            <a:endParaRPr lang="sv-S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Tjänsten drivs av Konsumentverket sedan 2014 och är certifierad av världsbanken.</a:t>
            </a:r>
            <a:endParaRPr lang="sv-SE" b="0" i="0" dirty="0">
              <a:solidFill>
                <a:srgbClr val="242424"/>
              </a:solidFill>
              <a:effectLst/>
            </a:endParaRPr>
          </a:p>
          <a:p>
            <a:pPr marL="171450" indent="-171450">
              <a:buFont typeface="Arial" panose="020B0604020202020204" pitchFamily="34" charset="0"/>
              <a:buChar char="•"/>
            </a:pPr>
            <a:r>
              <a:rPr lang="sv-SE" dirty="0">
                <a:solidFill>
                  <a:srgbClr val="242424"/>
                </a:solidFill>
                <a:cs typeface="Segoe UI"/>
              </a:rPr>
              <a:t>Agenda</a:t>
            </a:r>
            <a:r>
              <a:rPr lang="sv-SE" b="0" i="0" dirty="0">
                <a:solidFill>
                  <a:srgbClr val="242424"/>
                </a:solidFill>
                <a:effectLst/>
                <a:cs typeface="Segoe UI"/>
              </a:rPr>
              <a:t> 2030 mål 10C ligger som </a:t>
            </a:r>
            <a:r>
              <a:rPr lang="sv-SE" dirty="0">
                <a:solidFill>
                  <a:srgbClr val="242424"/>
                </a:solidFill>
                <a:cs typeface="Segoe UI"/>
              </a:rPr>
              <a:t>grund</a:t>
            </a:r>
            <a:r>
              <a:rPr lang="sv-SE" b="0" i="0" dirty="0">
                <a:solidFill>
                  <a:srgbClr val="242424"/>
                </a:solidFill>
                <a:effectLst/>
                <a:cs typeface="Segoe UI"/>
              </a:rPr>
              <a:t> för tjänsten</a:t>
            </a:r>
            <a:r>
              <a:rPr lang="sv-SE" dirty="0">
                <a:solidFill>
                  <a:srgbClr val="242424"/>
                </a:solidFill>
                <a:cs typeface="Segoe UI"/>
              </a:rPr>
              <a:t>. </a:t>
            </a:r>
            <a:r>
              <a:rPr lang="sv-SE" b="0" i="0" dirty="0">
                <a:solidFill>
                  <a:srgbClr val="242424"/>
                </a:solidFill>
                <a:effectLst/>
                <a:cs typeface="Segoe UI"/>
              </a:rPr>
              <a:t>Målet är att sänka kostnaderna för att föra över pengar så att mer pengar kommer fram till de fattigaste länderna i världen. Detta kan främja hållbar utveckling.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Mål 10.C i Agenda 2030 ”</a:t>
            </a:r>
            <a:r>
              <a:rPr lang="sv-SE" i="1" dirty="0"/>
              <a:t>Minska kostnaderna för migranters internationella transaktioner”</a:t>
            </a:r>
            <a:endParaRPr lang="sv-SE" i="1" dirty="0">
              <a:cs typeface="Calibri"/>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2887751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21</a:t>
            </a:fld>
            <a:endParaRPr lang="sv-SE"/>
          </a:p>
        </p:txBody>
      </p:sp>
    </p:spTree>
    <p:extLst>
      <p:ext uri="{BB962C8B-B14F-4D97-AF65-F5344CB8AC3E}">
        <p14:creationId xmlns:p14="http://schemas.microsoft.com/office/powerpoint/2010/main" val="269345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09868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kan vara svårt att prata om att ha problem med ekonomin och svårt att be om hjälp. Konsumentverket har tagit fram ett stödpaket hur du kan </a:t>
            </a:r>
            <a:r>
              <a:rPr lang="sv-SE" dirty="0" err="1"/>
              <a:t>initera</a:t>
            </a:r>
            <a:r>
              <a:rPr lang="sv-SE" dirty="0"/>
              <a:t> ett samtal kring detta: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”Hur mår din ekonomi” (läs mer i fördjupningsdelen)  finns att hämta här: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a:t>
            </a:r>
            <a:r>
              <a:rPr lang="sv-SE" dirty="0">
                <a:hlinkClick r:id="rId3"/>
              </a:rPr>
              <a:t>Vårt stöd | Konsumentverket</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Där finns mer material, bland annat ett budgethäfte. Det går att fylla i, spara och skriva ut digitalt. Finns i </a:t>
            </a:r>
            <a:r>
              <a:rPr lang="sv-SE" dirty="0" err="1"/>
              <a:t>publikationsshoppen</a:t>
            </a:r>
            <a:r>
              <a:rPr lang="sv-SE" dirty="0"/>
              <a:t> att ladda ner eller beställa. Koll på pengarna – magasin med tips och råd om din ekonomi, Budgetkalkylen, beräknade hushållskostnader samt </a:t>
            </a:r>
            <a:r>
              <a:rPr lang="sv-SE" dirty="0" err="1"/>
              <a:t>webbinarier</a:t>
            </a:r>
            <a:r>
              <a:rPr lang="sv-SE" dirty="0"/>
              <a:t> för dig som ger råd till konsumenter finns också. </a:t>
            </a:r>
          </a:p>
          <a:p>
            <a:endParaRPr lang="sv-SE" dirty="0"/>
          </a:p>
          <a:p>
            <a:r>
              <a:rPr lang="sv-SE" dirty="0"/>
              <a:t>När ni söker efter stöd till er själva i rollen att hjälpa andra så finns det på www.konsumentverket.se</a:t>
            </a:r>
          </a:p>
          <a:p>
            <a:r>
              <a:rPr lang="sv-SE" dirty="0"/>
              <a:t>Stöd som riktar sig direkt till konsumenten finns på www.hallakonsument.se</a:t>
            </a:r>
          </a:p>
          <a:p>
            <a:r>
              <a:rPr lang="sv-SE" dirty="0"/>
              <a:t>Det går alltid bra att hänvisa vidare till budget- och skuldrådgivningen i konsumentens hemkommun. </a:t>
            </a:r>
          </a:p>
          <a:p>
            <a:endParaRPr lang="sv-SE" dirty="0"/>
          </a:p>
          <a:p>
            <a:r>
              <a:rPr lang="sv-SE" dirty="0"/>
              <a:t>Ett viktigt budskap för den som är drabbad av ekonomiska problem är att du är inte ensam och det finns hjälp att få. Alla kommuner i Sverige erbjuder budget- och skuldrådgivning. De har tystnadsplikt och de kan utan pekpinnar ge olika förslag på lösningar. Ju förr är desto bättre men det är aldrig försent. </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3519283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086100"/>
          </a:xfrm>
        </p:spPr>
        <p:txBody>
          <a:bodyPr/>
          <a:lstStyle/>
          <a:p>
            <a:r>
              <a:rPr lang="sv-SE" sz="1200" b="1" dirty="0">
                <a:latin typeface="+mn-lt"/>
              </a:rPr>
              <a:t>Öppet köp</a:t>
            </a:r>
            <a:r>
              <a:rPr lang="sv-SE" sz="1200" dirty="0">
                <a:latin typeface="+mn-lt"/>
              </a:rPr>
              <a:t>:</a:t>
            </a:r>
          </a:p>
          <a:p>
            <a:r>
              <a:rPr lang="sv-SE" sz="1200" b="0" i="0" u="none" strike="noStrike" kern="1200" dirty="0">
                <a:solidFill>
                  <a:schemeClr val="tx1"/>
                </a:solidFill>
                <a:effectLst/>
                <a:latin typeface="+mn-lt"/>
              </a:rPr>
              <a:t>Att handla på öppet köp betyder att du får pengarna tillbaka om du inte längre vill ha varan och lämnar tillbaka den inom en viss tid. Det finns ingen lag som ger dig rätt till öppet köp. Öppet köp är frivilligt att erbjuda vilket betyder att butikerna själva bestämmer sina regler. Undersök vad som gäller! Butiken kan exempelvis ha bestämmelser som säger att du inte får lämna tillbaka varan om du öppnat förpackningen.</a:t>
            </a:r>
          </a:p>
          <a:p>
            <a:endParaRPr lang="sv-SE" sz="1200" b="0" i="0" u="none" strike="noStrike" kern="1200" dirty="0">
              <a:solidFill>
                <a:schemeClr val="tx1"/>
              </a:solidFill>
              <a:effectLst/>
              <a:latin typeface="+mn-lt"/>
            </a:endParaRPr>
          </a:p>
          <a:p>
            <a:r>
              <a:rPr lang="sv-SE" sz="1200" b="1" i="0" u="none" strike="noStrike" kern="1200" dirty="0">
                <a:solidFill>
                  <a:schemeClr val="tx1"/>
                </a:solidFill>
                <a:effectLst/>
                <a:latin typeface="+mn-lt"/>
              </a:rPr>
              <a:t>Bytesrätt</a:t>
            </a:r>
            <a:r>
              <a:rPr lang="sv-SE" sz="1200" b="0" i="0" u="none" strike="noStrike" kern="1200" dirty="0">
                <a:solidFill>
                  <a:schemeClr val="tx1"/>
                </a:solidFill>
                <a:effectLst/>
                <a:latin typeface="+mn-lt"/>
              </a:rPr>
              <a:t>: </a:t>
            </a:r>
          </a:p>
          <a:p>
            <a:r>
              <a:rPr lang="sv-SE" sz="1200" b="0" i="0" u="none" strike="noStrike" kern="1200" dirty="0">
                <a:solidFill>
                  <a:schemeClr val="tx1"/>
                </a:solidFill>
                <a:effectLst/>
                <a:latin typeface="+mn-lt"/>
              </a:rPr>
              <a:t>Att ha bytesrätt innebär att du kan lämna tillbaka en vara som du har köpt och välja en annan i stället. Det finns ingen lag som säger att du har </a:t>
            </a:r>
            <a:r>
              <a:rPr lang="sv-SE" sz="1200" dirty="0">
                <a:latin typeface="+mn-lt"/>
              </a:rPr>
              <a:t>bytesrätt</a:t>
            </a:r>
            <a:r>
              <a:rPr lang="sv-SE" sz="1200" b="0" i="0" u="none" strike="noStrike" kern="1200" dirty="0">
                <a:solidFill>
                  <a:schemeClr val="tx1"/>
                </a:solidFill>
                <a:effectLst/>
                <a:latin typeface="+mn-lt"/>
              </a:rPr>
              <a:t>. </a:t>
            </a:r>
            <a:r>
              <a:rPr lang="sv-SE" sz="1200" dirty="0">
                <a:latin typeface="+mn-lt"/>
              </a:rPr>
              <a:t>Bytesrätt</a:t>
            </a:r>
            <a:r>
              <a:rPr lang="sv-SE" sz="1200" b="0" i="0" u="none" strike="noStrike" kern="1200" dirty="0">
                <a:solidFill>
                  <a:schemeClr val="tx1"/>
                </a:solidFill>
                <a:effectLst/>
                <a:latin typeface="+mn-lt"/>
              </a:rPr>
              <a:t> är frivilligt att erbjuda vilket betyder att butikerna själva bestämmer sina regler. Fråga vilka villkor som gäller, får du exempelvis öppna förpackningen? Försäkra dig om att det framgår på kvittot hur länge du har bytesrätt och vilka villkor som gäller. Spara kvittot.</a:t>
            </a:r>
            <a:r>
              <a:rPr lang="sv-SE" sz="1200" b="0" i="0" u="none" strike="noStrike" kern="1200" baseline="0" dirty="0">
                <a:solidFill>
                  <a:schemeClr val="tx1"/>
                </a:solidFill>
                <a:effectLst/>
                <a:latin typeface="+mn-lt"/>
              </a:rPr>
              <a:t> </a:t>
            </a:r>
            <a:r>
              <a:rPr lang="sv-SE" sz="1200" b="0" i="0" u="none" strike="noStrike" kern="1200" dirty="0">
                <a:solidFill>
                  <a:schemeClr val="tx1"/>
                </a:solidFill>
                <a:effectLst/>
                <a:latin typeface="+mn-lt"/>
              </a:rPr>
              <a:t>Lämna tillbaka varan innan tiden för bytesrätten gått ut, i samma skick som du köpte den. </a:t>
            </a:r>
            <a:endParaRPr lang="sv-SE" sz="1200" dirty="0">
              <a:latin typeface="+mn-lt"/>
            </a:endParaRPr>
          </a:p>
          <a:p>
            <a:endParaRPr lang="sv-SE" sz="1200" dirty="0">
              <a:latin typeface="+mn-lt"/>
            </a:endParaRPr>
          </a:p>
          <a:p>
            <a:r>
              <a:rPr lang="sv-SE" sz="1200" b="1" dirty="0">
                <a:latin typeface="+mn-lt"/>
              </a:rPr>
              <a:t>Ångerrätt</a:t>
            </a:r>
            <a:r>
              <a:rPr lang="sv-SE" sz="1200" dirty="0">
                <a:latin typeface="+mn-lt"/>
              </a:rPr>
              <a:t>:</a:t>
            </a:r>
          </a:p>
          <a:p>
            <a:r>
              <a:rPr lang="sv-SE" sz="1200" dirty="0">
                <a:latin typeface="+mn-lt"/>
              </a:rPr>
              <a:t>Ångerrätt gäller inte när du handlar på plats i en butik, utan bara när du handlar på distans (på internet, via telefon eller av en säljare utanför dennes affärslokal). </a:t>
            </a:r>
            <a:r>
              <a:rPr lang="sv-SE" dirty="0"/>
              <a:t>Du </a:t>
            </a:r>
            <a:r>
              <a:rPr lang="sv-SE" sz="1200" b="0" i="0" u="none" strike="noStrike" kern="1200" dirty="0">
                <a:solidFill>
                  <a:schemeClr val="tx1"/>
                </a:solidFill>
                <a:effectLst/>
                <a:latin typeface="+mn-lt"/>
              </a:rPr>
              <a:t>har 14 dagars ångerrätt när du handlar på distans. Ångerfristen börjar löpa dagen efter du tagit emot varan. Om du köper en tjänst räknas ångerfristen från dagen efter du ingick avtalet. Vid telefonförsäljning har ett avtal ingåtts först efter att du har bekräftat det skriftligt. Kravet på skriftlighet omfattar skriftliga avtal både i pappersform och i elektronisk form, till exempel genom e-post eller sms.</a:t>
            </a:r>
            <a:r>
              <a:rPr lang="sv-SE" sz="1200" b="0" i="0" u="none" strike="noStrike" kern="1200" baseline="0" dirty="0">
                <a:solidFill>
                  <a:schemeClr val="tx1"/>
                </a:solidFill>
                <a:effectLst/>
                <a:latin typeface="+mn-lt"/>
              </a:rPr>
              <a:t> </a:t>
            </a:r>
            <a:r>
              <a:rPr lang="sv-SE" sz="1200" b="0" i="0" u="none" strike="noStrike" kern="1200" dirty="0">
                <a:solidFill>
                  <a:schemeClr val="tx1"/>
                </a:solidFill>
                <a:effectLst/>
                <a:latin typeface="+mn-lt"/>
              </a:rPr>
              <a:t>Säljaren ska ge dig information om hur du ångrar köpet innan du ingår avtalet. Om säljaren inte gett dig tillräcklig information förlängs ångerfristen.</a:t>
            </a:r>
            <a:r>
              <a:rPr lang="sv-SE" sz="1200" b="0" i="0" u="none" strike="noStrike" kern="1200" baseline="0" dirty="0">
                <a:solidFill>
                  <a:schemeClr val="tx1"/>
                </a:solidFill>
                <a:effectLst/>
                <a:latin typeface="+mn-lt"/>
              </a:rPr>
              <a:t> </a:t>
            </a:r>
            <a:r>
              <a:rPr lang="sv-SE" sz="1200" b="0" i="0" u="none" strike="noStrike" kern="1200" dirty="0">
                <a:solidFill>
                  <a:schemeClr val="tx1"/>
                </a:solidFill>
                <a:effectLst/>
                <a:latin typeface="+mn-lt"/>
              </a:rPr>
              <a:t>Ångerrätten gäller inte för alla sorters köp. Den gäller exempelvis inte när du köper en resa eller en specialtillverkad produkt. Å</a:t>
            </a:r>
            <a:r>
              <a:rPr lang="sv-SE" dirty="0"/>
              <a:t>ngerrätten gäller heller inte vid telefonförsäljning av lotterier eller spel. </a:t>
            </a:r>
            <a:r>
              <a:rPr lang="sv-SE" sz="1200" b="0" i="0" u="none" strike="noStrike" kern="1200" dirty="0">
                <a:solidFill>
                  <a:schemeClr val="tx1"/>
                </a:solidFill>
                <a:effectLst/>
                <a:latin typeface="+mn-lt"/>
              </a:rPr>
              <a:t>Tänk på att ångra dig skriftligen och spara en kopia som bevis. </a:t>
            </a:r>
          </a:p>
          <a:p>
            <a:endParaRPr lang="sv-SE" dirty="0"/>
          </a:p>
          <a:p>
            <a:r>
              <a:rPr lang="sv-SE" dirty="0">
                <a:cs typeface="Arial" charset="0"/>
              </a:rPr>
              <a:t>Nytt om ångerrätt är att den inte bara gäller för varor eller tjänster som du har betalat i pengar för, utan även om du har betalat med att tillhandahålla dina personuppgifter för att få tillgång till digitalt innehåll eller digitala tjänster. </a:t>
            </a:r>
            <a:endParaRPr lang="sv-SE" dirty="0">
              <a:ea typeface="Arial" charset="0"/>
              <a:cs typeface="Arial" charset="0"/>
            </a:endParaRPr>
          </a:p>
          <a:p>
            <a:endParaRPr lang="sv-SE" sz="1200" b="0" i="0" u="none" strike="noStrike" kern="1200" dirty="0">
              <a:solidFill>
                <a:schemeClr val="tx1"/>
              </a:solidFill>
              <a:effectLst/>
              <a:latin typeface="+mn-lt"/>
            </a:endParaRPr>
          </a:p>
          <a:p>
            <a:r>
              <a:rPr lang="sv-SE" sz="1200" b="1" dirty="0">
                <a:latin typeface="+mn-lt"/>
              </a:rPr>
              <a:t>Ursprungligt fel</a:t>
            </a:r>
            <a:r>
              <a:rPr lang="sv-SE" sz="1200" dirty="0">
                <a:latin typeface="+mn-lt"/>
              </a:rPr>
              <a:t>:</a:t>
            </a:r>
          </a:p>
          <a:p>
            <a:r>
              <a:rPr lang="sv-SE" sz="1200" b="0" i="0" u="none" strike="noStrike" kern="1200" dirty="0">
                <a:solidFill>
                  <a:schemeClr val="tx1"/>
                </a:solidFill>
                <a:effectLst/>
                <a:latin typeface="+mn-lt"/>
              </a:rPr>
              <a:t>Ursprungliga fel är sådana som fel som funnits vid köp eller som till följd av egenskaper hos varan visar sig först efter köp. Det kan röra sig om fabrikationsfel, kvalitetsbrister, delar som slit onormal snabbt i förhållande till användning, rena skador som funnits vid köp eller andra fel som visar sig efter köpet. Ett ursprungligt fel är ett fel som inte beror på något du gjort med varan utan som skulle visat sig även om någon annan använt varan enligt anvisningar. Under de första två åren efter att du köpt en vara anses alla fel som ursprungliga om inte säljaren kan bevisa motsatsen. Därefter är det ditt ansvar att visa att ett fel är ursprungligt. Enligt tidigare lag gällde denna omvända bevisbörda 6 månader.</a:t>
            </a:r>
            <a:endParaRPr lang="sv-SE" sz="1200" dirty="0">
              <a:latin typeface="+mn-lt"/>
            </a:endParaRPr>
          </a:p>
          <a:p>
            <a:endParaRPr lang="sv-SE" sz="1200" dirty="0">
              <a:latin typeface="+mn-lt"/>
            </a:endParaRPr>
          </a:p>
          <a:p>
            <a:r>
              <a:rPr lang="sv-SE" sz="1200" b="1" dirty="0">
                <a:latin typeface="+mn-lt"/>
              </a:rPr>
              <a:t>Reklamationsrätt</a:t>
            </a:r>
            <a:r>
              <a:rPr lang="sv-SE" sz="1200" dirty="0">
                <a:latin typeface="+mn-lt"/>
              </a:rPr>
              <a:t>:</a:t>
            </a:r>
          </a:p>
          <a:p>
            <a:r>
              <a:rPr lang="sv-SE" sz="1200" b="0" i="0" u="none" strike="noStrike" kern="1200" dirty="0">
                <a:solidFill>
                  <a:schemeClr val="tx1"/>
                </a:solidFill>
                <a:effectLst/>
                <a:latin typeface="+mn-lt"/>
              </a:rPr>
              <a:t>Att reklamera betyder att klaga. En reklamation innebär att du kontaktar säljaren och berättar vad som är fel med den vara eller tjänst som du har köpt. I Sverige har du alltid tre års reklamationsrätt. Inom EU kan du reklamera en vara i minst två år. Det är viktigt att du kontaktar säljaren och berättar om felet så snart som möjligt. Att reklamera inom två månader från det att du upptäckt felet räknas alltid som inom rimlig tid. Reklamera skriftligen, till exempel via mejl. Spara en kopia på din reklamation så att du kan bevisa att och när du har klagat till säljaren. Säljaren du har handlat av måste få möjlighet att reparera varan.</a:t>
            </a:r>
          </a:p>
          <a:p>
            <a:endParaRPr lang="sv-SE" sz="1200" b="1" dirty="0">
              <a:latin typeface="+mn-lt"/>
            </a:endParaRPr>
          </a:p>
          <a:p>
            <a:r>
              <a:rPr lang="sv-SE" sz="1200" b="1" dirty="0">
                <a:latin typeface="+mn-lt"/>
              </a:rPr>
              <a:t>Garanti</a:t>
            </a:r>
            <a:r>
              <a:rPr lang="sv-SE" sz="1200" dirty="0">
                <a:latin typeface="+mn-lt"/>
              </a:rPr>
              <a:t>:</a:t>
            </a:r>
          </a:p>
          <a:p>
            <a:r>
              <a:rPr lang="sv-SE" sz="1200" b="0" i="0" u="none" strike="noStrike" kern="1200" dirty="0">
                <a:solidFill>
                  <a:schemeClr val="tx1"/>
                </a:solidFill>
                <a:effectLst/>
                <a:latin typeface="+mn-lt"/>
              </a:rPr>
              <a:t>Garanti betyder att säljaren ansvarar för att det du har köpt fungerar och behåller kvaliteten under en viss tid. </a:t>
            </a:r>
            <a:r>
              <a:rPr lang="sv-SE" sz="1200" kern="1200" dirty="0">
                <a:solidFill>
                  <a:schemeClr val="tx1"/>
                </a:solidFill>
                <a:effectLst/>
                <a:latin typeface="+mn-lt"/>
              </a:rPr>
              <a:t>Det är upp till företaget att erbjuda garanti eller inte.</a:t>
            </a:r>
            <a:r>
              <a:rPr lang="sv-SE" sz="1200" kern="1200" baseline="0" dirty="0">
                <a:solidFill>
                  <a:schemeClr val="tx1"/>
                </a:solidFill>
                <a:effectLst/>
                <a:latin typeface="+mn-lt"/>
              </a:rPr>
              <a:t> </a:t>
            </a:r>
            <a:r>
              <a:rPr lang="sv-SE" sz="1200" kern="1200" dirty="0">
                <a:solidFill>
                  <a:schemeClr val="tx1"/>
                </a:solidFill>
                <a:effectLst/>
                <a:latin typeface="+mn-lt"/>
              </a:rPr>
              <a:t>Du ska få skriftlig information om vad garantin innebär. Oavsett om du har garanti eller inte, har du enligt lag rätt att klaga på fel i varan eller tjänsten.</a:t>
            </a:r>
            <a:endParaRPr lang="sv-SE" sz="1200" dirty="0">
              <a:latin typeface="+mn-lt"/>
            </a:endParaRPr>
          </a:p>
          <a:p>
            <a:endParaRPr lang="sv-SE" sz="1200" dirty="0">
              <a:latin typeface="+mn-lt"/>
            </a:endParaRPr>
          </a:p>
          <a:p>
            <a:r>
              <a:rPr lang="sv-SE" sz="1200" b="1" dirty="0">
                <a:latin typeface="+mn-lt"/>
              </a:rPr>
              <a:t>Avtal och automatisk avtalsförlängning</a:t>
            </a:r>
            <a:r>
              <a:rPr lang="sv-SE" sz="1200" dirty="0">
                <a:latin typeface="+mn-lt"/>
              </a:rPr>
              <a:t>:</a:t>
            </a:r>
          </a:p>
          <a:p>
            <a:r>
              <a:rPr lang="sv-SE" sz="1200" b="0" i="0" u="none" strike="noStrike" kern="1200" dirty="0">
                <a:solidFill>
                  <a:schemeClr val="tx1"/>
                </a:solidFill>
                <a:effectLst/>
                <a:latin typeface="+mn-lt"/>
              </a:rPr>
              <a:t>När två parter kommer överens om något ingår man ett avtal. Avtalet är bindande för båda parter och det innebär att båda måste göra det som de i avtalet har lovat att göra, exempelvis att den ena ska leverera en vara som den andra sedan ska betala för.</a:t>
            </a:r>
            <a:r>
              <a:rPr lang="sv-SE" sz="1200" b="0" i="0" u="none" strike="noStrike" kern="1200" baseline="0" dirty="0">
                <a:solidFill>
                  <a:schemeClr val="tx1"/>
                </a:solidFill>
                <a:effectLst/>
                <a:latin typeface="+mn-lt"/>
              </a:rPr>
              <a:t> </a:t>
            </a:r>
            <a:r>
              <a:rPr lang="sv-SE" sz="1200" b="0" i="0" u="none" strike="noStrike" kern="1200" dirty="0">
                <a:solidFill>
                  <a:schemeClr val="tx1"/>
                </a:solidFill>
                <a:effectLst/>
                <a:latin typeface="+mn-lt"/>
              </a:rPr>
              <a:t>Man kan ingå de flesta avtal både muntligt och skriftligt och det är sällan det finns krav för i vilken form man ska ingå ett avtal. För vissa avtalsformer krävs det dock att avtalet är skriftligt för att det ska vara bindande, exempelvis vid husköp.</a:t>
            </a:r>
          </a:p>
          <a:p>
            <a:endParaRPr lang="sv-SE" sz="1200" b="0" i="0" u="none" strike="noStrike" kern="1200" dirty="0">
              <a:solidFill>
                <a:schemeClr val="tx1"/>
              </a:solidFill>
              <a:effectLst/>
              <a:latin typeface="+mn-lt"/>
            </a:endParaRPr>
          </a:p>
          <a:p>
            <a:r>
              <a:rPr lang="sv-SE" sz="1200" b="0" i="0" u="none" strike="noStrike" kern="1200" dirty="0">
                <a:solidFill>
                  <a:schemeClr val="tx1"/>
                </a:solidFill>
                <a:effectLst/>
                <a:latin typeface="+mn-lt"/>
              </a:rPr>
              <a:t>Ett avtal kan antingen vara tidsbestämt eller gälla tillsvidare. Tidsbestämda avtal kan ibland innehålla villkor om att avtalet förlängs automatiskt om du inte säger upp det. Det är till exempel vanligt vid avtal om telekomtjänster, gymkort och olika prenumerationer. Det finns dock regler om hur en sådan förlängning ska gå till för att den ska vara giltig. För det första ska det i </a:t>
            </a:r>
            <a:r>
              <a:rPr lang="sv-SE" sz="1200" dirty="0">
                <a:latin typeface="+mn-lt"/>
              </a:rPr>
              <a:t>avtalet</a:t>
            </a:r>
            <a:r>
              <a:rPr lang="sv-SE" sz="1200" b="0" i="0" u="none" strike="noStrike" kern="1200" dirty="0">
                <a:solidFill>
                  <a:schemeClr val="tx1"/>
                </a:solidFill>
                <a:effectLst/>
                <a:latin typeface="+mn-lt"/>
              </a:rPr>
              <a:t> finnas ett villkor om att </a:t>
            </a:r>
            <a:r>
              <a:rPr lang="sv-SE" sz="1200" dirty="0">
                <a:latin typeface="+mn-lt"/>
              </a:rPr>
              <a:t>avtalet</a:t>
            </a:r>
            <a:r>
              <a:rPr lang="sv-SE" sz="1200" b="0" i="0" u="none" strike="noStrike" kern="1200" dirty="0">
                <a:solidFill>
                  <a:schemeClr val="tx1"/>
                </a:solidFill>
                <a:effectLst/>
                <a:latin typeface="+mn-lt"/>
              </a:rPr>
              <a:t> kommer att förlängas om det inte sägs upp. För det andra är företaget skyldig att skriftligen påminna dig om detta senast en månad innan </a:t>
            </a:r>
            <a:r>
              <a:rPr lang="sv-SE" sz="1200" dirty="0">
                <a:latin typeface="+mn-lt"/>
              </a:rPr>
              <a:t>avtalet</a:t>
            </a:r>
            <a:r>
              <a:rPr lang="sv-SE" sz="1200" b="0" i="0" u="none" strike="noStrike" kern="1200" dirty="0">
                <a:solidFill>
                  <a:schemeClr val="tx1"/>
                </a:solidFill>
                <a:effectLst/>
                <a:latin typeface="+mn-lt"/>
              </a:rPr>
              <a:t> måste sägas upp. Om det inte finns något sådant villkor, eller företaget inte påminner om det i rätt tid, har du rätt att omgående säga upp </a:t>
            </a:r>
            <a:r>
              <a:rPr lang="sv-SE" sz="1200" dirty="0">
                <a:latin typeface="+mn-lt"/>
              </a:rPr>
              <a:t>avtalet</a:t>
            </a:r>
            <a:r>
              <a:rPr lang="sv-SE" sz="1200" b="0" i="0" u="none" strike="noStrike" kern="1200" dirty="0">
                <a:solidFill>
                  <a:schemeClr val="tx1"/>
                </a:solidFill>
                <a:effectLst/>
                <a:latin typeface="+mn-lt"/>
              </a:rPr>
              <a:t>.</a:t>
            </a:r>
            <a:endParaRPr lang="sv-SE" sz="1200" dirty="0">
              <a:latin typeface="+mn-lt"/>
            </a:endParaRPr>
          </a:p>
          <a:p>
            <a:endParaRPr lang="sv-SE" altLang="sv-SE" sz="1200" kern="1200" dirty="0">
              <a:solidFill>
                <a:schemeClr val="tx1"/>
              </a:solidFill>
              <a:latin typeface="+mn-lt"/>
              <a:ea typeface="+mn-ea"/>
              <a:cs typeface="+mn-cs"/>
            </a:endParaRPr>
          </a:p>
          <a:p>
            <a:r>
              <a:rPr lang="sv-SE" b="1" i="0" dirty="0">
                <a:effectLst/>
              </a:rPr>
              <a:t>Betalningsanmärkning</a:t>
            </a:r>
          </a:p>
          <a:p>
            <a:r>
              <a:rPr lang="sv-SE" b="0" i="0" dirty="0">
                <a:effectLst/>
              </a:rPr>
              <a:t>Om du vet när du faktiskt får en betalningsanmärkning är det lättare för dig att stå på dig när du inte är överens med säljaren vid en reklamation. Rädslan för en betalningsanmärkning gör att konsumenter ibland betalar fast de anser att det är fel. Du får inte automatiskt en betalningsanmärkning om du får eller bestrider (invänder mot) ett inkassokrav. Inte heller får du en betalningsanmärkning för att ärendet överlämnas till Kronofogden. Men du måste kontakta Kronofogden genast om du får ett brev om ett krav på dig. Det är först om du inte gör någonting när du får kravbrevet, det vill säga varken betalar eller meddelar att du anser att kravet är felaktigt, som Kronofogden meddelar ett så kallat utslag (beslut). Det betyder att Kronofogden fastställer att du ska betala det som företaget kräver. I det här läget får du en betalningsanmärkning, vilket betyder att kreditupplysningsföretagen gör en anteckning om att du inte har betalat skulden i tid.</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3777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Samtliga aktörer på den här listan erbjuder opartisk och kostnadsfri rådgivning. Läs mer om den hjälp de erbjuder under bilderna i fördjupningsdelen. Kontaktuppgifter till dem alla finns på www.hallakonsument.se.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4031051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spcBef>
                <a:spcPct val="0"/>
              </a:spcBef>
              <a:defRPr/>
            </a:pPr>
            <a:r>
              <a:rPr lang="sv-SE" sz="1200" kern="1200" dirty="0">
                <a:solidFill>
                  <a:schemeClr val="tx1"/>
                </a:solidFill>
                <a:ea typeface="+mn-ea"/>
                <a:cs typeface="Georgia"/>
              </a:rPr>
              <a:t>Allmänna reklamationsnämnden (ARN) är en myndighet med en opartisk roll. De prövar tvister mellan konsumenter och företag och fattar beslut om hur tvisten ska lösas. </a:t>
            </a:r>
          </a:p>
          <a:p>
            <a:pPr lvl="0">
              <a:spcBef>
                <a:spcPct val="0"/>
              </a:spcBef>
              <a:defRPr/>
            </a:pPr>
            <a:endParaRPr lang="sv-SE" sz="1200" kern="1200" dirty="0">
              <a:solidFill>
                <a:schemeClr val="tx1"/>
              </a:solidFill>
              <a:ea typeface="+mn-ea"/>
              <a:cs typeface="Georgia"/>
            </a:endParaRPr>
          </a:p>
          <a:p>
            <a:pPr defTabSz="441107">
              <a:spcBef>
                <a:spcPct val="0"/>
              </a:spcBef>
              <a:defRPr/>
            </a:pPr>
            <a:r>
              <a:rPr lang="sv-SE" sz="1200" kern="1200" dirty="0">
                <a:solidFill>
                  <a:schemeClr val="tx1"/>
                </a:solidFill>
                <a:ea typeface="+mn-ea"/>
                <a:cs typeface="Georgia"/>
              </a:rPr>
              <a:t>Den som inte kommer överens med näringsidkaren kan göra en anmälan till Allmänna reklamationsnämnden, (ARN). Det är dock viktigt att konsumenten har reklamerat till näringsidkaren först. Beslutet är en rekommendation och inte tvingande. Anmälan måste vara skriftlig och kan bara göras av konsumenter. De har ingen rådgivning.</a:t>
            </a:r>
          </a:p>
          <a:p>
            <a:pPr defTabSz="441107">
              <a:spcBef>
                <a:spcPct val="0"/>
              </a:spcBef>
              <a:defRPr/>
            </a:pPr>
            <a:endParaRPr lang="sv-SE" sz="1200" kern="1200" dirty="0">
              <a:solidFill>
                <a:schemeClr val="tx1"/>
              </a:solidFill>
              <a:ea typeface="+mn-ea"/>
              <a:cs typeface="Georgia"/>
            </a:endParaRPr>
          </a:p>
          <a:p>
            <a:r>
              <a:rPr lang="sv-SE" b="1" i="0" dirty="0">
                <a:solidFill>
                  <a:srgbClr val="202124"/>
                </a:solidFill>
                <a:effectLst/>
              </a:rPr>
              <a:t>År 2022 kom det in 26 041 ärenden till ARN, vilket är en ökning med 6 342 ärenden jämfört med förra året</a:t>
            </a:r>
            <a:r>
              <a:rPr lang="sv-SE" b="0" i="0" dirty="0">
                <a:solidFill>
                  <a:srgbClr val="202124"/>
                </a:solidFill>
                <a:effectLst/>
              </a:rPr>
              <a:t>. Konsumenten fick helt eller delvis rätt i 44 procent av de ärenden som ARN prövade under 2022. </a:t>
            </a:r>
            <a:endParaRPr lang="sv-SE" sz="1200" kern="1200" dirty="0">
              <a:solidFill>
                <a:schemeClr val="tx1"/>
              </a:solidFill>
              <a:effectLs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608130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Nu följer några bilder till för dig som vill veta lite mer.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5961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ts val="1210"/>
              </a:spcBef>
              <a:tabLst>
                <a:tab pos="358546" algn="l"/>
              </a:tabLst>
              <a:defRPr/>
            </a:pPr>
            <a:r>
              <a:rPr lang="sv-SE" sz="1200" kern="1200" dirty="0">
                <a:solidFill>
                  <a:schemeClr val="tx1"/>
                </a:solidFill>
                <a:latin typeface="+mn-lt"/>
                <a:ea typeface="+mn-ea"/>
                <a:cs typeface="Georgia"/>
              </a:rPr>
              <a:t>Hallå konsument är en rikstäckande oberoende upplysningstjänst för alla konsumenter som samordnas av Konsumentverket. </a:t>
            </a:r>
            <a:r>
              <a:rPr lang="sv-SE" sz="1200" kern="1200" dirty="0">
                <a:solidFill>
                  <a:schemeClr val="tx1"/>
                </a:solidFill>
                <a:latin typeface="+mn-lt"/>
                <a:ea typeface="+mn-ea"/>
                <a:cs typeface="+mn-cs"/>
              </a:rPr>
              <a:t>Många andra myndigheter och konsumentbyråer är med och bidrar med information till Hallå konsument.</a:t>
            </a:r>
            <a:r>
              <a:rPr lang="sv-SE" sz="1200" kern="1200" dirty="0">
                <a:solidFill>
                  <a:schemeClr val="tx1"/>
                </a:solidFill>
                <a:latin typeface="+mn-lt"/>
                <a:ea typeface="+mn-ea"/>
                <a:cs typeface="Georgia"/>
              </a:rPr>
              <a:t> Hit kan du vända dig med frågor om köp av varor och tjänster, villkor i avtal, få vägledning inför köp eller med reklamationer, att handla hållbart och annat som du som konsument behöver hjälp med. </a:t>
            </a:r>
            <a:r>
              <a:rPr lang="sv-SE" sz="1200" kern="1200" dirty="0">
                <a:solidFill>
                  <a:schemeClr val="tx1"/>
                </a:solidFill>
                <a:latin typeface="+mn-lt"/>
                <a:ea typeface="+mn-ea"/>
                <a:cs typeface="+mn-cs"/>
              </a:rPr>
              <a:t>Vägledarna på Hallå konsument svarar på frågor eller hjälper dig vidare till experter hos andra myndigheter, konsumentbyråer eller den kommunala konsumentvägledning. Du når Hallå konsuments vägledare via telefon, chatt, eller mejl om du inte hittar den information du söker här på webbplatsen hallåkonsument.se. Du kan även ställa din fråga direkt i frågeforumet på webbplatsen. </a:t>
            </a:r>
          </a:p>
          <a:p>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Vägledarna på Hallå konsument kan INTE:</a:t>
            </a:r>
          </a:p>
          <a:p>
            <a:pPr marL="171450" indent="-171450">
              <a:buFont typeface="Arial" panose="020B0604020202020204" pitchFamily="34" charset="0"/>
              <a:buChar char="•"/>
            </a:pPr>
            <a:r>
              <a:rPr lang="sv-SE" sz="1200" kern="1200" dirty="0">
                <a:solidFill>
                  <a:schemeClr val="tx1"/>
                </a:solidFill>
                <a:latin typeface="+mn-lt"/>
                <a:ea typeface="+mn-ea"/>
                <a:cs typeface="+mn-cs"/>
              </a:rPr>
              <a:t>Kontakta företag, agera ombud eller medla mellan dig och ett företag du har en tvist med.</a:t>
            </a:r>
          </a:p>
          <a:p>
            <a:pPr marL="171450" indent="-171450">
              <a:buFont typeface="Arial" panose="020B0604020202020204" pitchFamily="34" charset="0"/>
              <a:buChar char="•"/>
            </a:pPr>
            <a:r>
              <a:rPr lang="sv-SE" sz="1200" kern="1200" dirty="0">
                <a:solidFill>
                  <a:schemeClr val="tx1"/>
                </a:solidFill>
                <a:latin typeface="+mn-lt"/>
                <a:ea typeface="+mn-ea"/>
                <a:cs typeface="+mn-cs"/>
              </a:rPr>
              <a:t>Granska handlingar eller tolka avtal.</a:t>
            </a:r>
          </a:p>
          <a:p>
            <a:pPr marL="171450" indent="-171450">
              <a:buFont typeface="Arial" panose="020B0604020202020204" pitchFamily="34" charset="0"/>
              <a:buChar char="•"/>
            </a:pPr>
            <a:r>
              <a:rPr lang="sv-SE" sz="1200" kern="1200" dirty="0">
                <a:solidFill>
                  <a:schemeClr val="tx1"/>
                </a:solidFill>
                <a:latin typeface="+mn-lt"/>
                <a:ea typeface="+mn-ea"/>
                <a:cs typeface="+mn-cs"/>
              </a:rPr>
              <a:t>Hjälpa till med att svara på skoluppgifter.</a:t>
            </a:r>
          </a:p>
          <a:p>
            <a:pPr marL="171450" indent="-171450">
              <a:buFont typeface="Arial" panose="020B0604020202020204" pitchFamily="34" charset="0"/>
              <a:buChar char="•"/>
            </a:pPr>
            <a:r>
              <a:rPr lang="sv-SE" sz="1200" kern="1200" dirty="0">
                <a:solidFill>
                  <a:schemeClr val="tx1"/>
                </a:solidFill>
                <a:latin typeface="+mn-lt"/>
                <a:ea typeface="+mn-ea"/>
                <a:cs typeface="+mn-cs"/>
              </a:rPr>
              <a:t>Skriva en anmälan till ARN eller ansökan till domstol.</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1716293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Georgia"/>
              </a:rPr>
              <a:t>Om man handlar på webben kan det vara så att man tror att man handlar från ett svenskt företag men i själva verket är det ett utländskt företag.</a:t>
            </a:r>
          </a:p>
          <a:p>
            <a:endParaRPr lang="sv-SE" sz="1200" dirty="0">
              <a:latin typeface="+mn-lt"/>
              <a:cs typeface="Georgia"/>
            </a:endParaRPr>
          </a:p>
          <a:p>
            <a:r>
              <a:rPr lang="sv-SE" sz="1200" dirty="0">
                <a:latin typeface="+mn-lt"/>
                <a:cs typeface="Georgia"/>
              </a:rPr>
              <a:t>Har du en fråga om handel utanför Sverige? ECC Sverige, eller Konsument Europa som de hette fram till alldeles nyligen, är en del av Hallå konsument, som hjälper dig som köpt en vara eller tjänst från ett land inom EU, Norge, Island och Storbritannien. </a:t>
            </a:r>
          </a:p>
          <a:p>
            <a:endParaRPr lang="sv-SE" sz="1200" dirty="0">
              <a:latin typeface="+mn-lt"/>
              <a:cs typeface="Georgia"/>
            </a:endParaRPr>
          </a:p>
          <a:p>
            <a:r>
              <a:rPr lang="sv-SE" sz="1200" dirty="0">
                <a:latin typeface="+mn-lt"/>
                <a:cs typeface="Georgia"/>
              </a:rPr>
              <a:t>ECC Sverige erbjuder kostnadsfri rådgivning till konsumenter, antingen genom fördjupad direktrådgivning eller genom medling via av våra 30 systerkontor. Webbplatsen heter eccsverige.se. </a:t>
            </a:r>
          </a:p>
          <a:p>
            <a:endParaRPr lang="sv-SE" sz="1200" dirty="0">
              <a:latin typeface="+mn-lt"/>
              <a:cs typeface="Georgia"/>
            </a:endParaRPr>
          </a:p>
          <a:p>
            <a:r>
              <a:rPr lang="sv-SE" sz="1200" dirty="0">
                <a:latin typeface="+mn-lt"/>
                <a:cs typeface="Georgia"/>
              </a:rPr>
              <a:t>På webbplatsen finns även information om att handla på internet från länder utanför EU.</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407489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10;&#10;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10;&#10;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10;&#10;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10;&#10;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10;&#10;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10;&#10;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ckGklg6Bty8"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3" y="2189785"/>
            <a:ext cx="9144000" cy="1086443"/>
          </a:xfrm>
        </p:spPr>
        <p:txBody>
          <a:bodyPr/>
          <a:lstStyle/>
          <a:p>
            <a:r>
              <a:rPr lang="sv-SE" dirty="0"/>
              <a:t>KONSUMENTVARDAG</a:t>
            </a:r>
            <a:br>
              <a:rPr lang="sv-SE" dirty="0"/>
            </a:br>
            <a:r>
              <a:rPr lang="sv-SE" dirty="0"/>
              <a:t>- STÖD OCH RÄTTIGHETER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1083" y="3949442"/>
            <a:ext cx="9144000" cy="1655762"/>
          </a:xfrm>
        </p:spPr>
        <p:txBody>
          <a:bodyPr/>
          <a:lstStyle/>
          <a:p>
            <a:r>
              <a:rPr lang="sv-SE" dirty="0"/>
              <a:t>Konsumentverket</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871273"/>
          </a:xfrm>
        </p:spPr>
        <p:txBody>
          <a:bodyPr/>
          <a:lstStyle/>
          <a:p>
            <a:pPr lvl="0" fontAlgn="base">
              <a:spcBef>
                <a:spcPct val="0"/>
              </a:spcBef>
              <a:spcAft>
                <a:spcPct val="0"/>
              </a:spcAft>
              <a:defRPr/>
            </a:pPr>
            <a:r>
              <a:rPr lang="sv-SE" sz="3200" b="1" dirty="0">
                <a:solidFill>
                  <a:prstClr val="black"/>
                </a:solidFill>
                <a:latin typeface="Calibri" panose="020F0502020204030204" pitchFamily="34" charset="0"/>
                <a:ea typeface="Arial" charset="0"/>
                <a:cs typeface="Calibri" panose="020F0502020204030204" pitchFamily="34" charset="0"/>
              </a:rPr>
              <a:t>DE FYRA RÅDGIVNINGSBYRÅERNA</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685475" cy="257369"/>
          </a:xfrm>
        </p:spPr>
        <p:txBody>
          <a:bodyPr wrap="none">
            <a:spAutoFit/>
          </a:bodyPr>
          <a:lstStyle/>
          <a:p>
            <a:r>
              <a:rPr lang="sv-SE" dirty="0"/>
              <a:t>KONSUMENTVARDAG – STÖD OCH RÄTTIGHETER</a:t>
            </a:r>
          </a:p>
        </p:txBody>
      </p:sp>
      <p:sp>
        <p:nvSpPr>
          <p:cNvPr id="4" name="Platshållare för innehåll 3">
            <a:extLst>
              <a:ext uri="{FF2B5EF4-FFF2-40B4-BE49-F238E27FC236}">
                <a16:creationId xmlns:a16="http://schemas.microsoft.com/office/drawing/2014/main" id="{9C20D24A-1E63-9DE7-77D7-181BA230B726}"/>
              </a:ext>
            </a:extLst>
          </p:cNvPr>
          <p:cNvSpPr>
            <a:spLocks noGrp="1"/>
          </p:cNvSpPr>
          <p:nvPr>
            <p:ph idx="1"/>
          </p:nvPr>
        </p:nvSpPr>
        <p:spPr>
          <a:xfrm>
            <a:off x="592692" y="1746822"/>
            <a:ext cx="5118100" cy="3287886"/>
          </a:xfrm>
        </p:spPr>
        <p:txBody>
          <a:bodyPr/>
          <a:lstStyle/>
          <a:p>
            <a:pPr>
              <a:tabLst>
                <a:tab pos="214313" algn="l"/>
              </a:tabLst>
            </a:pPr>
            <a:r>
              <a:rPr lang="sv-SE" sz="2000" b="1" dirty="0">
                <a:ea typeface="Arial" charset="0"/>
                <a:cs typeface="Arial" charset="0"/>
              </a:rPr>
              <a:t>Konsumenternas Bank- och finansbyrå </a:t>
            </a:r>
            <a:br>
              <a:rPr lang="sv-SE" sz="2000" dirty="0">
                <a:ea typeface="Arial" charset="0"/>
                <a:cs typeface="Arial" charset="0"/>
              </a:rPr>
            </a:br>
            <a:r>
              <a:rPr lang="sv-SE" sz="2000" dirty="0">
                <a:ea typeface="Arial" charset="0"/>
                <a:cs typeface="Arial" charset="0"/>
              </a:rPr>
              <a:t>www.konsumenternas.se</a:t>
            </a:r>
          </a:p>
          <a:p>
            <a:pPr>
              <a:tabLst>
                <a:tab pos="214313" algn="l"/>
              </a:tabLst>
            </a:pPr>
            <a:r>
              <a:rPr lang="sv-SE" sz="2000" b="1" dirty="0">
                <a:ea typeface="Arial" charset="0"/>
                <a:cs typeface="Arial" charset="0"/>
              </a:rPr>
              <a:t>Konsumenternas Försäkringsbyrå </a:t>
            </a:r>
            <a:br>
              <a:rPr lang="sv-SE" sz="2000" dirty="0">
                <a:ea typeface="Arial" charset="0"/>
                <a:cs typeface="Arial" charset="0"/>
              </a:rPr>
            </a:br>
            <a:r>
              <a:rPr lang="sv-SE" sz="2000" dirty="0">
                <a:ea typeface="Arial" charset="0"/>
                <a:cs typeface="Arial" charset="0"/>
              </a:rPr>
              <a:t>www.konsumenternas.se</a:t>
            </a:r>
          </a:p>
          <a:p>
            <a:pPr>
              <a:tabLst>
                <a:tab pos="214313" algn="l"/>
              </a:tabLst>
            </a:pPr>
            <a:r>
              <a:rPr lang="sv-SE" sz="2000" b="1" dirty="0">
                <a:ea typeface="Arial" charset="0"/>
                <a:cs typeface="Arial" charset="0"/>
              </a:rPr>
              <a:t>Energimarknadsbyrån</a:t>
            </a:r>
            <a:r>
              <a:rPr lang="sv-SE" sz="2000" dirty="0">
                <a:ea typeface="Arial" charset="0"/>
                <a:cs typeface="Arial" charset="0"/>
              </a:rPr>
              <a:t> </a:t>
            </a:r>
            <a:br>
              <a:rPr lang="sv-SE" sz="2000" dirty="0">
                <a:ea typeface="Arial" charset="0"/>
                <a:cs typeface="Arial" charset="0"/>
              </a:rPr>
            </a:br>
            <a:r>
              <a:rPr lang="sv-SE" sz="2000" dirty="0">
                <a:ea typeface="Arial" charset="0"/>
                <a:cs typeface="Arial" charset="0"/>
              </a:rPr>
              <a:t>www.energimarknadsbyran.se </a:t>
            </a:r>
          </a:p>
          <a:p>
            <a:pPr>
              <a:tabLst>
                <a:tab pos="214313" algn="l"/>
              </a:tabLst>
            </a:pPr>
            <a:r>
              <a:rPr lang="sv-SE" sz="2000" b="1" dirty="0">
                <a:ea typeface="Arial" charset="0"/>
                <a:cs typeface="Arial" charset="0"/>
              </a:rPr>
              <a:t>Telekområdgivarna </a:t>
            </a:r>
            <a:br>
              <a:rPr lang="sv-SE" sz="2000" dirty="0">
                <a:ea typeface="Arial" charset="0"/>
                <a:cs typeface="Arial" charset="0"/>
              </a:rPr>
            </a:br>
            <a:r>
              <a:rPr lang="sv-SE" sz="2000" dirty="0">
                <a:ea typeface="Arial" charset="0"/>
                <a:cs typeface="Arial" charset="0"/>
              </a:rPr>
              <a:t>www.telekomradgivarna.se</a:t>
            </a:r>
          </a:p>
        </p:txBody>
      </p:sp>
      <p:pic>
        <p:nvPicPr>
          <p:cNvPr id="11" name="Platshållare för bild 10">
            <a:extLst>
              <a:ext uri="{FF2B5EF4-FFF2-40B4-BE49-F238E27FC236}">
                <a16:creationId xmlns:a16="http://schemas.microsoft.com/office/drawing/2014/main" id="{B3102F93-F417-9419-3E1E-D4361F61834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98255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1018222"/>
          </a:xfrm>
        </p:spPr>
        <p:txBody>
          <a:bodyPr/>
          <a:lstStyle/>
          <a:p>
            <a:pPr lvl="0" fontAlgn="base">
              <a:spcBef>
                <a:spcPct val="0"/>
              </a:spcBef>
              <a:spcAft>
                <a:spcPct val="0"/>
              </a:spcAft>
              <a:defRPr/>
            </a:pPr>
            <a:r>
              <a:rPr lang="sv-SE" sz="3200" b="1" dirty="0">
                <a:solidFill>
                  <a:prstClr val="black"/>
                </a:solidFill>
                <a:latin typeface="Calibri" panose="020F0502020204030204" pitchFamily="34" charset="0"/>
                <a:ea typeface="Arial" charset="0"/>
                <a:cs typeface="Calibri" panose="020F0502020204030204" pitchFamily="34" charset="0"/>
              </a:rPr>
              <a:t>KOMMUNERNAS KONSUMENTVÄGLEDNING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757843"/>
            <a:ext cx="5118100" cy="3122631"/>
          </a:xfrm>
        </p:spPr>
        <p:txBody>
          <a:bodyPr>
            <a:normAutofit/>
          </a:bodyPr>
          <a:lstStyle/>
          <a:p>
            <a:r>
              <a:rPr lang="sv-SE" dirty="0">
                <a:latin typeface="Calibri" panose="020F0502020204030204" pitchFamily="34" charset="0"/>
              </a:rPr>
              <a:t>Kommunerna är inte skyldiga att tillhandahålla konsumentvägledning </a:t>
            </a:r>
            <a:br>
              <a:rPr lang="sv-SE" dirty="0">
                <a:latin typeface="Calibri" panose="020F0502020204030204" pitchFamily="34" charset="0"/>
              </a:rPr>
            </a:br>
            <a:r>
              <a:rPr lang="sv-SE" dirty="0">
                <a:latin typeface="Calibri" panose="020F0502020204030204" pitchFamily="34" charset="0"/>
              </a:rPr>
              <a:t>men många kommuner gör det.</a:t>
            </a:r>
          </a:p>
          <a:p>
            <a:r>
              <a:rPr lang="sv-SE" dirty="0">
                <a:latin typeface="Calibri" panose="020F0502020204030204" pitchFamily="34" charset="0"/>
              </a:rPr>
              <a:t>Lokalt perspektiv och möjlighet till </a:t>
            </a:r>
            <a:br>
              <a:rPr lang="sv-SE" dirty="0">
                <a:latin typeface="Calibri" panose="020F0502020204030204" pitchFamily="34" charset="0"/>
              </a:rPr>
            </a:br>
            <a:r>
              <a:rPr lang="sv-SE" dirty="0">
                <a:latin typeface="Calibri" panose="020F0502020204030204" pitchFamily="34" charset="0"/>
              </a:rPr>
              <a:t>personliga möten.</a:t>
            </a:r>
          </a:p>
          <a:p>
            <a:r>
              <a:rPr lang="sv-SE" dirty="0">
                <a:latin typeface="Calibri" panose="020F0502020204030204" pitchFamily="34" charset="0"/>
              </a:rPr>
              <a:t>Vid komplicerade ärenden som kräver återkommande kontakt är det bra att </a:t>
            </a:r>
            <a:br>
              <a:rPr lang="sv-SE" dirty="0">
                <a:latin typeface="Calibri" panose="020F0502020204030204" pitchFamily="34" charset="0"/>
              </a:rPr>
            </a:br>
            <a:r>
              <a:rPr lang="sv-SE" dirty="0">
                <a:latin typeface="Calibri" panose="020F0502020204030204" pitchFamily="34" charset="0"/>
              </a:rPr>
              <a:t>kunna vända sig till samma person.</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685475" cy="257369"/>
          </a:xfrm>
        </p:spPr>
        <p:txBody>
          <a:bodyPr wrap="none">
            <a:spAutoFit/>
          </a:bodyPr>
          <a:lstStyle/>
          <a:p>
            <a:r>
              <a:rPr lang="sv-SE" dirty="0"/>
              <a:t>KONSUMENTVARDAG – STÖD OCH RÄTTIGHETER</a:t>
            </a:r>
          </a:p>
        </p:txBody>
      </p:sp>
      <p:pic>
        <p:nvPicPr>
          <p:cNvPr id="7" name="Platshållare för bild 6" descr="En bild som visar text, fönster, inomhus, bord&#10;&#10;Automatiskt genererad beskrivning">
            <a:extLst>
              <a:ext uri="{FF2B5EF4-FFF2-40B4-BE49-F238E27FC236}">
                <a16:creationId xmlns:a16="http://schemas.microsoft.com/office/drawing/2014/main" id="{3D9D6614-3E7E-2679-1DAB-9CD55A2B0AD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213595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dirty="0"/>
              <a:t>VÅRA FEM BÄSTA TIPS</a:t>
            </a:r>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2685475" cy="257369"/>
          </a:xfrm>
        </p:spPr>
        <p:txBody>
          <a:bodyPr wrap="none">
            <a:spAutoFit/>
          </a:bodyPr>
          <a:lstStyle/>
          <a:p>
            <a:r>
              <a:rPr lang="sv-SE" dirty="0"/>
              <a:t>KONSUMENTVARDAG – STÖD OCH RÄTTIGHETER</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817022"/>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b="1" dirty="0">
                <a:latin typeface="Calibri" panose="020F0502020204030204" pitchFamily="34" charset="0"/>
              </a:rPr>
              <a:t>Vad: </a:t>
            </a:r>
            <a:r>
              <a:rPr lang="sv-SE" sz="2000" dirty="0">
                <a:latin typeface="Calibri" panose="020F0502020204030204" pitchFamily="34" charset="0"/>
              </a:rPr>
              <a:t>En film (5 min) med fem enkla tips om problem som drabbar många konsumenter samt var det finns hjälp och stöd. </a:t>
            </a:r>
          </a:p>
          <a:p>
            <a:r>
              <a:rPr lang="sv-SE" sz="2000" b="1" dirty="0">
                <a:latin typeface="Calibri" panose="020F0502020204030204" pitchFamily="34" charset="0"/>
              </a:rPr>
              <a:t>För vem: </a:t>
            </a:r>
            <a:r>
              <a:rPr lang="sv-SE" sz="2000" dirty="0">
                <a:latin typeface="Calibri" panose="020F0502020204030204" pitchFamily="34" charset="0"/>
              </a:rPr>
              <a:t>Konsumenter som riskerar att hamna i situationer där de är extra sårbara.   </a:t>
            </a:r>
          </a:p>
          <a:p>
            <a:r>
              <a:rPr lang="sv-SE" sz="2000" b="1" dirty="0">
                <a:latin typeface="Calibri" panose="020F0502020204030204" pitchFamily="34" charset="0"/>
              </a:rPr>
              <a:t>Språk: </a:t>
            </a:r>
            <a:r>
              <a:rPr lang="sv-SE" sz="2000" dirty="0">
                <a:latin typeface="Calibri" panose="020F0502020204030204" pitchFamily="34" charset="0"/>
              </a:rPr>
              <a:t>Svenska, engelska, arabiska</a:t>
            </a:r>
          </a:p>
          <a:p>
            <a:r>
              <a:rPr lang="sv-SE" sz="2000" b="1" dirty="0">
                <a:latin typeface="Calibri" panose="020F0502020204030204" pitchFamily="34" charset="0"/>
              </a:rPr>
              <a:t>Var: </a:t>
            </a:r>
            <a:r>
              <a:rPr lang="sv-SE" sz="2000" dirty="0">
                <a:latin typeface="Calibri" panose="020F0502020204030204" pitchFamily="34" charset="0"/>
              </a:rPr>
              <a:t>hallåkonsument.se </a:t>
            </a:r>
          </a:p>
        </p:txBody>
      </p:sp>
      <p:grpSp>
        <p:nvGrpSpPr>
          <p:cNvPr id="10" name="Grupp 9">
            <a:extLst>
              <a:ext uri="{FF2B5EF4-FFF2-40B4-BE49-F238E27FC236}">
                <a16:creationId xmlns:a16="http://schemas.microsoft.com/office/drawing/2014/main" id="{1A9F42A9-87D0-664C-5418-EC6D2345A715}"/>
              </a:ext>
            </a:extLst>
          </p:cNvPr>
          <p:cNvGrpSpPr/>
          <p:nvPr/>
        </p:nvGrpSpPr>
        <p:grpSpPr>
          <a:xfrm>
            <a:off x="5891333" y="1948726"/>
            <a:ext cx="5365405" cy="3291489"/>
            <a:chOff x="5491424" y="1950720"/>
            <a:chExt cx="7042556" cy="4320363"/>
          </a:xfrm>
        </p:grpSpPr>
        <p:pic>
          <p:nvPicPr>
            <p:cNvPr id="11" name="Platshållare för bild 4" descr="laptop-start.png">
              <a:extLst>
                <a:ext uri="{FF2B5EF4-FFF2-40B4-BE49-F238E27FC236}">
                  <a16:creationId xmlns:a16="http://schemas.microsoft.com/office/drawing/2014/main" id="{80ACD98B-4CA0-1A04-0D01-BF71E3516B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objekt 11">
              <a:extLst>
                <a:ext uri="{FF2B5EF4-FFF2-40B4-BE49-F238E27FC236}">
                  <a16:creationId xmlns:a16="http://schemas.microsoft.com/office/drawing/2014/main" id="{43561F2B-1CA4-3C66-9B94-80AC5859C3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1873" y="2202128"/>
              <a:ext cx="5351518" cy="3442179"/>
            </a:xfrm>
            <a:prstGeom prst="rect">
              <a:avLst/>
            </a:prstGeom>
          </p:spPr>
        </p:pic>
      </p:grpSp>
      <p:pic>
        <p:nvPicPr>
          <p:cNvPr id="13" name="Platshållare för innehåll 6">
            <a:extLst>
              <a:ext uri="{FF2B5EF4-FFF2-40B4-BE49-F238E27FC236}">
                <a16:creationId xmlns:a16="http://schemas.microsoft.com/office/drawing/2014/main" id="{5C06C70A-1D37-02F7-81C8-483209AB4B14}"/>
              </a:ext>
            </a:extLst>
          </p:cNvPr>
          <p:cNvPicPr>
            <a:picLocks noGrp="1" noChangeAspect="1"/>
          </p:cNvPicPr>
          <p:nvPr>
            <p:ph sz="half" idx="1"/>
          </p:nvPr>
        </p:nvPicPr>
        <p:blipFill>
          <a:blip r:embed="rId5"/>
          <a:srcRect/>
          <a:stretch/>
        </p:blipFill>
        <p:spPr>
          <a:xfrm>
            <a:off x="6562107" y="2128539"/>
            <a:ext cx="4023831" cy="2281738"/>
          </a:xfrm>
          <a:prstGeom prst="rect">
            <a:avLst/>
          </a:prstGeom>
        </p:spPr>
      </p:pic>
    </p:spTree>
    <p:extLst>
      <p:ext uri="{BB962C8B-B14F-4D97-AF65-F5344CB8AC3E}">
        <p14:creationId xmlns:p14="http://schemas.microsoft.com/office/powerpoint/2010/main" val="1047140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707020"/>
          </a:xfrm>
        </p:spPr>
        <p:txBody>
          <a:bodyPr/>
          <a:lstStyle/>
          <a:p>
            <a:pPr lvl="0" fontAlgn="base">
              <a:spcBef>
                <a:spcPct val="0"/>
              </a:spcBef>
              <a:spcAft>
                <a:spcPct val="0"/>
              </a:spcAft>
              <a:defRPr/>
            </a:pPr>
            <a:r>
              <a:rPr lang="sv-SE" sz="3200" b="1" dirty="0">
                <a:solidFill>
                  <a:prstClr val="black"/>
                </a:solidFill>
                <a:latin typeface="Calibri" panose="020F0502020204030204" pitchFamily="34" charset="0"/>
                <a:ea typeface="Arial" charset="0"/>
                <a:cs typeface="Calibri" panose="020F0502020204030204" pitchFamily="34" charset="0"/>
              </a:rPr>
              <a:t>DROPSHIPPING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394284"/>
            <a:ext cx="5118100" cy="3122631"/>
          </a:xfrm>
        </p:spPr>
        <p:txBody>
          <a:bodyPr>
            <a:normAutofit/>
          </a:bodyPr>
          <a:lstStyle/>
          <a:p>
            <a:r>
              <a:rPr lang="sv-SE" dirty="0">
                <a:latin typeface="Calibri" panose="020F0502020204030204" pitchFamily="34" charset="0"/>
              </a:rPr>
              <a:t>Svenskt språk och svenska betallösningar</a:t>
            </a:r>
          </a:p>
          <a:p>
            <a:r>
              <a:rPr lang="sv-SE" dirty="0">
                <a:latin typeface="Calibri" panose="020F0502020204030204" pitchFamily="34" charset="0"/>
              </a:rPr>
              <a:t>Förmedlare i Sverige men säljaren någon annanstans</a:t>
            </a:r>
          </a:p>
          <a:p>
            <a:r>
              <a:rPr lang="sv-SE" dirty="0">
                <a:latin typeface="Calibri" panose="020F0502020204030204" pitchFamily="34" charset="0"/>
              </a:rPr>
              <a:t>Tull- och momsuppgifter tillkommer </a:t>
            </a:r>
          </a:p>
          <a:p>
            <a:r>
              <a:rPr lang="sv-SE" dirty="0">
                <a:latin typeface="Calibri" panose="020F0502020204030204" pitchFamily="34" charset="0"/>
              </a:rPr>
              <a:t>Andra regler för produktsäkerhet</a:t>
            </a:r>
          </a:p>
          <a:p>
            <a:r>
              <a:rPr lang="sv-SE" dirty="0">
                <a:latin typeface="Calibri" panose="020F0502020204030204" pitchFamily="34" charset="0"/>
              </a:rPr>
              <a:t>Ofta bristande kvalitet och sena leveranser</a:t>
            </a:r>
          </a:p>
          <a:p>
            <a:r>
              <a:rPr lang="sv-SE" dirty="0">
                <a:latin typeface="Calibri" panose="020F0502020204030204" pitchFamily="34" charset="0"/>
              </a:rPr>
              <a:t>Svensk konsumentlagstiftning gäller men svårt att få rätt i slutändan</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685475" cy="257369"/>
          </a:xfrm>
        </p:spPr>
        <p:txBody>
          <a:bodyPr wrap="none">
            <a:spAutoFit/>
          </a:bodyPr>
          <a:lstStyle/>
          <a:p>
            <a:r>
              <a:rPr lang="sv-SE" dirty="0"/>
              <a:t>KONSUMENTVARDAG – STÖD OCH RÄTTIGHETER</a:t>
            </a:r>
          </a:p>
        </p:txBody>
      </p:sp>
      <p:pic>
        <p:nvPicPr>
          <p:cNvPr id="9" name="Platshållare för bild 8" descr="En bild som visar vatten, orange, full av färg, båt&#10;&#10;Automatiskt genererad beskrivning">
            <a:extLst>
              <a:ext uri="{FF2B5EF4-FFF2-40B4-BE49-F238E27FC236}">
                <a16:creationId xmlns:a16="http://schemas.microsoft.com/office/drawing/2014/main" id="{C7A45693-0AD2-C221-AC51-27E83AAFE096}"/>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1839744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601438" y="623164"/>
            <a:ext cx="10515600" cy="734334"/>
          </a:xfrm>
        </p:spPr>
        <p:txBody>
          <a:bodyPr/>
          <a:lstStyle/>
          <a:p>
            <a:r>
              <a:rPr lang="sv-SE" sz="3200" b="1" dirty="0">
                <a:latin typeface="Calibri"/>
                <a:ea typeface="Arial" charset="0"/>
                <a:cs typeface="Calibri"/>
              </a:rPr>
              <a:t>KONSUMENTKLAGOMÅL – TOPP 5 2022</a:t>
            </a:r>
            <a:endParaRPr lang="sv-SE" dirty="0"/>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2554060400"/>
              </p:ext>
            </p:extLst>
          </p:nvPr>
        </p:nvGraphicFramePr>
        <p:xfrm>
          <a:off x="678779" y="2251517"/>
          <a:ext cx="4399998" cy="2854960"/>
        </p:xfrm>
        <a:graphic>
          <a:graphicData uri="http://schemas.openxmlformats.org/drawingml/2006/table">
            <a:tbl>
              <a:tblPr firstRow="1" bandRow="1">
                <a:tableStyleId>{5C22544A-7EE6-4342-B048-85BDC9FD1C3A}</a:tableStyleId>
              </a:tblPr>
              <a:tblGrid>
                <a:gridCol w="2199999">
                  <a:extLst>
                    <a:ext uri="{9D8B030D-6E8A-4147-A177-3AD203B41FA5}">
                      <a16:colId xmlns:a16="http://schemas.microsoft.com/office/drawing/2014/main" val="2336489506"/>
                    </a:ext>
                  </a:extLst>
                </a:gridCol>
                <a:gridCol w="2199999">
                  <a:extLst>
                    <a:ext uri="{9D8B030D-6E8A-4147-A177-3AD203B41FA5}">
                      <a16:colId xmlns:a16="http://schemas.microsoft.com/office/drawing/2014/main" val="3788303289"/>
                    </a:ext>
                  </a:extLst>
                </a:gridCol>
              </a:tblGrid>
              <a:tr h="370840">
                <a:tc>
                  <a:txBody>
                    <a:bodyPr/>
                    <a:lstStyle/>
                    <a:p>
                      <a:r>
                        <a:rPr lang="sv-SE" dirty="0">
                          <a:solidFill>
                            <a:schemeClr val="accent1"/>
                          </a:solidFill>
                        </a:rPr>
                        <a:t>VAROR</a:t>
                      </a: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dirty="0">
                        <a:solidFill>
                          <a:srgbClr val="44999C"/>
                        </a:solidFill>
                      </a:endParaRP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70840">
                <a:tc>
                  <a:txBody>
                    <a:bodyPr/>
                    <a:lstStyle/>
                    <a:p>
                      <a:r>
                        <a:rPr lang="sv-SE" sz="1900" dirty="0">
                          <a:latin typeface="+mj-lt"/>
                        </a:rPr>
                        <a:t>Begagnad bil</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10,2 %</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70840">
                <a:tc>
                  <a:txBody>
                    <a:bodyPr/>
                    <a:lstStyle/>
                    <a:p>
                      <a:r>
                        <a:rPr lang="sv-SE" sz="1900" dirty="0">
                          <a:latin typeface="+mj-lt"/>
                        </a:rPr>
                        <a:t>Möbler/husgeråd/</a:t>
                      </a:r>
                      <a:br>
                        <a:rPr lang="sv-SE" sz="1900" dirty="0">
                          <a:latin typeface="+mj-lt"/>
                        </a:rPr>
                      </a:br>
                      <a:r>
                        <a:rPr lang="sv-SE" sz="1900" dirty="0">
                          <a:latin typeface="+mj-lt"/>
                        </a:rPr>
                        <a:t>inredning</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4,5 %</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70840">
                <a:tc>
                  <a:txBody>
                    <a:bodyPr/>
                    <a:lstStyle/>
                    <a:p>
                      <a:r>
                        <a:rPr lang="sv-SE" sz="1900" dirty="0">
                          <a:latin typeface="+mj-lt"/>
                        </a:rPr>
                        <a:t>Dator/telefon/</a:t>
                      </a:r>
                      <a:br>
                        <a:rPr lang="sv-SE" sz="1900" dirty="0">
                          <a:latin typeface="+mj-lt"/>
                        </a:rPr>
                      </a:br>
                      <a:r>
                        <a:rPr lang="sv-SE" sz="1900" dirty="0">
                          <a:latin typeface="+mj-lt"/>
                        </a:rPr>
                        <a:t>spelkonsol</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2,8 %</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370840">
                <a:tc>
                  <a:txBody>
                    <a:bodyPr/>
                    <a:lstStyle/>
                    <a:p>
                      <a:r>
                        <a:rPr lang="sv-SE" sz="1900" dirty="0">
                          <a:latin typeface="+mj-lt"/>
                        </a:rPr>
                        <a:t>Kläder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2,3 %</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370840">
                <a:tc>
                  <a:txBody>
                    <a:bodyPr/>
                    <a:lstStyle/>
                    <a:p>
                      <a:r>
                        <a:rPr lang="sv-SE" sz="1900" dirty="0">
                          <a:latin typeface="+mj-lt"/>
                        </a:rPr>
                        <a:t>Fordon (ej bil)</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1,7 %</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2685475" cy="257369"/>
          </a:xfrm>
        </p:spPr>
        <p:txBody>
          <a:bodyPr wrap="none">
            <a:spAutoFit/>
          </a:bodyPr>
          <a:lstStyle/>
          <a:p>
            <a:r>
              <a:rPr lang="sv-SE" dirty="0"/>
              <a:t>KONSUMENTVARDAG – STÖD OCH RÄTTIGHETER</a:t>
            </a:r>
          </a:p>
        </p:txBody>
      </p:sp>
      <p:graphicFrame>
        <p:nvGraphicFramePr>
          <p:cNvPr id="12" name="Tabell 5">
            <a:extLst>
              <a:ext uri="{FF2B5EF4-FFF2-40B4-BE49-F238E27FC236}">
                <a16:creationId xmlns:a16="http://schemas.microsoft.com/office/drawing/2014/main" id="{800652B3-7F5E-1B46-1479-85D9B07B01C2}"/>
              </a:ext>
            </a:extLst>
          </p:cNvPr>
          <p:cNvGraphicFramePr>
            <a:graphicFrameLocks/>
          </p:cNvGraphicFramePr>
          <p:nvPr>
            <p:extLst>
              <p:ext uri="{D42A27DB-BD31-4B8C-83A1-F6EECF244321}">
                <p14:modId xmlns:p14="http://schemas.microsoft.com/office/powerpoint/2010/main" val="2050381476"/>
              </p:ext>
            </p:extLst>
          </p:nvPr>
        </p:nvGraphicFramePr>
        <p:xfrm>
          <a:off x="5897908" y="2207449"/>
          <a:ext cx="4399998" cy="2341599"/>
        </p:xfrm>
        <a:graphic>
          <a:graphicData uri="http://schemas.openxmlformats.org/drawingml/2006/table">
            <a:tbl>
              <a:tblPr firstRow="1" bandRow="1">
                <a:tableStyleId>{5C22544A-7EE6-4342-B048-85BDC9FD1C3A}</a:tableStyleId>
              </a:tblPr>
              <a:tblGrid>
                <a:gridCol w="2199999">
                  <a:extLst>
                    <a:ext uri="{9D8B030D-6E8A-4147-A177-3AD203B41FA5}">
                      <a16:colId xmlns:a16="http://schemas.microsoft.com/office/drawing/2014/main" val="2336489506"/>
                    </a:ext>
                  </a:extLst>
                </a:gridCol>
                <a:gridCol w="2199999">
                  <a:extLst>
                    <a:ext uri="{9D8B030D-6E8A-4147-A177-3AD203B41FA5}">
                      <a16:colId xmlns:a16="http://schemas.microsoft.com/office/drawing/2014/main" val="3788303289"/>
                    </a:ext>
                  </a:extLst>
                </a:gridCol>
              </a:tblGrid>
              <a:tr h="436599">
                <a:tc>
                  <a:txBody>
                    <a:bodyPr/>
                    <a:lstStyle/>
                    <a:p>
                      <a:r>
                        <a:rPr lang="sv-SE" dirty="0">
                          <a:solidFill>
                            <a:schemeClr val="accent1"/>
                          </a:solidFill>
                        </a:rPr>
                        <a:t>TJÄNSTER</a:t>
                      </a: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dirty="0">
                        <a:solidFill>
                          <a:srgbClr val="44999C"/>
                        </a:solidFill>
                      </a:endParaRPr>
                    </a:p>
                  </a:txBody>
                  <a:tcPr>
                    <a:lnL w="12700" cmpd="sng">
                      <a:noFill/>
                    </a:lnL>
                    <a:lnR w="12700" cmpd="sng">
                      <a:noFill/>
                    </a:lnR>
                    <a:lnT w="12700" cmpd="sng">
                      <a:noFill/>
                    </a:lnT>
                    <a:lnB w="1270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70840">
                <a:tc>
                  <a:txBody>
                    <a:bodyPr/>
                    <a:lstStyle/>
                    <a:p>
                      <a:r>
                        <a:rPr lang="sv-SE" sz="1900" dirty="0">
                          <a:latin typeface="+mj-lt"/>
                        </a:rPr>
                        <a:t>Hantverkare</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8,7 %</a:t>
                      </a:r>
                    </a:p>
                  </a:txBody>
                  <a:tcPr>
                    <a:lnL w="12700" cmpd="sng">
                      <a:noFill/>
                    </a:lnL>
                    <a:lnR w="12700" cmpd="sng">
                      <a:noFill/>
                    </a:lnR>
                    <a:lnT w="1270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70840">
                <a:tc>
                  <a:txBody>
                    <a:bodyPr/>
                    <a:lstStyle/>
                    <a:p>
                      <a:r>
                        <a:rPr lang="sv-SE" sz="1900" dirty="0">
                          <a:latin typeface="+mj-lt"/>
                        </a:rPr>
                        <a:t>Flyg</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5,7 %</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70840">
                <a:tc>
                  <a:txBody>
                    <a:bodyPr/>
                    <a:lstStyle/>
                    <a:p>
                      <a:r>
                        <a:rPr lang="sv-SE" sz="1900" dirty="0">
                          <a:latin typeface="+mj-lt"/>
                        </a:rPr>
                        <a:t>Mobiltelefoni</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3,9 %</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370840">
                <a:tc>
                  <a:txBody>
                    <a:bodyPr/>
                    <a:lstStyle/>
                    <a:p>
                      <a:r>
                        <a:rPr lang="sv-SE" sz="1900" dirty="0">
                          <a:latin typeface="+mj-lt"/>
                        </a:rPr>
                        <a:t>El</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2,9 %</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370840">
                <a:tc>
                  <a:txBody>
                    <a:bodyPr/>
                    <a:lstStyle/>
                    <a:p>
                      <a:r>
                        <a:rPr lang="sv-SE" sz="1900" dirty="0">
                          <a:latin typeface="+mj-lt"/>
                        </a:rPr>
                        <a:t>Internet/fiber</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2,2 %</a:t>
                      </a:r>
                    </a:p>
                  </a:txBody>
                  <a:tcPr>
                    <a:lnL w="12700" cmpd="sng">
                      <a:noFill/>
                    </a:lnL>
                    <a:lnR w="12700" cmpd="sng">
                      <a:noFill/>
                    </a:lnR>
                    <a:lnT w="6350" cap="flat" cmpd="sng" algn="ctr">
                      <a:solidFill>
                        <a:srgbClr val="44999C"/>
                      </a:solidFill>
                      <a:prstDash val="solid"/>
                      <a:round/>
                      <a:headEnd type="none" w="med" len="med"/>
                      <a:tailEnd type="none" w="med" len="med"/>
                    </a:lnT>
                    <a:lnB w="6350" cap="flat" cmpd="sng" algn="ctr">
                      <a:solidFill>
                        <a:srgbClr val="44999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
        <p:nvSpPr>
          <p:cNvPr id="14" name="textruta 13">
            <a:extLst>
              <a:ext uri="{FF2B5EF4-FFF2-40B4-BE49-F238E27FC236}">
                <a16:creationId xmlns:a16="http://schemas.microsoft.com/office/drawing/2014/main" id="{8B049809-605C-9E81-F52E-9437E21BFF77}"/>
              </a:ext>
            </a:extLst>
          </p:cNvPr>
          <p:cNvSpPr txBox="1"/>
          <p:nvPr/>
        </p:nvSpPr>
        <p:spPr>
          <a:xfrm>
            <a:off x="601437" y="1357497"/>
            <a:ext cx="7617145" cy="400110"/>
          </a:xfrm>
          <a:prstGeom prst="rect">
            <a:avLst/>
          </a:prstGeom>
          <a:noFill/>
        </p:spPr>
        <p:txBody>
          <a:bodyPr wrap="square">
            <a:spAutoFit/>
          </a:bodyPr>
          <a:lstStyle/>
          <a:p>
            <a:r>
              <a:rPr lang="sv-SE" sz="2000" dirty="0">
                <a:latin typeface="Calibri"/>
                <a:ea typeface="Arial" charset="0"/>
                <a:cs typeface="Calibri"/>
              </a:rPr>
              <a:t>Hallå Konsument och kommunernas konsumentvägledning.</a:t>
            </a:r>
            <a:endParaRPr lang="sv-SE" sz="2000" dirty="0"/>
          </a:p>
        </p:txBody>
      </p:sp>
    </p:spTree>
    <p:extLst>
      <p:ext uri="{BB962C8B-B14F-4D97-AF65-F5344CB8AC3E}">
        <p14:creationId xmlns:p14="http://schemas.microsoft.com/office/powerpoint/2010/main" val="679993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871273"/>
          </a:xfrm>
        </p:spPr>
        <p:txBody>
          <a:bodyPr/>
          <a:lstStyle/>
          <a:p>
            <a:pPr lvl="0" fontAlgn="base">
              <a:spcBef>
                <a:spcPct val="0"/>
              </a:spcBef>
              <a:spcAft>
                <a:spcPct val="0"/>
              </a:spcAft>
              <a:defRPr/>
            </a:pPr>
            <a:r>
              <a:rPr lang="sv-SE" sz="3200" b="1" dirty="0">
                <a:solidFill>
                  <a:prstClr val="black"/>
                </a:solidFill>
                <a:latin typeface="Calibri" panose="020F0502020204030204" pitchFamily="34" charset="0"/>
                <a:ea typeface="Arial" charset="0"/>
                <a:cs typeface="Calibri" panose="020F0502020204030204" pitchFamily="34" charset="0"/>
              </a:rPr>
              <a:t>BUDGET- OCH SKULDRÅDGIVNING</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685475" cy="257369"/>
          </a:xfrm>
        </p:spPr>
        <p:txBody>
          <a:bodyPr wrap="none">
            <a:spAutoFit/>
          </a:bodyPr>
          <a:lstStyle/>
          <a:p>
            <a:r>
              <a:rPr lang="sv-SE" dirty="0"/>
              <a:t>KONSUMENTVARDAG – STÖD OCH RÄTTIGHETER</a:t>
            </a:r>
          </a:p>
        </p:txBody>
      </p:sp>
      <p:pic>
        <p:nvPicPr>
          <p:cNvPr id="6" name="Platshållare för bild 5" descr="En bild som visar person, kvinna, telefon, mobiltelefon&#10;&#10;Automatiskt genererad beskrivning">
            <a:extLst>
              <a:ext uri="{FF2B5EF4-FFF2-40B4-BE49-F238E27FC236}">
                <a16:creationId xmlns:a16="http://schemas.microsoft.com/office/drawing/2014/main" id="{13B9AB97-DB69-7E5E-C260-1EF3566B7C9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4" name="Platshållare för innehåll 3">
            <a:extLst>
              <a:ext uri="{FF2B5EF4-FFF2-40B4-BE49-F238E27FC236}">
                <a16:creationId xmlns:a16="http://schemas.microsoft.com/office/drawing/2014/main" id="{9C20D24A-1E63-9DE7-77D7-181BA230B726}"/>
              </a:ext>
            </a:extLst>
          </p:cNvPr>
          <p:cNvSpPr>
            <a:spLocks noGrp="1"/>
          </p:cNvSpPr>
          <p:nvPr>
            <p:ph idx="1"/>
          </p:nvPr>
        </p:nvSpPr>
        <p:spPr>
          <a:xfrm>
            <a:off x="592692" y="1702754"/>
            <a:ext cx="5118100" cy="3287886"/>
          </a:xfrm>
        </p:spPr>
        <p:txBody>
          <a:bodyPr/>
          <a:lstStyle/>
          <a:p>
            <a:pPr>
              <a:tabLst>
                <a:tab pos="214313" algn="l"/>
              </a:tabLst>
            </a:pPr>
            <a:r>
              <a:rPr lang="sv-SE" sz="2000" dirty="0">
                <a:ea typeface="Arial" charset="0"/>
                <a:cs typeface="Arial" charset="0"/>
              </a:rPr>
              <a:t>Lagstadgad obligatorisk verksamhet</a:t>
            </a:r>
          </a:p>
          <a:p>
            <a:pPr>
              <a:tabLst>
                <a:tab pos="214313" algn="l"/>
              </a:tabLst>
            </a:pPr>
            <a:r>
              <a:rPr lang="sv-SE" sz="2000" dirty="0">
                <a:ea typeface="Arial" charset="0"/>
                <a:cs typeface="Arial" charset="0"/>
              </a:rPr>
              <a:t>Budgetrådgivning</a:t>
            </a:r>
          </a:p>
          <a:p>
            <a:pPr>
              <a:tabLst>
                <a:tab pos="214313" algn="l"/>
              </a:tabLst>
            </a:pPr>
            <a:r>
              <a:rPr lang="sv-SE" sz="2000" dirty="0">
                <a:ea typeface="Arial" charset="0"/>
                <a:cs typeface="Arial" charset="0"/>
              </a:rPr>
              <a:t>Skuldrådgivning</a:t>
            </a:r>
          </a:p>
          <a:p>
            <a:pPr>
              <a:tabLst>
                <a:tab pos="214313" algn="l"/>
              </a:tabLst>
            </a:pPr>
            <a:r>
              <a:rPr lang="sv-SE" sz="2000" dirty="0">
                <a:ea typeface="Arial" charset="0"/>
                <a:cs typeface="Arial" charset="0"/>
              </a:rPr>
              <a:t>Skuldsanering – stöd före, under och efter</a:t>
            </a:r>
          </a:p>
          <a:p>
            <a:pPr>
              <a:tabLst>
                <a:tab pos="214313" algn="l"/>
              </a:tabLst>
            </a:pPr>
            <a:r>
              <a:rPr lang="sv-SE" sz="2000" dirty="0">
                <a:ea typeface="Arial" charset="0"/>
                <a:cs typeface="Arial" charset="0"/>
              </a:rPr>
              <a:t>Frivilliga uppgörelser</a:t>
            </a:r>
          </a:p>
          <a:p>
            <a:pPr>
              <a:tabLst>
                <a:tab pos="214313" algn="l"/>
              </a:tabLst>
            </a:pPr>
            <a:r>
              <a:rPr lang="sv-SE" sz="2000" dirty="0">
                <a:ea typeface="Arial" charset="0"/>
                <a:cs typeface="Arial" charset="0"/>
              </a:rPr>
              <a:t>Utåtriktade insatser</a:t>
            </a:r>
          </a:p>
        </p:txBody>
      </p:sp>
    </p:spTree>
    <p:extLst>
      <p:ext uri="{BB962C8B-B14F-4D97-AF65-F5344CB8AC3E}">
        <p14:creationId xmlns:p14="http://schemas.microsoft.com/office/powerpoint/2010/main" val="2831097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707020"/>
          </a:xfrm>
        </p:spPr>
        <p:txBody>
          <a:bodyPr/>
          <a:lstStyle/>
          <a:p>
            <a:pPr lvl="0" fontAlgn="base">
              <a:spcBef>
                <a:spcPct val="0"/>
              </a:spcBef>
              <a:spcAft>
                <a:spcPct val="0"/>
              </a:spcAft>
              <a:defRPr/>
            </a:pPr>
            <a:r>
              <a:rPr lang="sv-SE" sz="3200" b="1" dirty="0">
                <a:solidFill>
                  <a:prstClr val="black"/>
                </a:solidFill>
                <a:latin typeface="Calibri" panose="020F0502020204030204" pitchFamily="34" charset="0"/>
                <a:ea typeface="Arial" charset="0"/>
                <a:cs typeface="Calibri" panose="020F0502020204030204" pitchFamily="34" charset="0"/>
              </a:rPr>
              <a:t>FEM TIPS NÄR EKONOMIN </a:t>
            </a:r>
            <a:br>
              <a:rPr lang="sv-SE" sz="3200" b="1" dirty="0">
                <a:solidFill>
                  <a:prstClr val="black"/>
                </a:solidFill>
                <a:latin typeface="Calibri" panose="020F0502020204030204" pitchFamily="34" charset="0"/>
                <a:ea typeface="Arial" charset="0"/>
                <a:cs typeface="Calibri" panose="020F0502020204030204" pitchFamily="34" charset="0"/>
              </a:rPr>
            </a:br>
            <a:r>
              <a:rPr lang="sv-SE" sz="3200" b="1" dirty="0">
                <a:solidFill>
                  <a:prstClr val="black"/>
                </a:solidFill>
                <a:latin typeface="Calibri" panose="020F0502020204030204" pitchFamily="34" charset="0"/>
                <a:ea typeface="Arial" charset="0"/>
                <a:cs typeface="Calibri" panose="020F0502020204030204" pitchFamily="34" charset="0"/>
              </a:rPr>
              <a:t>INTE MÅR SÅ BRA</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790893"/>
            <a:ext cx="5118100" cy="3122631"/>
          </a:xfrm>
        </p:spPr>
        <p:txBody>
          <a:bodyPr>
            <a:normAutofit/>
          </a:bodyPr>
          <a:lstStyle/>
          <a:p>
            <a:r>
              <a:rPr lang="sv-SE" dirty="0">
                <a:latin typeface="Calibri" panose="020F0502020204030204" pitchFamily="34" charset="0"/>
              </a:rPr>
              <a:t>Betala hyra, el och mat först</a:t>
            </a:r>
          </a:p>
          <a:p>
            <a:r>
              <a:rPr lang="sv-SE" dirty="0">
                <a:latin typeface="Calibri" panose="020F0502020204030204" pitchFamily="34" charset="0"/>
              </a:rPr>
              <a:t>Fundera över ditt bästa råd till dig själv</a:t>
            </a:r>
          </a:p>
          <a:p>
            <a:r>
              <a:rPr lang="sv-SE" dirty="0">
                <a:latin typeface="Calibri" panose="020F0502020204030204" pitchFamily="34" charset="0"/>
              </a:rPr>
              <a:t>Kan du minska dina utgifter?</a:t>
            </a:r>
          </a:p>
          <a:p>
            <a:r>
              <a:rPr lang="sv-SE" dirty="0">
                <a:latin typeface="Calibri" panose="020F0502020204030204" pitchFamily="34" charset="0"/>
              </a:rPr>
              <a:t>Ta kontakt med den du är skyldig pengar</a:t>
            </a:r>
          </a:p>
          <a:p>
            <a:r>
              <a:rPr lang="sv-SE" dirty="0">
                <a:latin typeface="Calibri" panose="020F0502020204030204" pitchFamily="34" charset="0"/>
              </a:rPr>
              <a:t>Ta hjälp!</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685475" cy="257369"/>
          </a:xfrm>
        </p:spPr>
        <p:txBody>
          <a:bodyPr wrap="none">
            <a:spAutoFit/>
          </a:bodyPr>
          <a:lstStyle/>
          <a:p>
            <a:r>
              <a:rPr lang="sv-SE" dirty="0"/>
              <a:t>KONSUMENTVARDAG – STÖD OCH RÄTTIGHETER</a:t>
            </a:r>
          </a:p>
        </p:txBody>
      </p:sp>
      <p:pic>
        <p:nvPicPr>
          <p:cNvPr id="11" name="Platshållare för bild 10">
            <a:extLst>
              <a:ext uri="{FF2B5EF4-FFF2-40B4-BE49-F238E27FC236}">
                <a16:creationId xmlns:a16="http://schemas.microsoft.com/office/drawing/2014/main" id="{DCA1490C-CE8B-F93E-FFA4-EEB11ED949A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02192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pPr lvl="0">
              <a:defRPr/>
            </a:pPr>
            <a:r>
              <a:rPr lang="sv-SE" sz="3200" b="1" dirty="0">
                <a:solidFill>
                  <a:prstClr val="black"/>
                </a:solidFill>
                <a:latin typeface="Calibri" panose="020F0502020204030204" pitchFamily="34" charset="0"/>
                <a:ea typeface="Arial" charset="0"/>
                <a:cs typeface="Calibri" panose="020F0502020204030204" pitchFamily="34" charset="0"/>
              </a:rPr>
              <a:t>BRA MATERIAL FÖR ATT LÄRA SIG MER OM EKONOMI</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2685475" cy="257369"/>
          </a:xfrm>
        </p:spPr>
        <p:txBody>
          <a:bodyPr wrap="none">
            <a:spAutoFit/>
          </a:bodyPr>
          <a:lstStyle/>
          <a:p>
            <a:r>
              <a:rPr lang="sv-SE" dirty="0"/>
              <a:t>KONSUMENTVARDAG – STÖD OCH RÄTTIGHETER</a:t>
            </a:r>
          </a:p>
        </p:txBody>
      </p:sp>
      <p:sp>
        <p:nvSpPr>
          <p:cNvPr id="4" name="textruta 3">
            <a:extLst>
              <a:ext uri="{FF2B5EF4-FFF2-40B4-BE49-F238E27FC236}">
                <a16:creationId xmlns:a16="http://schemas.microsoft.com/office/drawing/2014/main" id="{6C96F6A6-802D-0B03-4121-F6B8BBC2434C}"/>
              </a:ext>
            </a:extLst>
          </p:cNvPr>
          <p:cNvSpPr txBox="1"/>
          <p:nvPr/>
        </p:nvSpPr>
        <p:spPr>
          <a:xfrm>
            <a:off x="600595" y="1434615"/>
            <a:ext cx="7617145" cy="400110"/>
          </a:xfrm>
          <a:prstGeom prst="rect">
            <a:avLst/>
          </a:prstGeom>
          <a:noFill/>
        </p:spPr>
        <p:txBody>
          <a:bodyPr wrap="square">
            <a:spAutoFit/>
          </a:bodyPr>
          <a:lstStyle/>
          <a:p>
            <a:pPr marL="342900" indent="-342900">
              <a:buFont typeface="Arial" panose="020B0604020202020204" pitchFamily="34" charset="0"/>
              <a:buChar char="•"/>
            </a:pPr>
            <a:r>
              <a:rPr lang="sv-SE" sz="2000" dirty="0">
                <a:hlinkClick r:id="rId3">
                  <a:extLst>
                    <a:ext uri="{A12FA001-AC4F-418D-AE19-62706E023703}">
                      <ahyp:hlinkClr xmlns:ahyp="http://schemas.microsoft.com/office/drawing/2018/hyperlinkcolor" val="tx"/>
                    </a:ext>
                  </a:extLst>
                </a:hlinkClick>
              </a:rPr>
              <a:t>Se filmen här!</a:t>
            </a:r>
            <a:endParaRPr lang="sv-SE" sz="2000" dirty="0"/>
          </a:p>
        </p:txBody>
      </p:sp>
      <p:pic>
        <p:nvPicPr>
          <p:cNvPr id="6" name="Bildobjekt 5">
            <a:extLst>
              <a:ext uri="{FF2B5EF4-FFF2-40B4-BE49-F238E27FC236}">
                <a16:creationId xmlns:a16="http://schemas.microsoft.com/office/drawing/2014/main" id="{13F00A1C-1306-A360-EAEF-B245EEAF7C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35925" y="2109041"/>
            <a:ext cx="2710439" cy="3832260"/>
          </a:xfrm>
          <a:prstGeom prst="rect">
            <a:avLst/>
          </a:prstGeom>
          <a:ln>
            <a:noFill/>
          </a:ln>
          <a:effectLst>
            <a:outerShdw blurRad="292100" dist="139700" dir="2700000" algn="tl" rotWithShape="0">
              <a:srgbClr val="333333">
                <a:alpha val="65000"/>
              </a:srgbClr>
            </a:outerShdw>
          </a:effectLst>
        </p:spPr>
      </p:pic>
      <p:pic>
        <p:nvPicPr>
          <p:cNvPr id="7" name="Bildobjekt 6">
            <a:extLst>
              <a:ext uri="{FF2B5EF4-FFF2-40B4-BE49-F238E27FC236}">
                <a16:creationId xmlns:a16="http://schemas.microsoft.com/office/drawing/2014/main" id="{B912872B-80CD-E86A-4518-5EF9466F69C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05164" y="2109041"/>
            <a:ext cx="2898948" cy="38215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9988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871273"/>
          </a:xfrm>
        </p:spPr>
        <p:txBody>
          <a:bodyPr/>
          <a:lstStyle/>
          <a:p>
            <a:pPr lvl="0" fontAlgn="base">
              <a:spcBef>
                <a:spcPct val="0"/>
              </a:spcBef>
              <a:spcAft>
                <a:spcPct val="0"/>
              </a:spcAft>
              <a:defRPr/>
            </a:pPr>
            <a:r>
              <a:rPr lang="sv-SE" sz="3200" b="1" dirty="0">
                <a:solidFill>
                  <a:prstClr val="black"/>
                </a:solidFill>
                <a:latin typeface="Calibri" panose="020F0502020204030204" pitchFamily="34" charset="0"/>
                <a:ea typeface="Arial" charset="0"/>
                <a:cs typeface="Calibri" panose="020F0502020204030204" pitchFamily="34" charset="0"/>
              </a:rPr>
              <a:t>KOLL PÅ PENGARNA</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685475" cy="257369"/>
          </a:xfrm>
        </p:spPr>
        <p:txBody>
          <a:bodyPr wrap="none">
            <a:spAutoFit/>
          </a:bodyPr>
          <a:lstStyle/>
          <a:p>
            <a:r>
              <a:rPr lang="sv-SE" dirty="0"/>
              <a:t>KONSUMENTVARDAG – STÖD OCH RÄTTIGHETER</a:t>
            </a:r>
          </a:p>
        </p:txBody>
      </p:sp>
      <p:pic>
        <p:nvPicPr>
          <p:cNvPr id="6" name="Platshållare för bild 5">
            <a:extLst>
              <a:ext uri="{FF2B5EF4-FFF2-40B4-BE49-F238E27FC236}">
                <a16:creationId xmlns:a16="http://schemas.microsoft.com/office/drawing/2014/main" id="{97918F07-C6E8-4407-4D9A-5404300716BF}"/>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
        <p:nvSpPr>
          <p:cNvPr id="4" name="Platshållare för innehåll 3">
            <a:extLst>
              <a:ext uri="{FF2B5EF4-FFF2-40B4-BE49-F238E27FC236}">
                <a16:creationId xmlns:a16="http://schemas.microsoft.com/office/drawing/2014/main" id="{9C20D24A-1E63-9DE7-77D7-181BA230B726}"/>
              </a:ext>
            </a:extLst>
          </p:cNvPr>
          <p:cNvSpPr>
            <a:spLocks noGrp="1"/>
          </p:cNvSpPr>
          <p:nvPr>
            <p:ph idx="1"/>
          </p:nvPr>
        </p:nvSpPr>
        <p:spPr>
          <a:xfrm>
            <a:off x="592692" y="1327618"/>
            <a:ext cx="5118100" cy="3287886"/>
          </a:xfrm>
        </p:spPr>
        <p:txBody>
          <a:bodyPr/>
          <a:lstStyle/>
          <a:p>
            <a:pPr>
              <a:tabLst>
                <a:tab pos="214313" algn="l"/>
              </a:tabLst>
            </a:pPr>
            <a:r>
              <a:rPr lang="sv-SE" sz="2000" dirty="0">
                <a:ea typeface="Arial" charset="0"/>
                <a:cs typeface="Arial" charset="0"/>
              </a:rPr>
              <a:t>Tips och råd om privatekonomi </a:t>
            </a:r>
          </a:p>
          <a:p>
            <a:pPr>
              <a:tabLst>
                <a:tab pos="214313" algn="l"/>
              </a:tabLst>
            </a:pPr>
            <a:r>
              <a:rPr lang="sv-SE" sz="2000" dirty="0">
                <a:ea typeface="Arial" charset="0"/>
                <a:cs typeface="Arial" charset="0"/>
              </a:rPr>
              <a:t>Gör en budget</a:t>
            </a:r>
          </a:p>
          <a:p>
            <a:pPr>
              <a:tabLst>
                <a:tab pos="214313" algn="l"/>
              </a:tabLst>
            </a:pPr>
            <a:r>
              <a:rPr lang="sv-SE" sz="2000" dirty="0">
                <a:ea typeface="Arial" charset="0"/>
                <a:cs typeface="Arial" charset="0"/>
              </a:rPr>
              <a:t>Konsumentverkets beräkningar</a:t>
            </a:r>
          </a:p>
        </p:txBody>
      </p:sp>
    </p:spTree>
    <p:extLst>
      <p:ext uri="{BB962C8B-B14F-4D97-AF65-F5344CB8AC3E}">
        <p14:creationId xmlns:p14="http://schemas.microsoft.com/office/powerpoint/2010/main" val="781707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pPr lvl="0">
              <a:defRPr/>
            </a:pPr>
            <a:r>
              <a:rPr lang="sv-SE" sz="3200" b="1" dirty="0">
                <a:solidFill>
                  <a:prstClr val="black"/>
                </a:solidFill>
                <a:latin typeface="Calibri" panose="020F0502020204030204" pitchFamily="34" charset="0"/>
                <a:ea typeface="Arial" charset="0"/>
                <a:cs typeface="Calibri" panose="020F0502020204030204" pitchFamily="34" charset="0"/>
              </a:rPr>
              <a:t>BUDGETKALKYLEN</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2685475" cy="257369"/>
          </a:xfrm>
        </p:spPr>
        <p:txBody>
          <a:bodyPr wrap="none">
            <a:spAutoFit/>
          </a:bodyPr>
          <a:lstStyle/>
          <a:p>
            <a:r>
              <a:rPr lang="sv-SE" dirty="0"/>
              <a:t>KONSUMENTVARDAG – STÖD OCH RÄTTIGHETER</a:t>
            </a:r>
          </a:p>
        </p:txBody>
      </p:sp>
      <p:grpSp>
        <p:nvGrpSpPr>
          <p:cNvPr id="5" name="Grupp 4">
            <a:extLst>
              <a:ext uri="{FF2B5EF4-FFF2-40B4-BE49-F238E27FC236}">
                <a16:creationId xmlns:a16="http://schemas.microsoft.com/office/drawing/2014/main" id="{A936E0F6-D81F-FE2E-AC54-8B0920C0607D}"/>
              </a:ext>
            </a:extLst>
          </p:cNvPr>
          <p:cNvGrpSpPr/>
          <p:nvPr/>
        </p:nvGrpSpPr>
        <p:grpSpPr>
          <a:xfrm>
            <a:off x="1191051" y="1720517"/>
            <a:ext cx="6668000" cy="4090586"/>
            <a:chOff x="5491424" y="1950720"/>
            <a:chExt cx="7042556" cy="4320363"/>
          </a:xfrm>
        </p:grpSpPr>
        <p:pic>
          <p:nvPicPr>
            <p:cNvPr id="8" name="Platshållare för bild 4" descr="laptop-start.png">
              <a:extLst>
                <a:ext uri="{FF2B5EF4-FFF2-40B4-BE49-F238E27FC236}">
                  <a16:creationId xmlns:a16="http://schemas.microsoft.com/office/drawing/2014/main" id="{1727AB0C-9F7B-7D8B-148D-7268B7A6DD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8">
              <a:extLst>
                <a:ext uri="{FF2B5EF4-FFF2-40B4-BE49-F238E27FC236}">
                  <a16:creationId xmlns:a16="http://schemas.microsoft.com/office/drawing/2014/main" id="{D384781D-2E68-4327-1F1F-844B8C6E29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1873" y="2202128"/>
              <a:ext cx="5351518" cy="3442179"/>
            </a:xfrm>
            <a:prstGeom prst="rect">
              <a:avLst/>
            </a:prstGeom>
          </p:spPr>
        </p:pic>
      </p:grpSp>
      <p:pic>
        <p:nvPicPr>
          <p:cNvPr id="10" name="E85304B9-4789-4487-BD68-D1AE53B8F5EC" descr="5953B4CE-80C7-4260-9FF9-5EF2CBE646B6">
            <a:extLst>
              <a:ext uri="{FF2B5EF4-FFF2-40B4-BE49-F238E27FC236}">
                <a16:creationId xmlns:a16="http://schemas.microsoft.com/office/drawing/2014/main" id="{DBE824D0-90E9-0ABC-183D-32A6B96A242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78332" y="1738415"/>
            <a:ext cx="3215444" cy="427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355B905A-23AE-16B2-69A7-B67140A8AB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59864" y="2447937"/>
            <a:ext cx="1480235" cy="2563145"/>
          </a:xfrm>
          <a:prstGeom prst="rect">
            <a:avLst/>
          </a:prstGeom>
          <a:effectLst>
            <a:outerShdw blurRad="50800" dist="38100" dir="2700000" algn="tl" rotWithShape="0">
              <a:prstClr val="black">
                <a:alpha val="40000"/>
              </a:prstClr>
            </a:outerShdw>
            <a:softEdge rad="0"/>
          </a:effectLst>
        </p:spPr>
      </p:pic>
    </p:spTree>
    <p:extLst>
      <p:ext uri="{BB962C8B-B14F-4D97-AF65-F5344CB8AC3E}">
        <p14:creationId xmlns:p14="http://schemas.microsoft.com/office/powerpoint/2010/main" val="438942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1018222"/>
          </a:xfrm>
        </p:spPr>
        <p:txBody>
          <a:bodyPr/>
          <a:lstStyle/>
          <a:p>
            <a:r>
              <a:rPr lang="sv-SE" sz="3200" b="1" dirty="0">
                <a:latin typeface="Calibri" panose="020F0502020204030204" pitchFamily="34" charset="0"/>
                <a:ea typeface="Arial" charset="0"/>
                <a:cs typeface="Calibri" panose="020F0502020204030204" pitchFamily="34" charset="0"/>
              </a:rPr>
              <a:t>LAGÄNDRINGAR </a:t>
            </a:r>
            <a:br>
              <a:rPr lang="sv-SE" sz="3200" b="1" dirty="0">
                <a:latin typeface="Calibri" panose="020F0502020204030204" pitchFamily="34" charset="0"/>
                <a:ea typeface="Arial" charset="0"/>
                <a:cs typeface="Calibri" panose="020F0502020204030204" pitchFamily="34" charset="0"/>
              </a:rPr>
            </a:br>
            <a:r>
              <a:rPr lang="sv-SE" sz="3200" b="1" dirty="0">
                <a:latin typeface="Calibri" panose="020F0502020204030204" pitchFamily="34" charset="0"/>
                <a:ea typeface="Arial" charset="0"/>
                <a:cs typeface="Calibri" panose="020F0502020204030204" pitchFamily="34" charset="0"/>
              </a:rPr>
              <a:t>OCH EKONOMI</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r>
              <a:rPr lang="sv-SE" dirty="0">
                <a:latin typeface="Calibri" panose="020F0502020204030204" pitchFamily="34" charset="0"/>
              </a:rPr>
              <a:t>Ny konsumentköplag 1 maj 2022</a:t>
            </a:r>
          </a:p>
          <a:p>
            <a:r>
              <a:rPr lang="sv-SE" dirty="0">
                <a:latin typeface="Calibri" panose="020F0502020204030204" pitchFamily="34" charset="0"/>
              </a:rPr>
              <a:t>Ett moderniserat konsumentskydd 1 sep 2022</a:t>
            </a:r>
          </a:p>
          <a:p>
            <a:r>
              <a:rPr lang="sv-SE" dirty="0">
                <a:latin typeface="Calibri" panose="020F0502020204030204" pitchFamily="34" charset="0"/>
              </a:rPr>
              <a:t>Betalningsalternativ har betydelse</a:t>
            </a:r>
          </a:p>
          <a:p>
            <a:r>
              <a:rPr lang="sv-SE" dirty="0">
                <a:latin typeface="Calibri" panose="020F0502020204030204" pitchFamily="34" charset="0"/>
              </a:rPr>
              <a:t>Många hos inkasso</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685475" cy="257369"/>
          </a:xfrm>
        </p:spPr>
        <p:txBody>
          <a:bodyPr wrap="none">
            <a:spAutoFit/>
          </a:bodyPr>
          <a:lstStyle/>
          <a:p>
            <a:r>
              <a:rPr lang="sv-SE" dirty="0"/>
              <a:t>KONSUMENTVARDAG – STÖD OCH RÄTTIGHETER</a:t>
            </a:r>
          </a:p>
        </p:txBody>
      </p:sp>
      <p:pic>
        <p:nvPicPr>
          <p:cNvPr id="8" name="Platshållare för bild 7" descr="En bild som visar person, utomhus, personer, promenerar&#10;&#10;Automatiskt genererad beskrivning">
            <a:extLst>
              <a:ext uri="{FF2B5EF4-FFF2-40B4-BE49-F238E27FC236}">
                <a16:creationId xmlns:a16="http://schemas.microsoft.com/office/drawing/2014/main" id="{7843D059-B8AD-3DC2-07BE-369D36AABDC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dirty="0"/>
              <a:t>MONEY FROM SWEDEN</a:t>
            </a:r>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2685475" cy="257369"/>
          </a:xfrm>
        </p:spPr>
        <p:txBody>
          <a:bodyPr wrap="none">
            <a:spAutoFit/>
          </a:bodyPr>
          <a:lstStyle/>
          <a:p>
            <a:r>
              <a:rPr lang="sv-SE" dirty="0"/>
              <a:t>KONSUMENTVARDAG – STÖD OCH RÄTTIGHETER</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817022"/>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latin typeface="Calibri" panose="020F0502020204030204" pitchFamily="34" charset="0"/>
              </a:rPr>
              <a:t>Kostnadsfri tjänst för prisjämförelser.</a:t>
            </a:r>
          </a:p>
          <a:p>
            <a:r>
              <a:rPr lang="sv-SE" sz="2000" dirty="0">
                <a:latin typeface="Calibri" panose="020F0502020204030204" pitchFamily="34" charset="0"/>
              </a:rPr>
              <a:t>Se vad olika företag tar betalt för att skicka pengar till över 40 olika länder.</a:t>
            </a:r>
          </a:p>
          <a:p>
            <a:r>
              <a:rPr lang="sv-SE" sz="2000" dirty="0">
                <a:latin typeface="Calibri" panose="020F0502020204030204" pitchFamily="34" charset="0"/>
              </a:rPr>
              <a:t>På svenska, engelska och arabiska + artiklar översatta till 16 språk.</a:t>
            </a:r>
          </a:p>
          <a:p>
            <a:r>
              <a:rPr lang="sv-SE" sz="2000" dirty="0">
                <a:latin typeface="Calibri" panose="020F0502020204030204" pitchFamily="34" charset="0"/>
              </a:rPr>
              <a:t>moneyfromsweden.se</a:t>
            </a:r>
          </a:p>
        </p:txBody>
      </p:sp>
      <p:grpSp>
        <p:nvGrpSpPr>
          <p:cNvPr id="10" name="Grupp 9">
            <a:extLst>
              <a:ext uri="{FF2B5EF4-FFF2-40B4-BE49-F238E27FC236}">
                <a16:creationId xmlns:a16="http://schemas.microsoft.com/office/drawing/2014/main" id="{1A9F42A9-87D0-664C-5418-EC6D2345A715}"/>
              </a:ext>
            </a:extLst>
          </p:cNvPr>
          <p:cNvGrpSpPr/>
          <p:nvPr/>
        </p:nvGrpSpPr>
        <p:grpSpPr>
          <a:xfrm>
            <a:off x="5891333" y="1948726"/>
            <a:ext cx="5365405" cy="3291489"/>
            <a:chOff x="5491424" y="1950720"/>
            <a:chExt cx="7042556" cy="4320363"/>
          </a:xfrm>
        </p:grpSpPr>
        <p:pic>
          <p:nvPicPr>
            <p:cNvPr id="11" name="Platshållare för bild 4" descr="laptop-start.png">
              <a:extLst>
                <a:ext uri="{FF2B5EF4-FFF2-40B4-BE49-F238E27FC236}">
                  <a16:creationId xmlns:a16="http://schemas.microsoft.com/office/drawing/2014/main" id="{80ACD98B-4CA0-1A04-0D01-BF71E3516B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objekt 11">
              <a:extLst>
                <a:ext uri="{FF2B5EF4-FFF2-40B4-BE49-F238E27FC236}">
                  <a16:creationId xmlns:a16="http://schemas.microsoft.com/office/drawing/2014/main" id="{43561F2B-1CA4-3C66-9B94-80AC5859C3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1873" y="2202128"/>
              <a:ext cx="5351518" cy="3442179"/>
            </a:xfrm>
            <a:prstGeom prst="rect">
              <a:avLst/>
            </a:prstGeom>
          </p:spPr>
        </p:pic>
      </p:grpSp>
      <p:pic>
        <p:nvPicPr>
          <p:cNvPr id="13" name="Platshållare för innehåll 6">
            <a:extLst>
              <a:ext uri="{FF2B5EF4-FFF2-40B4-BE49-F238E27FC236}">
                <a16:creationId xmlns:a16="http://schemas.microsoft.com/office/drawing/2014/main" id="{5C06C70A-1D37-02F7-81C8-483209AB4B14}"/>
              </a:ext>
            </a:extLst>
          </p:cNvPr>
          <p:cNvPicPr>
            <a:picLocks noGrp="1" noChangeAspect="1"/>
          </p:cNvPicPr>
          <p:nvPr>
            <p:ph sz="half" idx="1"/>
          </p:nvPr>
        </p:nvPicPr>
        <p:blipFill>
          <a:blip r:embed="rId5" cstate="screen">
            <a:extLst>
              <a:ext uri="{28A0092B-C50C-407E-A947-70E740481C1C}">
                <a14:useLocalDpi xmlns:a14="http://schemas.microsoft.com/office/drawing/2010/main"/>
              </a:ext>
            </a:extLst>
          </a:blip>
          <a:stretch>
            <a:fillRect/>
          </a:stretch>
        </p:blipFill>
        <p:spPr>
          <a:xfrm>
            <a:off x="6562107" y="2140262"/>
            <a:ext cx="4077080" cy="2622440"/>
          </a:xfrm>
          <a:prstGeom prst="rect">
            <a:avLst/>
          </a:prstGeom>
        </p:spPr>
      </p:pic>
    </p:spTree>
    <p:extLst>
      <p:ext uri="{BB962C8B-B14F-4D97-AF65-F5344CB8AC3E}">
        <p14:creationId xmlns:p14="http://schemas.microsoft.com/office/powerpoint/2010/main" val="200792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Helena Olofsson</a:t>
            </a:r>
          </a:p>
          <a:p>
            <a:pPr>
              <a:spcBef>
                <a:spcPts val="0"/>
              </a:spcBef>
            </a:pPr>
            <a:r>
              <a:rPr lang="sv-SE" sz="1800" dirty="0"/>
              <a:t>helena.olofsson@konsumentverket.se</a:t>
            </a:r>
          </a:p>
        </p:txBody>
      </p:sp>
    </p:spTree>
    <p:extLst>
      <p:ext uri="{BB962C8B-B14F-4D97-AF65-F5344CB8AC3E}">
        <p14:creationId xmlns:p14="http://schemas.microsoft.com/office/powerpoint/2010/main" val="76352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871273"/>
          </a:xfrm>
        </p:spPr>
        <p:txBody>
          <a:bodyPr/>
          <a:lstStyle/>
          <a:p>
            <a:r>
              <a:rPr lang="sv-SE" b="1" dirty="0">
                <a:latin typeface="Calibri" panose="020F0502020204030204" pitchFamily="34" charset="0"/>
                <a:ea typeface="Arial" charset="0"/>
                <a:cs typeface="Calibri" panose="020F0502020204030204" pitchFamily="34" charset="0"/>
              </a:rPr>
              <a:t>STÖD TILL ER OCH KONSUMENTERNA</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p:txBody>
          <a:bodyPr>
            <a:normAutofit/>
          </a:bodyPr>
          <a:lstStyle/>
          <a:p>
            <a:pPr>
              <a:tabLst>
                <a:tab pos="214313" algn="l"/>
              </a:tabLst>
            </a:pPr>
            <a:r>
              <a:rPr lang="sv-SE" dirty="0">
                <a:ea typeface="Arial" charset="0"/>
                <a:cs typeface="Arial" charset="0"/>
              </a:rPr>
              <a:t>Prata om ekonomi</a:t>
            </a:r>
          </a:p>
          <a:p>
            <a:pPr>
              <a:tabLst>
                <a:tab pos="214313" algn="l"/>
              </a:tabLst>
            </a:pPr>
            <a:r>
              <a:rPr lang="sv-SE" dirty="0">
                <a:ea typeface="Arial" charset="0"/>
                <a:cs typeface="Arial" charset="0"/>
              </a:rPr>
              <a:t>För den som ger stöd: </a:t>
            </a:r>
            <a:br>
              <a:rPr lang="sv-SE" dirty="0">
                <a:ea typeface="Arial" charset="0"/>
                <a:cs typeface="Arial" charset="0"/>
              </a:rPr>
            </a:br>
            <a:r>
              <a:rPr lang="sv-SE" i="1" dirty="0">
                <a:ea typeface="Arial" charset="0"/>
                <a:cs typeface="Arial" charset="0"/>
              </a:rPr>
              <a:t>www.konsumentverket.se</a:t>
            </a:r>
          </a:p>
          <a:p>
            <a:pPr>
              <a:tabLst>
                <a:tab pos="214313" algn="l"/>
              </a:tabLst>
            </a:pPr>
            <a:r>
              <a:rPr lang="sv-SE" dirty="0">
                <a:ea typeface="Arial" charset="0"/>
                <a:cs typeface="Arial" charset="0"/>
              </a:rPr>
              <a:t>För den som behöver stöd: </a:t>
            </a:r>
            <a:r>
              <a:rPr lang="sv-SE" i="1" dirty="0">
                <a:ea typeface="Arial" charset="0"/>
                <a:cs typeface="Arial" charset="0"/>
              </a:rPr>
              <a:t>www.hallakonsument.se</a:t>
            </a:r>
          </a:p>
          <a:p>
            <a:pPr>
              <a:tabLst>
                <a:tab pos="214313" algn="l"/>
              </a:tabLst>
            </a:pPr>
            <a:r>
              <a:rPr lang="sv-SE" dirty="0">
                <a:ea typeface="Arial" charset="0"/>
                <a:cs typeface="Arial" charset="0"/>
              </a:rPr>
              <a:t>Budget- och skuldrådgivare i alla kommuner</a:t>
            </a:r>
          </a:p>
          <a:p>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685475" cy="257369"/>
          </a:xfrm>
        </p:spPr>
        <p:txBody>
          <a:bodyPr wrap="none">
            <a:spAutoFit/>
          </a:bodyPr>
          <a:lstStyle/>
          <a:p>
            <a:r>
              <a:rPr lang="sv-SE" dirty="0"/>
              <a:t>KONSUMENTVARDAG – STÖD OCH RÄTTIGHETER</a:t>
            </a:r>
          </a:p>
        </p:txBody>
      </p:sp>
      <p:pic>
        <p:nvPicPr>
          <p:cNvPr id="14" name="Platshållare för bild 13" descr="En bild som visar person, person&#10;&#10;Automatiskt genererad beskrivning">
            <a:extLst>
              <a:ext uri="{FF2B5EF4-FFF2-40B4-BE49-F238E27FC236}">
                <a16:creationId xmlns:a16="http://schemas.microsoft.com/office/drawing/2014/main" id="{8A16D8B7-AC0B-6D63-CD43-0FCCCDA10E0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64499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1018222"/>
          </a:xfrm>
        </p:spPr>
        <p:txBody>
          <a:bodyPr/>
          <a:lstStyle/>
          <a:p>
            <a:r>
              <a:rPr lang="sv-SE" sz="3200" b="1" dirty="0">
                <a:latin typeface="Calibri" panose="020F0502020204030204" pitchFamily="34" charset="0"/>
                <a:ea typeface="Arial" charset="0"/>
                <a:cs typeface="Calibri" panose="020F0502020204030204" pitchFamily="34" charset="0"/>
              </a:rPr>
              <a:t>BRA ATT KÄNNA TILL SOM KONSUMENT…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r>
              <a:rPr lang="sv-SE" dirty="0">
                <a:latin typeface="Calibri" panose="020F0502020204030204" pitchFamily="34" charset="0"/>
              </a:rPr>
              <a:t>Öppet köp, bytesrätt och ångerrätt</a:t>
            </a:r>
          </a:p>
          <a:p>
            <a:r>
              <a:rPr lang="sv-SE" dirty="0">
                <a:latin typeface="Calibri" panose="020F0502020204030204" pitchFamily="34" charset="0"/>
              </a:rPr>
              <a:t>Ursprungligt fel och reklamationsrätt</a:t>
            </a:r>
          </a:p>
          <a:p>
            <a:r>
              <a:rPr lang="sv-SE" dirty="0">
                <a:latin typeface="Calibri" panose="020F0502020204030204" pitchFamily="34" charset="0"/>
              </a:rPr>
              <a:t>Garanti</a:t>
            </a:r>
          </a:p>
          <a:p>
            <a:r>
              <a:rPr lang="sv-SE" dirty="0">
                <a:latin typeface="Calibri" panose="020F0502020204030204" pitchFamily="34" charset="0"/>
              </a:rPr>
              <a:t>Avtal och automatisk avtals-förlängning</a:t>
            </a:r>
          </a:p>
          <a:p>
            <a:r>
              <a:rPr lang="sv-SE" dirty="0">
                <a:latin typeface="Calibri" panose="020F0502020204030204" pitchFamily="34" charset="0"/>
              </a:rPr>
              <a:t>Betalningsanmärkning</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685475" cy="257369"/>
          </a:xfrm>
        </p:spPr>
        <p:txBody>
          <a:bodyPr wrap="none">
            <a:spAutoFit/>
          </a:bodyPr>
          <a:lstStyle/>
          <a:p>
            <a:r>
              <a:rPr lang="sv-SE" dirty="0"/>
              <a:t>KONSUMENTVARDAG – STÖD OCH RÄTTIGHETER</a:t>
            </a:r>
          </a:p>
        </p:txBody>
      </p:sp>
      <p:pic>
        <p:nvPicPr>
          <p:cNvPr id="7" name="Platshållare för bild 6" descr="En bild som visar person, gul&#10;&#10;Automatiskt genererad beskrivning">
            <a:extLst>
              <a:ext uri="{FF2B5EF4-FFF2-40B4-BE49-F238E27FC236}">
                <a16:creationId xmlns:a16="http://schemas.microsoft.com/office/drawing/2014/main" id="{2279761C-8F3A-CBAC-ADFC-3472B5A2199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90150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871273"/>
          </a:xfrm>
        </p:spPr>
        <p:txBody>
          <a:bodyPr/>
          <a:lstStyle/>
          <a:p>
            <a:pPr lvl="0" fontAlgn="base">
              <a:spcBef>
                <a:spcPct val="0"/>
              </a:spcBef>
              <a:spcAft>
                <a:spcPct val="0"/>
              </a:spcAft>
              <a:defRPr/>
            </a:pPr>
            <a:r>
              <a:rPr lang="sv-SE" sz="3200" b="1" dirty="0">
                <a:solidFill>
                  <a:prstClr val="black"/>
                </a:solidFill>
                <a:latin typeface="Calibri" panose="020F0502020204030204" pitchFamily="34" charset="0"/>
                <a:ea typeface="Arial" charset="0"/>
                <a:cs typeface="Calibri" panose="020F0502020204030204" pitchFamily="34" charset="0"/>
              </a:rPr>
              <a:t>DET FINNS HJÄLP ATT FÅ:</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416317"/>
            <a:ext cx="5118100" cy="4351338"/>
          </a:xfrm>
        </p:spPr>
        <p:txBody>
          <a:bodyPr>
            <a:normAutofit/>
          </a:bodyPr>
          <a:lstStyle/>
          <a:p>
            <a:pPr>
              <a:tabLst>
                <a:tab pos="214313" algn="l"/>
              </a:tabLst>
            </a:pPr>
            <a:r>
              <a:rPr lang="sv-SE" dirty="0">
                <a:ea typeface="Arial" charset="0"/>
                <a:cs typeface="Arial" charset="0"/>
              </a:rPr>
              <a:t>Hallå konsument</a:t>
            </a:r>
          </a:p>
          <a:p>
            <a:pPr>
              <a:tabLst>
                <a:tab pos="214313" algn="l"/>
              </a:tabLst>
            </a:pPr>
            <a:r>
              <a:rPr lang="sv-SE" dirty="0">
                <a:ea typeface="Arial" charset="0"/>
                <a:cs typeface="Arial" charset="0"/>
              </a:rPr>
              <a:t>ECC Sverige</a:t>
            </a:r>
          </a:p>
          <a:p>
            <a:pPr>
              <a:tabLst>
                <a:tab pos="214313" algn="l"/>
              </a:tabLst>
            </a:pPr>
            <a:r>
              <a:rPr lang="sv-SE" dirty="0">
                <a:ea typeface="Arial" charset="0"/>
                <a:cs typeface="Arial" charset="0"/>
              </a:rPr>
              <a:t>Kommunernas konsumentvägledning</a:t>
            </a:r>
          </a:p>
          <a:p>
            <a:pPr>
              <a:tabLst>
                <a:tab pos="214313" algn="l"/>
              </a:tabLst>
            </a:pPr>
            <a:r>
              <a:rPr lang="sv-SE" dirty="0">
                <a:ea typeface="Arial" charset="0"/>
                <a:cs typeface="Arial" charset="0"/>
              </a:rPr>
              <a:t>Konsumenternas Bank- och finansbyrå</a:t>
            </a:r>
          </a:p>
          <a:p>
            <a:pPr>
              <a:tabLst>
                <a:tab pos="214313" algn="l"/>
              </a:tabLst>
            </a:pPr>
            <a:r>
              <a:rPr lang="sv-SE" dirty="0">
                <a:ea typeface="Arial" charset="0"/>
                <a:cs typeface="Arial" charset="0"/>
              </a:rPr>
              <a:t>Konsumenternas Försäkringsbyrå  </a:t>
            </a:r>
          </a:p>
          <a:p>
            <a:pPr>
              <a:tabLst>
                <a:tab pos="214313" algn="l"/>
              </a:tabLst>
            </a:pPr>
            <a:r>
              <a:rPr lang="sv-SE" dirty="0">
                <a:ea typeface="Arial" charset="0"/>
                <a:cs typeface="Arial" charset="0"/>
              </a:rPr>
              <a:t>Energimarknadsbyrån </a:t>
            </a:r>
          </a:p>
          <a:p>
            <a:pPr>
              <a:tabLst>
                <a:tab pos="214313" algn="l"/>
              </a:tabLst>
            </a:pPr>
            <a:r>
              <a:rPr lang="sv-SE" dirty="0">
                <a:ea typeface="Arial" charset="0"/>
                <a:cs typeface="Arial" charset="0"/>
              </a:rPr>
              <a:t>Telekområdgivarna</a:t>
            </a:r>
            <a:endParaRPr lang="sv-SE"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685475" cy="257369"/>
          </a:xfrm>
        </p:spPr>
        <p:txBody>
          <a:bodyPr wrap="none">
            <a:spAutoFit/>
          </a:bodyPr>
          <a:lstStyle/>
          <a:p>
            <a:r>
              <a:rPr lang="sv-SE" dirty="0"/>
              <a:t>KONSUMENTVARDAG – STÖD OCH RÄTTIGHETER</a:t>
            </a:r>
          </a:p>
        </p:txBody>
      </p:sp>
      <p:pic>
        <p:nvPicPr>
          <p:cNvPr id="4" name="Platshållare för bild 3" descr="En bild som visar person, inomhus&#10;&#10;Automatiskt genererad beskrivning">
            <a:extLst>
              <a:ext uri="{FF2B5EF4-FFF2-40B4-BE49-F238E27FC236}">
                <a16:creationId xmlns:a16="http://schemas.microsoft.com/office/drawing/2014/main" id="{CA022AD3-DFFC-7F87-2E9C-11E5134D361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1348813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1018222"/>
          </a:xfrm>
        </p:spPr>
        <p:txBody>
          <a:bodyPr/>
          <a:lstStyle/>
          <a:p>
            <a:r>
              <a:rPr lang="sv-SE" sz="3200" b="1" dirty="0">
                <a:latin typeface="Calibri" panose="020F0502020204030204" pitchFamily="34" charset="0"/>
                <a:ea typeface="Arial" charset="0"/>
                <a:cs typeface="Calibri" panose="020F0502020204030204" pitchFamily="34" charset="0"/>
              </a:rPr>
              <a:t>ALLMÄNNA REKLAMATIONS NÄMNDEN (ARN)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r>
              <a:rPr lang="sv-SE" dirty="0">
                <a:latin typeface="Calibri" panose="020F0502020204030204" pitchFamily="34" charset="0"/>
              </a:rPr>
              <a:t>ARN är en myndighet med en opartisk roll. De prövar tvister mellan konsumenter och företag och fattar beslut om hur tvisten ska lösas. </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685475" cy="257369"/>
          </a:xfrm>
        </p:spPr>
        <p:txBody>
          <a:bodyPr wrap="none">
            <a:spAutoFit/>
          </a:bodyPr>
          <a:lstStyle/>
          <a:p>
            <a:r>
              <a:rPr lang="sv-SE" dirty="0"/>
              <a:t>KONSUMENTVARDAG – STÖD OCH RÄTTIGHETER</a:t>
            </a:r>
          </a:p>
        </p:txBody>
      </p:sp>
      <p:pic>
        <p:nvPicPr>
          <p:cNvPr id="10" name="Platshållare för bild 9">
            <a:extLst>
              <a:ext uri="{FF2B5EF4-FFF2-40B4-BE49-F238E27FC236}">
                <a16:creationId xmlns:a16="http://schemas.microsoft.com/office/drawing/2014/main" id="{87F0CCC8-48DF-545D-D912-5373A560591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8" name="Bildobjekt 7">
            <a:extLst>
              <a:ext uri="{FF2B5EF4-FFF2-40B4-BE49-F238E27FC236}">
                <a16:creationId xmlns:a16="http://schemas.microsoft.com/office/drawing/2014/main" id="{60762C9F-85E6-A154-9D84-225CEAAAC3A0}"/>
              </a:ext>
            </a:extLst>
          </p:cNvPr>
          <p:cNvPicPr>
            <a:picLocks noChangeAspect="1"/>
          </p:cNvPicPr>
          <p:nvPr/>
        </p:nvPicPr>
        <p:blipFill>
          <a:blip r:embed="rId4"/>
          <a:stretch>
            <a:fillRect/>
          </a:stretch>
        </p:blipFill>
        <p:spPr>
          <a:xfrm>
            <a:off x="1519198" y="3268715"/>
            <a:ext cx="3265088" cy="1708831"/>
          </a:xfrm>
          <a:prstGeom prst="rect">
            <a:avLst/>
          </a:prstGeom>
        </p:spPr>
      </p:pic>
    </p:spTree>
    <p:extLst>
      <p:ext uri="{BB962C8B-B14F-4D97-AF65-F5344CB8AC3E}">
        <p14:creationId xmlns:p14="http://schemas.microsoft.com/office/powerpoint/2010/main" val="3141961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8461DE-AD41-BBEB-F14D-D99BA66EB061}"/>
              </a:ext>
            </a:extLst>
          </p:cNvPr>
          <p:cNvSpPr>
            <a:spLocks noGrp="1"/>
          </p:cNvSpPr>
          <p:nvPr>
            <p:ph type="title"/>
          </p:nvPr>
        </p:nvSpPr>
        <p:spPr>
          <a:xfrm>
            <a:off x="513232" y="3151128"/>
            <a:ext cx="11165535" cy="1325563"/>
          </a:xfrm>
        </p:spPr>
        <p:txBody>
          <a:bodyPr/>
          <a:lstStyle/>
          <a:p>
            <a:r>
              <a:rPr lang="sv-SE" sz="5400" dirty="0"/>
              <a:t>EXTRAMATERIAL</a:t>
            </a:r>
          </a:p>
        </p:txBody>
      </p:sp>
    </p:spTree>
    <p:extLst>
      <p:ext uri="{BB962C8B-B14F-4D97-AF65-F5344CB8AC3E}">
        <p14:creationId xmlns:p14="http://schemas.microsoft.com/office/powerpoint/2010/main" val="3549236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871273"/>
          </a:xfrm>
        </p:spPr>
        <p:txBody>
          <a:bodyPr/>
          <a:lstStyle/>
          <a:p>
            <a:pPr lvl="0" fontAlgn="base">
              <a:spcBef>
                <a:spcPct val="0"/>
              </a:spcBef>
              <a:spcAft>
                <a:spcPct val="0"/>
              </a:spcAft>
              <a:defRPr/>
            </a:pPr>
            <a:r>
              <a:rPr lang="sv-SE" sz="3200" b="1" dirty="0">
                <a:solidFill>
                  <a:prstClr val="black"/>
                </a:solidFill>
                <a:latin typeface="Calibri" panose="020F0502020204030204" pitchFamily="34" charset="0"/>
                <a:ea typeface="Arial" charset="0"/>
                <a:cs typeface="Calibri" panose="020F0502020204030204" pitchFamily="34" charset="0"/>
              </a:rPr>
              <a:t>HALLÅ KONSUMENT</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0350"/>
            <a:ext cx="2685475" cy="257369"/>
          </a:xfrm>
        </p:spPr>
        <p:txBody>
          <a:bodyPr wrap="none">
            <a:spAutoFit/>
          </a:bodyPr>
          <a:lstStyle/>
          <a:p>
            <a:r>
              <a:rPr lang="sv-SE" dirty="0"/>
              <a:t>KONSUMENTVARDAG – STÖD OCH RÄTTIGHETER</a:t>
            </a:r>
          </a:p>
        </p:txBody>
      </p:sp>
      <p:pic>
        <p:nvPicPr>
          <p:cNvPr id="9" name="Platshållare för bild 8" descr="En bild som visar text, byggnad, utomhus, person&#10;&#10;Automatiskt genererad beskrivning">
            <a:extLst>
              <a:ext uri="{FF2B5EF4-FFF2-40B4-BE49-F238E27FC236}">
                <a16:creationId xmlns:a16="http://schemas.microsoft.com/office/drawing/2014/main" id="{56B602C8-A9F4-786D-3CBE-3D5ABAC40FE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
        <p:nvSpPr>
          <p:cNvPr id="4" name="Platshållare för innehåll 3">
            <a:extLst>
              <a:ext uri="{FF2B5EF4-FFF2-40B4-BE49-F238E27FC236}">
                <a16:creationId xmlns:a16="http://schemas.microsoft.com/office/drawing/2014/main" id="{9C20D24A-1E63-9DE7-77D7-181BA230B726}"/>
              </a:ext>
            </a:extLst>
          </p:cNvPr>
          <p:cNvSpPr>
            <a:spLocks noGrp="1"/>
          </p:cNvSpPr>
          <p:nvPr>
            <p:ph idx="1"/>
          </p:nvPr>
        </p:nvSpPr>
        <p:spPr>
          <a:xfrm>
            <a:off x="592692" y="1284111"/>
            <a:ext cx="5118100" cy="4351338"/>
          </a:xfrm>
        </p:spPr>
        <p:txBody>
          <a:bodyPr/>
          <a:lstStyle/>
          <a:p>
            <a:pPr marL="0" indent="0">
              <a:buNone/>
              <a:tabLst>
                <a:tab pos="214313" algn="l"/>
              </a:tabLst>
            </a:pPr>
            <a:r>
              <a:rPr lang="sv-SE" sz="2000" b="1" dirty="0">
                <a:ea typeface="Arial" charset="0"/>
                <a:cs typeface="Arial" charset="0"/>
              </a:rPr>
              <a:t>Hallå konsument är en rikstäckande oberoende upplysningstjänst för alla konsumenter. Den samordnas av Konsumentverket. </a:t>
            </a:r>
            <a:br>
              <a:rPr lang="sv-SE" sz="2000" b="1" dirty="0">
                <a:ea typeface="Arial" charset="0"/>
                <a:cs typeface="Arial" charset="0"/>
              </a:rPr>
            </a:br>
            <a:endParaRPr lang="sv-SE" sz="2000" b="1" dirty="0">
              <a:ea typeface="Arial" charset="0"/>
              <a:cs typeface="Arial" charset="0"/>
            </a:endParaRPr>
          </a:p>
          <a:p>
            <a:pPr marL="0" indent="0">
              <a:buNone/>
              <a:tabLst>
                <a:tab pos="214313" algn="l"/>
              </a:tabLst>
            </a:pPr>
            <a:r>
              <a:rPr lang="sv-SE" sz="2000" b="1" dirty="0">
                <a:ea typeface="Arial" charset="0"/>
                <a:cs typeface="Arial" charset="0"/>
              </a:rPr>
              <a:t>Hit kan du vända dig med frågor om: </a:t>
            </a:r>
          </a:p>
          <a:p>
            <a:pPr>
              <a:tabLst>
                <a:tab pos="214313" algn="l"/>
              </a:tabLst>
            </a:pPr>
            <a:r>
              <a:rPr lang="sv-SE" dirty="0">
                <a:ea typeface="Arial" charset="0"/>
                <a:cs typeface="Arial" charset="0"/>
              </a:rPr>
              <a:t>K</a:t>
            </a:r>
            <a:r>
              <a:rPr lang="sv-SE" sz="2000" dirty="0">
                <a:ea typeface="Arial" charset="0"/>
                <a:cs typeface="Arial" charset="0"/>
              </a:rPr>
              <a:t>öp av varor och tjänster, villkor i avtal. </a:t>
            </a:r>
          </a:p>
          <a:p>
            <a:pPr>
              <a:tabLst>
                <a:tab pos="214313" algn="l"/>
              </a:tabLst>
            </a:pPr>
            <a:r>
              <a:rPr lang="sv-SE" dirty="0">
                <a:ea typeface="Arial" charset="0"/>
                <a:cs typeface="Arial" charset="0"/>
              </a:rPr>
              <a:t>F</a:t>
            </a:r>
            <a:r>
              <a:rPr lang="sv-SE" sz="2000" dirty="0">
                <a:ea typeface="Arial" charset="0"/>
                <a:cs typeface="Arial" charset="0"/>
              </a:rPr>
              <a:t>å vägledning inför köp eller med reklamationer.</a:t>
            </a:r>
          </a:p>
          <a:p>
            <a:pPr>
              <a:tabLst>
                <a:tab pos="214313" algn="l"/>
              </a:tabLst>
            </a:pPr>
            <a:r>
              <a:rPr lang="sv-SE" dirty="0">
                <a:ea typeface="Arial" charset="0"/>
                <a:cs typeface="Arial" charset="0"/>
              </a:rPr>
              <a:t>A</a:t>
            </a:r>
            <a:r>
              <a:rPr lang="sv-SE" sz="2000" dirty="0">
                <a:ea typeface="Arial" charset="0"/>
                <a:cs typeface="Arial" charset="0"/>
              </a:rPr>
              <a:t>tt handla hållbart och annat som du som konsument behöver hjälp med. </a:t>
            </a:r>
          </a:p>
          <a:p>
            <a:endParaRPr lang="sv-SE" dirty="0"/>
          </a:p>
        </p:txBody>
      </p:sp>
    </p:spTree>
    <p:extLst>
      <p:ext uri="{BB962C8B-B14F-4D97-AF65-F5344CB8AC3E}">
        <p14:creationId xmlns:p14="http://schemas.microsoft.com/office/powerpoint/2010/main" val="4140318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1018222"/>
          </a:xfrm>
        </p:spPr>
        <p:txBody>
          <a:bodyPr/>
          <a:lstStyle/>
          <a:p>
            <a:r>
              <a:rPr lang="sv-SE" sz="3200" b="1" dirty="0">
                <a:latin typeface="Calibri" panose="020F0502020204030204" pitchFamily="34" charset="0"/>
                <a:ea typeface="Arial" charset="0"/>
                <a:cs typeface="Calibri" panose="020F0502020204030204" pitchFamily="34" charset="0"/>
              </a:rPr>
              <a:t>ECC SVERIGE</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416318"/>
            <a:ext cx="5118100" cy="4351338"/>
          </a:xfrm>
        </p:spPr>
        <p:txBody>
          <a:bodyPr>
            <a:normAutofit/>
          </a:bodyPr>
          <a:lstStyle/>
          <a:p>
            <a:pPr marL="0" indent="0">
              <a:buNone/>
            </a:pPr>
            <a:r>
              <a:rPr lang="sv-SE" b="1" dirty="0">
                <a:latin typeface="Calibri" panose="020F0502020204030204" pitchFamily="34" charset="0"/>
              </a:rPr>
              <a:t>Har du en fråga om handel utanför Sverige?</a:t>
            </a:r>
          </a:p>
          <a:p>
            <a:r>
              <a:rPr lang="sv-SE" dirty="0">
                <a:latin typeface="Calibri" panose="020F0502020204030204" pitchFamily="34" charset="0"/>
              </a:rPr>
              <a:t>ECC Sverige är en del av Konsumentverket som arbetar med gränsöverskridande handel inom EU, Norge, Island och Storbritannien. </a:t>
            </a:r>
          </a:p>
          <a:p>
            <a:r>
              <a:rPr lang="sv-SE" dirty="0">
                <a:latin typeface="Calibri" panose="020F0502020204030204" pitchFamily="34" charset="0"/>
              </a:rPr>
              <a:t>De erbjuder kostnadsfri rådgivning till konsumenter, antingen direkt eller via systerkontoren i ECC-nätverket.</a:t>
            </a:r>
          </a:p>
          <a:p>
            <a:r>
              <a:rPr lang="sv-SE" dirty="0">
                <a:latin typeface="Calibri" panose="020F0502020204030204" pitchFamily="34" charset="0"/>
              </a:rPr>
              <a:t>Verksamheten delfinansieras av </a:t>
            </a:r>
            <a:br>
              <a:rPr lang="sv-SE" dirty="0">
                <a:latin typeface="Calibri" panose="020F0502020204030204" pitchFamily="34" charset="0"/>
              </a:rPr>
            </a:br>
            <a:r>
              <a:rPr lang="sv-SE" dirty="0">
                <a:latin typeface="Calibri" panose="020F0502020204030204" pitchFamily="34" charset="0"/>
              </a:rPr>
              <a:t>EU-kommissionen.</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685475" cy="257369"/>
          </a:xfrm>
        </p:spPr>
        <p:txBody>
          <a:bodyPr wrap="none">
            <a:spAutoFit/>
          </a:bodyPr>
          <a:lstStyle/>
          <a:p>
            <a:r>
              <a:rPr lang="sv-SE" dirty="0"/>
              <a:t>KONSUMENTVARDAG – STÖD OCH RÄTTIGHETER</a:t>
            </a:r>
          </a:p>
        </p:txBody>
      </p:sp>
      <p:pic>
        <p:nvPicPr>
          <p:cNvPr id="7" name="Platshållare för bild 6" descr="En bild som visar inomhus&#10;&#10;Automatiskt genererad beskrivning">
            <a:extLst>
              <a:ext uri="{FF2B5EF4-FFF2-40B4-BE49-F238E27FC236}">
                <a16:creationId xmlns:a16="http://schemas.microsoft.com/office/drawing/2014/main" id="{13C9BB8B-78AC-D88A-B036-1B1D12DF95C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89529096"/>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1192</TotalTime>
  <Words>5560</Words>
  <Application>Microsoft Office PowerPoint</Application>
  <PresentationFormat>Bredbild</PresentationFormat>
  <Paragraphs>332</Paragraphs>
  <Slides>21</Slides>
  <Notes>21</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21</vt:i4>
      </vt:variant>
    </vt:vector>
  </HeadingPairs>
  <TitlesOfParts>
    <vt:vector size="24" baseType="lpstr">
      <vt:lpstr>Arial</vt:lpstr>
      <vt:lpstr>Calibri</vt:lpstr>
      <vt:lpstr>Office-tema</vt:lpstr>
      <vt:lpstr>KONSUMENTVARDAG - STÖD OCH RÄTTIGHETER</vt:lpstr>
      <vt:lpstr>LAGÄNDRINGAR  OCH EKONOMI</vt:lpstr>
      <vt:lpstr>STÖD TILL ER OCH KONSUMENTERNA</vt:lpstr>
      <vt:lpstr>BRA ATT KÄNNA TILL SOM KONSUMENT…</vt:lpstr>
      <vt:lpstr>DET FINNS HJÄLP ATT FÅ:</vt:lpstr>
      <vt:lpstr>ALLMÄNNA REKLAMATIONS NÄMNDEN (ARN)</vt:lpstr>
      <vt:lpstr>EXTRAMATERIAL</vt:lpstr>
      <vt:lpstr>HALLÅ KONSUMENT</vt:lpstr>
      <vt:lpstr>ECC SVERIGE</vt:lpstr>
      <vt:lpstr>DE FYRA RÅDGIVNINGSBYRÅERNA</vt:lpstr>
      <vt:lpstr>KOMMUNERNAS KONSUMENTVÄGLEDNING</vt:lpstr>
      <vt:lpstr>VÅRA FEM BÄSTA TIPS</vt:lpstr>
      <vt:lpstr>DROPSHIPPING</vt:lpstr>
      <vt:lpstr>KONSUMENTKLAGOMÅL – TOPP 5 2022</vt:lpstr>
      <vt:lpstr>BUDGET- OCH SKULDRÅDGIVNING</vt:lpstr>
      <vt:lpstr>FEM TIPS NÄR EKONOMIN  INTE MÅR SÅ BRA</vt:lpstr>
      <vt:lpstr>BRA MATERIAL FÖR ATT LÄRA SIG MER OM EKONOMI</vt:lpstr>
      <vt:lpstr>KOLL PÅ PENGARNA</vt:lpstr>
      <vt:lpstr>BUDGETKALKYLEN</vt:lpstr>
      <vt:lpstr>MONEY FROM SWEDEN</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KONSUMENTRÄTT</dc:title>
  <dc:creator>Vanda Brandt</dc:creator>
  <cp:lastModifiedBy>Vanda Brandt</cp:lastModifiedBy>
  <cp:revision>7</cp:revision>
  <dcterms:created xsi:type="dcterms:W3CDTF">2023-03-07T13:48:52Z</dcterms:created>
  <dcterms:modified xsi:type="dcterms:W3CDTF">2023-03-31T08:25:44Z</dcterms:modified>
</cp:coreProperties>
</file>