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82" r:id="rId3"/>
    <p:sldId id="285" r:id="rId4"/>
    <p:sldId id="283" r:id="rId5"/>
    <p:sldId id="284" r:id="rId6"/>
    <p:sldId id="287" r:id="rId7"/>
    <p:sldId id="288" r:id="rId8"/>
    <p:sldId id="289" r:id="rId9"/>
    <p:sldId id="27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A1AA"/>
    <a:srgbClr val="A4D8E3"/>
    <a:srgbClr val="92D1D2"/>
    <a:srgbClr val="A3D8E3"/>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
    <p:restoredTop sz="65335" autoAdjust="0"/>
  </p:normalViewPr>
  <p:slideViewPr>
    <p:cSldViewPr snapToGrid="0" showGuides="1">
      <p:cViewPr varScale="1">
        <p:scale>
          <a:sx n="74" d="100"/>
          <a:sy n="74" d="100"/>
        </p:scale>
        <p:origin x="2634" y="72"/>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81591"/>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r>
              <a:rPr lang="sv-SE" sz="1200" b="1" i="0" kern="1200" dirty="0">
                <a:solidFill>
                  <a:schemeClr val="tx1"/>
                </a:solidFill>
                <a:effectLst/>
                <a:latin typeface="+mn-lt"/>
              </a:rPr>
              <a:t>Samarbete med Nationella</a:t>
            </a:r>
            <a:r>
              <a:rPr lang="sv-SE" sz="1200" b="1" i="0" kern="1200" baseline="0" dirty="0">
                <a:solidFill>
                  <a:schemeClr val="tx1"/>
                </a:solidFill>
                <a:effectLst/>
                <a:latin typeface="+mn-lt"/>
              </a:rPr>
              <a:t> nätverket för finansiell folkbildning</a:t>
            </a:r>
            <a:endParaRPr lang="sv-SE" sz="1200" b="1"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Nationella</a:t>
            </a:r>
            <a:r>
              <a:rPr lang="sv-SE" sz="1200" b="0" i="0" kern="1200" baseline="0" dirty="0">
                <a:solidFill>
                  <a:schemeClr val="tx1"/>
                </a:solidFill>
                <a:effectLst/>
                <a:latin typeface="+mn-lt"/>
              </a:rPr>
              <a:t> nätverket för finansiell folkbildning </a:t>
            </a:r>
            <a:r>
              <a:rPr lang="sv-SE" sz="1200" b="0" i="0" kern="1200" dirty="0">
                <a:solidFill>
                  <a:schemeClr val="tx1"/>
                </a:solidFill>
                <a:effectLst/>
                <a:latin typeface="+mn-lt"/>
              </a:rPr>
              <a:t>är ett landsomfattande nätverk för utbildningsinsatser inom privatekonomi. Nätverket består av myndigheter, organisationer och finansiella företag. </a:t>
            </a:r>
            <a:r>
              <a:rPr lang="sv-SE" sz="1200" dirty="0">
                <a:latin typeface="+mn-lt"/>
                <a:cs typeface="Arial" pitchFamily="34" charset="0"/>
              </a:rPr>
              <a:t>Tanken är att såväl statliga som privata aktörer har ett gemensamt intresse i att stötta konsumenter att bli bättre rustade för att fatta beslut om den egna ekonomin. </a:t>
            </a:r>
            <a:r>
              <a:rPr lang="sv-SE" sz="1200" b="0" i="0" kern="1200" dirty="0">
                <a:solidFill>
                  <a:schemeClr val="tx1"/>
                </a:solidFill>
                <a:effectLst/>
                <a:latin typeface="+mn-lt"/>
                <a:ea typeface="+mn-ea"/>
                <a:cs typeface="+mn-cs"/>
              </a:rPr>
              <a:t>Nätverkets verksamhet och utbildningsmaterial är gratis och fritt från reklam. </a:t>
            </a:r>
            <a:r>
              <a:rPr lang="sv-SE" sz="1200" dirty="0">
                <a:latin typeface="+mn-lt"/>
                <a:cs typeface="Arial" pitchFamily="34" charset="0"/>
              </a:rPr>
              <a:t>Via kansliet samordnar Finansinspektionen nätverket. </a:t>
            </a:r>
            <a:r>
              <a:rPr lang="sv-SE" sz="1200" b="0" i="0" kern="1200" dirty="0">
                <a:solidFill>
                  <a:schemeClr val="tx1"/>
                </a:solidFill>
                <a:effectLst/>
                <a:latin typeface="+mn-lt"/>
                <a:ea typeface="+mn-ea"/>
                <a:cs typeface="+mn-cs"/>
              </a:rPr>
              <a:t>Gilla din ekonomi är det varumärke vi använder för gemensamma utbildningssatsningar.</a:t>
            </a:r>
            <a:endParaRPr lang="sv-SE" sz="1200" dirty="0">
              <a:latin typeface="+mn-lt"/>
              <a:cs typeface="Arial" pitchFamily="34" charset="0"/>
            </a:endParaRP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09979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latin typeface="+mn-lt"/>
                <a:cs typeface="Georgia"/>
              </a:rPr>
              <a:t>Hushållens finansiella förmåga 2020</a:t>
            </a:r>
          </a:p>
          <a:p>
            <a:pPr indent="0">
              <a:buNone/>
            </a:pPr>
            <a:r>
              <a:rPr lang="sv-SE" dirty="0"/>
              <a:t>Många konsumenter, 27 procent, saknar kunskap</a:t>
            </a:r>
            <a:r>
              <a:rPr lang="sv-SE" baseline="0" dirty="0"/>
              <a:t> om riskspridning, t.ex. vad skillnaden på att investera i en aktie är mot att investera i en aktiefond. </a:t>
            </a:r>
            <a:r>
              <a:rPr lang="sv-SE" dirty="0"/>
              <a:t>Undersökningen</a:t>
            </a:r>
            <a:r>
              <a:rPr lang="sv-SE" baseline="0" dirty="0"/>
              <a:t> visar att </a:t>
            </a:r>
            <a:r>
              <a:rPr lang="sv-SE" sz="1200" kern="1200" dirty="0">
                <a:solidFill>
                  <a:schemeClr val="tx1"/>
                </a:solidFill>
                <a:latin typeface="+mn-lt"/>
                <a:ea typeface="Arial" charset="0"/>
                <a:cs typeface="Arial" charset="0"/>
              </a:rPr>
              <a:t>12 procent av hushållen har problem med att hantera en oförutsedd utgift på 20 000 kr.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Arial" charset="0"/>
              <a:cs typeface="Arial" charset="0"/>
            </a:endParaRPr>
          </a:p>
          <a:p>
            <a:r>
              <a:rPr lang="sv-SE" dirty="0"/>
              <a:t>Ensamstående med barn har en betydligt svårare ekonomisk situation jämfört med andra. Nästan hälften uppger att de alltid eller ibland har slut på pengar vid månadens slut. Det är också den grupp som till störst andel har svårt att hantera en större oförutsedd utgift.</a:t>
            </a:r>
          </a:p>
          <a:p>
            <a:endParaRPr lang="sv-SE" dirty="0"/>
          </a:p>
          <a:p>
            <a:r>
              <a:rPr lang="sv-SE" dirty="0"/>
              <a:t>Över 65 års ålder sjunker hushållsinkomsten kraftigt. Men det är den grupp som till störst del kan hantera oförutsedd utgift och där flest uppger att pengarna räcker.</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t>
            </a:r>
            <a:r>
              <a:rPr lang="sv-SE" baseline="0" dirty="0"/>
              <a:t>ushåll med lägre inkomst och utbildning har generellt lägre finansiell förmåga. </a:t>
            </a:r>
            <a:r>
              <a:rPr lang="sv-SE" dirty="0"/>
              <a:t>På de frågor om att planera på längre sikt och att hålla sig informerad uppger hushåll med lägst inkomst också det lägsta intresset. I kombination med att många bland de hushållen uppger att de har svårt att få pengarna att räcka till blir de extra sårbara.</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Fler kan</a:t>
            </a:r>
            <a:r>
              <a:rPr lang="sv-SE" baseline="0" dirty="0"/>
              <a:t> </a:t>
            </a:r>
            <a:r>
              <a:rPr lang="sv-SE" dirty="0"/>
              <a:t>genomföra enkla beräkningar och har finansiell förmåga än vid tidigare undersökning 2017. Men det räcker inte. Finansiell förmåga betyder grundläggande kunskaper och det krävs mer än så på en välutvecklat finansiell marknad.</a:t>
            </a:r>
          </a:p>
          <a:p>
            <a:pPr indent="0">
              <a:buNone/>
            </a:pPr>
            <a:endParaRPr lang="sv-SE" dirty="0"/>
          </a:p>
          <a:p>
            <a:pPr indent="0">
              <a:buNone/>
            </a:pPr>
            <a:r>
              <a:rPr lang="sv-SE" dirty="0"/>
              <a:t>Hela undersökningen finns att läsa på www.fi.se .</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
        <p:nvSpPr>
          <p:cNvPr id="10" name="Platshållare för anteckningar 9">
            <a:extLst>
              <a:ext uri="{FF2B5EF4-FFF2-40B4-BE49-F238E27FC236}">
                <a16:creationId xmlns:a16="http://schemas.microsoft.com/office/drawing/2014/main" id="{48F46656-0DCE-9C6C-B03E-73041AF701A6}"/>
              </a:ext>
            </a:extLst>
          </p:cNvPr>
          <p:cNvSpPr>
            <a:spLocks noGrp="1"/>
          </p:cNvSpPr>
          <p:nvPr>
            <p:ph type="body" sz="quarter" idx="3"/>
          </p:nvPr>
        </p:nvSpPr>
        <p:spPr/>
        <p:txBody>
          <a:bodyPr/>
          <a:lstStyle/>
          <a:p>
            <a:r>
              <a:rPr lang="sv-SE" b="1" dirty="0"/>
              <a:t>Medvetna val</a:t>
            </a:r>
          </a:p>
          <a:p>
            <a:r>
              <a:rPr lang="sv-SE" dirty="0"/>
              <a:t>Många finansiella tjänster är komplicerade och har stora privatekonomiska konsekvenser, till exempel en del tar omedvetet större risker än vad som är lämpligt utifrån deras ekonomiska situation.</a:t>
            </a:r>
          </a:p>
          <a:p>
            <a:endParaRPr lang="sv-SE" dirty="0"/>
          </a:p>
          <a:p>
            <a:r>
              <a:rPr lang="sv-SE" b="1" dirty="0"/>
              <a:t>Stor valfrihet</a:t>
            </a:r>
          </a:p>
          <a:p>
            <a:r>
              <a:rPr lang="sv-SE" dirty="0"/>
              <a:t>Tillräcklig kunskap behövs för att kunna göra bra val för den egna ekonomin. Låg kunskap ställer krav på ickevalsalternativen.</a:t>
            </a:r>
          </a:p>
          <a:p>
            <a:endParaRPr lang="sv-SE" dirty="0"/>
          </a:p>
          <a:p>
            <a:r>
              <a:rPr lang="sv-SE" b="1" dirty="0"/>
              <a:t>Digitalisering</a:t>
            </a:r>
          </a:p>
          <a:p>
            <a:r>
              <a:rPr lang="sv-SE" dirty="0"/>
              <a:t>Digitalt utanförskap – alla kan inte eller vill inte använda digitala tjänster. Kontantanvändning, språkkunskaper och digital förmåga är parametrar.</a:t>
            </a:r>
          </a:p>
          <a:p>
            <a:endParaRPr lang="sv-SE" dirty="0"/>
          </a:p>
          <a:p>
            <a:r>
              <a:rPr lang="sv-SE" dirty="0"/>
              <a:t>Viktigt är att konsumenten har förmågan att fatta välgrundade beslut utifrån sin egen situation.</a:t>
            </a:r>
          </a:p>
        </p:txBody>
      </p:sp>
    </p:spTree>
    <p:extLst>
      <p:ext uri="{BB962C8B-B14F-4D97-AF65-F5344CB8AC3E}">
        <p14:creationId xmlns:p14="http://schemas.microsoft.com/office/powerpoint/2010/main" val="30478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rPr>
              <a:t>Livslångt lärande – </a:t>
            </a:r>
            <a:r>
              <a:rPr lang="sv-SE" sz="1200" b="0" i="0" kern="1200" dirty="0">
                <a:solidFill>
                  <a:schemeClr val="tx1"/>
                </a:solidFill>
                <a:effectLst/>
                <a:latin typeface="+mn-lt"/>
              </a:rPr>
              <a:t>FI:s projekt</a:t>
            </a:r>
            <a:r>
              <a:rPr lang="sv-SE" sz="1200" b="0" i="0" kern="1200" baseline="0" dirty="0">
                <a:solidFill>
                  <a:schemeClr val="tx1"/>
                </a:solidFill>
                <a:effectLst/>
                <a:latin typeface="+mn-lt"/>
              </a:rPr>
              <a:t> med finansiell folkbildning</a:t>
            </a:r>
            <a:r>
              <a:rPr lang="sv-SE" sz="1200" b="0" i="0" kern="1200" dirty="0">
                <a:solidFill>
                  <a:schemeClr val="tx1"/>
                </a:solidFill>
                <a:effectLst/>
                <a:latin typeface="+mn-lt"/>
              </a:rPr>
              <a:t> omfattar informations- och utbildningsinsatser för varierande målgrupper, i olika åldrar och livssituationer.</a:t>
            </a:r>
          </a:p>
          <a:p>
            <a:endParaRPr lang="sv-SE" sz="1200" b="0" i="0" kern="1200" dirty="0">
              <a:solidFill>
                <a:schemeClr val="tx1"/>
              </a:solidFill>
              <a:effectLst/>
              <a:latin typeface="+mn-lt"/>
            </a:endParaRPr>
          </a:p>
          <a:p>
            <a:r>
              <a:rPr lang="sv-SE" sz="1200" b="0" i="0" kern="1200" dirty="0">
                <a:solidFill>
                  <a:schemeClr val="tx1"/>
                </a:solidFill>
                <a:effectLst/>
                <a:latin typeface="+mn-lt"/>
              </a:rPr>
              <a:t>Behovet av kunskaper i privatekonomi finns eftersom vi ständigt befinner oss i olika och nya livssituationer. Att vi till exempel flyttar hemifrån, blir arbetslösa eller får barn gör att vi ständigt, genom hela livet, måste fylla på våra kunskaper i privatekonomi för att kunna ta medvetna och individuella beslut som passar vår plånbok. Privatekonomisk utbildning av Gilla din ekonomi ska leda till självinsikt om beteende och ge verktyg till förändring.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150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defRPr/>
            </a:pPr>
            <a:r>
              <a:rPr lang="sv-SE" sz="1200" dirty="0">
                <a:latin typeface="+mn-lt"/>
                <a:cs typeface="Arial" pitchFamily="34" charset="0"/>
              </a:rPr>
              <a:t>Varför utbildar vi vidareinformatörer?</a:t>
            </a:r>
          </a:p>
          <a:p>
            <a:pPr>
              <a:spcBef>
                <a:spcPct val="0"/>
              </a:spcBef>
              <a:defRPr/>
            </a:pPr>
            <a:endParaRPr lang="sv-SE" sz="1200" dirty="0">
              <a:latin typeface="+mn-lt"/>
              <a:cs typeface="Arial" pitchFamily="34" charset="0"/>
            </a:endParaRPr>
          </a:p>
          <a:p>
            <a:pPr marL="171450" indent="-171450">
              <a:spcBef>
                <a:spcPct val="0"/>
              </a:spcBef>
              <a:buFont typeface="Arial" panose="020B0604020202020204" pitchFamily="34" charset="0"/>
              <a:buChar char="•"/>
              <a:defRPr/>
            </a:pPr>
            <a:r>
              <a:rPr lang="sv-SE" sz="1200" dirty="0">
                <a:latin typeface="+mn-lt"/>
                <a:cs typeface="Arial" pitchFamily="34" charset="0"/>
              </a:rPr>
              <a:t>FI har inte möjlighet att nå alla konsumenter. </a:t>
            </a:r>
            <a:r>
              <a:rPr lang="sv-SE" sz="1200" baseline="0" dirty="0">
                <a:latin typeface="+mn-lt"/>
                <a:cs typeface="Arial" pitchFamily="34" charset="0"/>
              </a:rPr>
              <a:t> </a:t>
            </a:r>
          </a:p>
          <a:p>
            <a:pPr marL="171450" indent="-171450">
              <a:spcBef>
                <a:spcPct val="0"/>
              </a:spcBef>
              <a:buFont typeface="Arial" panose="020B0604020202020204" pitchFamily="34" charset="0"/>
              <a:buChar char="•"/>
              <a:defRPr/>
            </a:pPr>
            <a:r>
              <a:rPr lang="sv-SE" sz="1200" dirty="0">
                <a:latin typeface="+mn-lt"/>
                <a:cs typeface="Arial" pitchFamily="34" charset="0"/>
              </a:rPr>
              <a:t>Bättre med informatörer som man litar på/talar samma språk och som man vågar fråga. </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kan lägga till ytterligare kunskap.</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finns på plats - hela tiden.</a:t>
            </a:r>
          </a:p>
          <a:p>
            <a:pPr marL="171450" indent="-171450">
              <a:spcBef>
                <a:spcPct val="0"/>
              </a:spcBef>
              <a:buFont typeface="Arial" panose="020B0604020202020204" pitchFamily="34" charset="0"/>
              <a:buChar char="•"/>
              <a:defRPr/>
            </a:pPr>
            <a:r>
              <a:rPr lang="sv-SE" sz="1200" dirty="0">
                <a:latin typeface="+mn-lt"/>
                <a:cs typeface="Arial" pitchFamily="34" charset="0"/>
              </a:rPr>
              <a:t>Genom vidareinformatörer får vi stor geografisk och demografisk spridning vilket bidrar till en effektivare kompetensökning.</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Gilla din ekonomi utbildar deltagare som i sin tur kan sprida information vidare till andra och på så sätt kan kunskaperna i privatekonomi spridas brett. Deltagare på våra utbildningar kan till exempel vara personer som via sitt jobb dagligen möter människor i ekonomiskt utsatta situationer eller som samordnar frågor om pension på en arbetsplats.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38994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gått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Kurs</a:t>
            </a:r>
            <a:r>
              <a:rPr lang="sv-SE" dirty="0">
                <a:latin typeface="+mn-lt"/>
              </a:rPr>
              <a:t>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https://gilladinekonomi.se/kursdeltagare-larare/tryggare-ekonomi-pa-aldre-dar-grundkurs/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p>
          <a:p>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3048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FINANSINSPEKTIONENS UPPDRAG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319010" cy="4351338"/>
          </a:xfrm>
        </p:spPr>
        <p:txBody>
          <a:bodyPr>
            <a:normAutofit/>
          </a:bodyPr>
          <a:lstStyle/>
          <a:p>
            <a:pPr>
              <a:tabLst>
                <a:tab pos="214313" algn="l"/>
              </a:tabLst>
            </a:pPr>
            <a:r>
              <a:rPr lang="sv-SE" dirty="0">
                <a:ea typeface="Arial" charset="0"/>
                <a:cs typeface="Arial" charset="0"/>
              </a:rPr>
              <a:t>Bidra till ett stabilt finansiellt system som präglas av högt förtroende med väl fungerade marknader som tillgodoser hushållens och företagens behov av finansiella tjänster samtidigt som det finns ett högt skydd för konsumenter. Det finansiella systemet ska </a:t>
            </a:r>
            <a:br>
              <a:rPr lang="sv-SE" dirty="0">
                <a:ea typeface="Arial" charset="0"/>
                <a:cs typeface="Arial" charset="0"/>
              </a:rPr>
            </a:br>
            <a:r>
              <a:rPr lang="sv-SE" dirty="0">
                <a:ea typeface="Arial" charset="0"/>
                <a:cs typeface="Arial" charset="0"/>
              </a:rPr>
              <a:t>bidra till en hållbar utveckling.</a:t>
            </a:r>
          </a:p>
          <a:p>
            <a:pPr>
              <a:tabLst>
                <a:tab pos="214313" algn="l"/>
              </a:tabLst>
            </a:pPr>
            <a:r>
              <a:rPr lang="sv-SE" b="1" dirty="0">
                <a:ea typeface="Arial" charset="0"/>
                <a:cs typeface="Arial" charset="0"/>
              </a:rPr>
              <a:t>Stärka konsumenternas ställning på finansmarknaden genom finansiell folkbildning.</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NATIONELLA NÄTVERKET FÖR FINANSIELL FOLKBILDNING</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685837"/>
            <a:ext cx="5148235" cy="2866845"/>
          </a:xfrm>
          <a:prstGeom prst="rect">
            <a:avLst/>
          </a:prstGeom>
          <a:noFill/>
        </p:spPr>
        <p:txBody>
          <a:bodyPr wrap="square" rtlCol="0" anchor="t">
            <a:noAutofit/>
          </a:bodyPr>
          <a:lstStyle/>
          <a:p>
            <a:pPr>
              <a:tabLst>
                <a:tab pos="214313" algn="l"/>
              </a:tabLst>
            </a:pPr>
            <a:r>
              <a:rPr lang="sv-SE" sz="2000" dirty="0">
                <a:ea typeface="Arial" charset="0"/>
                <a:cs typeface="Arial" charset="0"/>
              </a:rPr>
              <a:t>Nätverket bildades 2010. </a:t>
            </a:r>
          </a:p>
          <a:p>
            <a:pPr>
              <a:tabLst>
                <a:tab pos="214313" algn="l"/>
              </a:tabLst>
            </a:pPr>
            <a:r>
              <a:rPr lang="sv-SE" sz="2000" dirty="0">
                <a:ea typeface="Arial" charset="0"/>
                <a:cs typeface="Arial" charset="0"/>
              </a:rPr>
              <a:t>Medlemmar samarbetar inom privatekonomisk utbildning. </a:t>
            </a:r>
          </a:p>
          <a:p>
            <a:pPr>
              <a:tabLst>
                <a:tab pos="214313" algn="l"/>
              </a:tabLst>
            </a:pPr>
            <a:r>
              <a:rPr lang="sv-SE" sz="2000" dirty="0">
                <a:ea typeface="Arial" charset="0"/>
                <a:cs typeface="Arial" charset="0"/>
              </a:rPr>
              <a:t>Över 90 myndigheter, organisationer och företag.</a:t>
            </a:r>
          </a:p>
          <a:p>
            <a:pPr>
              <a:tabLst>
                <a:tab pos="214313" algn="l"/>
              </a:tabLst>
            </a:pPr>
            <a:r>
              <a:rPr lang="sv-SE" sz="2000" dirty="0">
                <a:ea typeface="Arial" charset="0"/>
                <a:cs typeface="Arial" charset="0"/>
              </a:rPr>
              <a:t>Finansinspektionen samordnar nätverket.</a:t>
            </a:r>
          </a:p>
          <a:p>
            <a:pPr>
              <a:tabLst>
                <a:tab pos="214313" algn="l"/>
              </a:tabLst>
            </a:pPr>
            <a:r>
              <a:rPr lang="sv-SE" sz="2000" dirty="0">
                <a:ea typeface="Arial" charset="0"/>
                <a:cs typeface="Arial" charset="0"/>
              </a:rPr>
              <a:t>Utbildningar under namnet Gilla din ekonomi.</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756081"/>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Bara fakta – ingen försäljning!</a:t>
            </a:r>
            <a:endParaRPr lang="sv-SE" sz="1400" dirty="0">
              <a:solidFill>
                <a:schemeClr val="tx1"/>
              </a:solidFill>
            </a:endParaRPr>
          </a:p>
        </p:txBody>
      </p:sp>
      <p:pic>
        <p:nvPicPr>
          <p:cNvPr id="7" name="Platshållare för bild 6" descr="En bild som visar text, person, inomhus, bärbar dator&#10;&#10;Automatiskt genererad beskrivning">
            <a:extLst>
              <a:ext uri="{FF2B5EF4-FFF2-40B4-BE49-F238E27FC236}">
                <a16:creationId xmlns:a16="http://schemas.microsoft.com/office/drawing/2014/main" id="{C747954E-33A4-8010-1AD4-49B3A564DF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9B31F1BB-8AE4-A0DD-A27A-FB553EB062B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59848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407614"/>
            <a:ext cx="3262435" cy="8031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12% har problem med att </a:t>
            </a:r>
            <a:br>
              <a:rPr lang="sv-SE" sz="2000" dirty="0">
                <a:solidFill>
                  <a:schemeClr val="tx1"/>
                </a:solidFill>
                <a:ea typeface="Arial" charset="0"/>
                <a:cs typeface="Arial" charset="0"/>
              </a:rPr>
            </a:br>
            <a:r>
              <a:rPr lang="sv-SE" sz="2000" dirty="0">
                <a:solidFill>
                  <a:schemeClr val="tx1"/>
                </a:solidFill>
                <a:ea typeface="Arial" charset="0"/>
                <a:cs typeface="Arial" charset="0"/>
              </a:rPr>
              <a:t>klara en oförutsedd utgift</a:t>
            </a:r>
            <a:r>
              <a:rPr lang="sv-SE" sz="1400" b="1" dirty="0">
                <a:solidFill>
                  <a:schemeClr val="tx1"/>
                </a:solidFill>
                <a:ea typeface="Arial" charset="0"/>
                <a:cs typeface="Arial" charset="0"/>
              </a:rPr>
              <a:t>.</a:t>
            </a:r>
            <a:endParaRPr lang="sv-SE" sz="1400" b="1" dirty="0">
              <a:solidFill>
                <a:schemeClr val="tx1"/>
              </a:solidFill>
            </a:endParaRP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Hushållen uppger generellt att de har en stark ekonomi men 12% har problem med att klara en oförutsedd utgift </a:t>
            </a:r>
          </a:p>
          <a:p>
            <a:pPr>
              <a:tabLst>
                <a:tab pos="214313" algn="l"/>
              </a:tabLst>
            </a:pPr>
            <a:r>
              <a:rPr lang="sv-SE" sz="2000" dirty="0">
                <a:ea typeface="Arial" charset="0"/>
                <a:cs typeface="Arial" charset="0"/>
              </a:rPr>
              <a:t>Ensamstående föräldrar är en grupp där många har en svår ekonomisk situation.</a:t>
            </a:r>
          </a:p>
          <a:p>
            <a:pPr>
              <a:tabLst>
                <a:tab pos="214313" algn="l"/>
              </a:tabLst>
            </a:pPr>
            <a:r>
              <a:rPr lang="sv-SE" sz="2000" dirty="0">
                <a:ea typeface="Arial" charset="0"/>
                <a:cs typeface="Arial" charset="0"/>
              </a:rPr>
              <a:t>Riskspridning är ett svårt område.</a:t>
            </a: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715"/>
          </a:xfrm>
        </p:spPr>
        <p:txBody>
          <a:bodyPr/>
          <a:lstStyle/>
          <a:p>
            <a:r>
              <a:rPr lang="sv-SE" b="1" dirty="0">
                <a:latin typeface="Calibri" panose="020F0502020204030204" pitchFamily="34" charset="0"/>
                <a:ea typeface="Arial" charset="0"/>
                <a:cs typeface="Calibri" panose="020F0502020204030204" pitchFamily="34" charset="0"/>
              </a:rPr>
              <a:t>VIKTEN AV KUNSKAP</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244063"/>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Medvetna val</a:t>
            </a:r>
          </a:p>
          <a:p>
            <a:pPr>
              <a:tabLst>
                <a:tab pos="214313" algn="l"/>
              </a:tabLst>
            </a:pPr>
            <a:r>
              <a:rPr lang="sv-SE" sz="2000" dirty="0">
                <a:ea typeface="Arial" charset="0"/>
                <a:cs typeface="Arial" charset="0"/>
              </a:rPr>
              <a:t>Stor valfrihet</a:t>
            </a:r>
          </a:p>
          <a:p>
            <a:pPr>
              <a:tabLst>
                <a:tab pos="214313" algn="l"/>
              </a:tabLst>
            </a:pPr>
            <a:r>
              <a:rPr lang="sv-SE" sz="2000" dirty="0">
                <a:ea typeface="Arial" charset="0"/>
                <a:cs typeface="Arial" charset="0"/>
              </a:rPr>
              <a:t>Digitalisering</a:t>
            </a:r>
          </a:p>
        </p:txBody>
      </p:sp>
      <p:pic>
        <p:nvPicPr>
          <p:cNvPr id="8" name="Platshållare för bild 7">
            <a:extLst>
              <a:ext uri="{FF2B5EF4-FFF2-40B4-BE49-F238E27FC236}">
                <a16:creationId xmlns:a16="http://schemas.microsoft.com/office/drawing/2014/main" id="{284639DD-2F0A-0981-E409-58384A4CA8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418F4FA1-A353-6B32-2977-81836E4B2280}"/>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8305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LIVSLÅNGT LÄRANDE</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object 2">
            <a:extLst>
              <a:ext uri="{FF2B5EF4-FFF2-40B4-BE49-F238E27FC236}">
                <a16:creationId xmlns:a16="http://schemas.microsoft.com/office/drawing/2014/main" id="{E2ADBE12-438A-EF5F-B1E1-37924C8F803B}"/>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9190" y="2666371"/>
            <a:ext cx="11013620" cy="1693754"/>
          </a:xfrm>
          <a:prstGeom prst="rect">
            <a:avLst/>
          </a:prstGeom>
        </p:spPr>
      </p:pic>
      <p:sp>
        <p:nvSpPr>
          <p:cNvPr id="9" name="textruta 8">
            <a:extLst>
              <a:ext uri="{FF2B5EF4-FFF2-40B4-BE49-F238E27FC236}">
                <a16:creationId xmlns:a16="http://schemas.microsoft.com/office/drawing/2014/main" id="{3D20ACB2-C68F-CD8F-BDC2-03CA98814F03}"/>
              </a:ext>
            </a:extLst>
          </p:cNvPr>
          <p:cNvSpPr txBox="1"/>
          <p:nvPr/>
        </p:nvSpPr>
        <p:spPr>
          <a:xfrm>
            <a:off x="8662227" y="4526667"/>
            <a:ext cx="2528958"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Ny i Sverige</a:t>
            </a:r>
          </a:p>
        </p:txBody>
      </p:sp>
      <p:sp>
        <p:nvSpPr>
          <p:cNvPr id="10" name="textruta 9">
            <a:extLst>
              <a:ext uri="{FF2B5EF4-FFF2-40B4-BE49-F238E27FC236}">
                <a16:creationId xmlns:a16="http://schemas.microsoft.com/office/drawing/2014/main" id="{77F5E64D-2C32-0F61-6EFB-1BA9CE2BF969}"/>
              </a:ext>
            </a:extLst>
          </p:cNvPr>
          <p:cNvSpPr txBox="1"/>
          <p:nvPr/>
        </p:nvSpPr>
        <p:spPr>
          <a:xfrm>
            <a:off x="2077871" y="4526667"/>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Gymnasiet</a:t>
            </a:r>
            <a:endParaRPr lang="sv-SE" sz="1600" b="1" dirty="0">
              <a:solidFill>
                <a:schemeClr val="bg1"/>
              </a:solidFill>
            </a:endParaRPr>
          </a:p>
        </p:txBody>
      </p:sp>
      <p:sp>
        <p:nvSpPr>
          <p:cNvPr id="11" name="textruta 10">
            <a:extLst>
              <a:ext uri="{FF2B5EF4-FFF2-40B4-BE49-F238E27FC236}">
                <a16:creationId xmlns:a16="http://schemas.microsoft.com/office/drawing/2014/main" id="{8CFB4944-581D-A33B-3EB9-A6AE263CF25B}"/>
              </a:ext>
            </a:extLst>
          </p:cNvPr>
          <p:cNvSpPr txBox="1"/>
          <p:nvPr/>
        </p:nvSpPr>
        <p:spPr>
          <a:xfrm>
            <a:off x="5613330" y="4526667"/>
            <a:ext cx="1664985"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 Föräldrar</a:t>
            </a:r>
          </a:p>
        </p:txBody>
      </p:sp>
      <p:sp>
        <p:nvSpPr>
          <p:cNvPr id="12" name="textruta 11">
            <a:extLst>
              <a:ext uri="{FF2B5EF4-FFF2-40B4-BE49-F238E27FC236}">
                <a16:creationId xmlns:a16="http://schemas.microsoft.com/office/drawing/2014/main" id="{9921F660-27FA-CB9F-90AC-1267803C0BBD}"/>
              </a:ext>
            </a:extLst>
          </p:cNvPr>
          <p:cNvSpPr txBox="1"/>
          <p:nvPr/>
        </p:nvSpPr>
        <p:spPr>
          <a:xfrm>
            <a:off x="6856540"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Vuxna</a:t>
            </a:r>
          </a:p>
        </p:txBody>
      </p:sp>
      <p:sp>
        <p:nvSpPr>
          <p:cNvPr id="13" name="textruta 12">
            <a:extLst>
              <a:ext uri="{FF2B5EF4-FFF2-40B4-BE49-F238E27FC236}">
                <a16:creationId xmlns:a16="http://schemas.microsoft.com/office/drawing/2014/main" id="{38CE5600-7576-8182-F240-27169ADBD692}"/>
              </a:ext>
            </a:extLst>
          </p:cNvPr>
          <p:cNvSpPr txBox="1"/>
          <p:nvPr/>
        </p:nvSpPr>
        <p:spPr>
          <a:xfrm>
            <a:off x="3579890" y="2171380"/>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Högskola</a:t>
            </a:r>
          </a:p>
        </p:txBody>
      </p:sp>
      <p:sp>
        <p:nvSpPr>
          <p:cNvPr id="14" name="textruta 13">
            <a:extLst>
              <a:ext uri="{FF2B5EF4-FFF2-40B4-BE49-F238E27FC236}">
                <a16:creationId xmlns:a16="http://schemas.microsoft.com/office/drawing/2014/main" id="{3067E009-A23B-6585-96DF-71665B5F56E2}"/>
              </a:ext>
            </a:extLst>
          </p:cNvPr>
          <p:cNvSpPr txBox="1"/>
          <p:nvPr/>
        </p:nvSpPr>
        <p:spPr>
          <a:xfrm>
            <a:off x="683466" y="2171380"/>
            <a:ext cx="2000551" cy="369332"/>
          </a:xfrm>
          <a:prstGeom prst="rect">
            <a:avLst/>
          </a:prstGeom>
          <a:noFill/>
        </p:spPr>
        <p:txBody>
          <a:bodyPr wrap="square" rtlCol="0">
            <a:spAutoFit/>
          </a:bodyPr>
          <a:lstStyle/>
          <a:p>
            <a:pPr defTabSz="914400" fontAlgn="base">
              <a:spcBef>
                <a:spcPct val="0"/>
              </a:spcBef>
              <a:spcAft>
                <a:spcPct val="0"/>
              </a:spcAft>
              <a:defRPr/>
            </a:pPr>
            <a:r>
              <a:rPr lang="sv-SE" b="1">
                <a:solidFill>
                  <a:schemeClr val="bg1"/>
                </a:solidFill>
              </a:rPr>
              <a:t>Grundskolan</a:t>
            </a:r>
            <a:endParaRPr lang="sv-SE" b="1" dirty="0">
              <a:solidFill>
                <a:schemeClr val="bg1"/>
              </a:solidFill>
            </a:endParaRPr>
          </a:p>
        </p:txBody>
      </p:sp>
      <p:sp>
        <p:nvSpPr>
          <p:cNvPr id="15" name="textruta 14">
            <a:extLst>
              <a:ext uri="{FF2B5EF4-FFF2-40B4-BE49-F238E27FC236}">
                <a16:creationId xmlns:a16="http://schemas.microsoft.com/office/drawing/2014/main" id="{6FE99961-97B0-CE82-369B-EE866C18FDB6}"/>
              </a:ext>
            </a:extLst>
          </p:cNvPr>
          <p:cNvSpPr txBox="1"/>
          <p:nvPr/>
        </p:nvSpPr>
        <p:spPr>
          <a:xfrm>
            <a:off x="10033546"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Seniorer</a:t>
            </a:r>
          </a:p>
        </p:txBody>
      </p:sp>
      <p:sp>
        <p:nvSpPr>
          <p:cNvPr id="16" name="Ellips 15">
            <a:extLst>
              <a:ext uri="{FF2B5EF4-FFF2-40B4-BE49-F238E27FC236}">
                <a16:creationId xmlns:a16="http://schemas.microsoft.com/office/drawing/2014/main" id="{3D0E810A-B17E-99E7-5C84-325D3027B0D3}"/>
              </a:ext>
            </a:extLst>
          </p:cNvPr>
          <p:cNvSpPr/>
          <p:nvPr/>
        </p:nvSpPr>
        <p:spPr>
          <a:xfrm>
            <a:off x="809623" y="2880158"/>
            <a:ext cx="1239772" cy="123977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Ellips 16">
            <a:extLst>
              <a:ext uri="{FF2B5EF4-FFF2-40B4-BE49-F238E27FC236}">
                <a16:creationId xmlns:a16="http://schemas.microsoft.com/office/drawing/2014/main" id="{1D99D636-A37C-8288-B448-B340D6824818}"/>
              </a:ext>
            </a:extLst>
          </p:cNvPr>
          <p:cNvSpPr/>
          <p:nvPr/>
        </p:nvSpPr>
        <p:spPr>
          <a:xfrm>
            <a:off x="2360666" y="2893362"/>
            <a:ext cx="1239772" cy="12397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Ellips 17">
            <a:extLst>
              <a:ext uri="{FF2B5EF4-FFF2-40B4-BE49-F238E27FC236}">
                <a16:creationId xmlns:a16="http://schemas.microsoft.com/office/drawing/2014/main" id="{C3BD2BF6-A49F-CAE7-D70B-F485DEE8AFF6}"/>
              </a:ext>
            </a:extLst>
          </p:cNvPr>
          <p:cNvSpPr/>
          <p:nvPr/>
        </p:nvSpPr>
        <p:spPr>
          <a:xfrm>
            <a:off x="3911709" y="2893362"/>
            <a:ext cx="1239772" cy="1239772"/>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83D65973-E31C-0160-0EBC-52A66D8DAAD2}"/>
              </a:ext>
            </a:extLst>
          </p:cNvPr>
          <p:cNvSpPr/>
          <p:nvPr/>
        </p:nvSpPr>
        <p:spPr>
          <a:xfrm>
            <a:off x="5476114" y="2880158"/>
            <a:ext cx="1239772" cy="123977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Ellips 19">
            <a:extLst>
              <a:ext uri="{FF2B5EF4-FFF2-40B4-BE49-F238E27FC236}">
                <a16:creationId xmlns:a16="http://schemas.microsoft.com/office/drawing/2014/main" id="{20E7CE04-8ED8-A735-6D54-AFD1DD54CE00}"/>
              </a:ext>
            </a:extLst>
          </p:cNvPr>
          <p:cNvSpPr/>
          <p:nvPr/>
        </p:nvSpPr>
        <p:spPr>
          <a:xfrm>
            <a:off x="7008587" y="2880158"/>
            <a:ext cx="1239772" cy="123977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12AF978B-887B-334C-904B-CBC4AAF94493}"/>
              </a:ext>
            </a:extLst>
          </p:cNvPr>
          <p:cNvSpPr/>
          <p:nvPr/>
        </p:nvSpPr>
        <p:spPr>
          <a:xfrm>
            <a:off x="8578200" y="2893362"/>
            <a:ext cx="1239772" cy="123977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224EA578-8716-C938-089B-7110B4606A8E}"/>
              </a:ext>
            </a:extLst>
          </p:cNvPr>
          <p:cNvSpPr/>
          <p:nvPr/>
        </p:nvSpPr>
        <p:spPr>
          <a:xfrm>
            <a:off x="10109569" y="2880158"/>
            <a:ext cx="1239772" cy="1239772"/>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029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ATT SPRIDA KUNSKAP</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081A7E22-1D03-7587-00FA-479E594D01BF}"/>
              </a:ext>
            </a:extLst>
          </p:cNvPr>
          <p:cNvGrpSpPr/>
          <p:nvPr/>
        </p:nvGrpSpPr>
        <p:grpSpPr>
          <a:xfrm>
            <a:off x="1162453" y="2796746"/>
            <a:ext cx="10072160" cy="3204514"/>
            <a:chOff x="1155137" y="2717294"/>
            <a:chExt cx="10072160" cy="3204514"/>
          </a:xfrm>
        </p:grpSpPr>
        <p:sp>
          <p:nvSpPr>
            <p:cNvPr id="4" name="Text Box 12">
              <a:extLst>
                <a:ext uri="{FF2B5EF4-FFF2-40B4-BE49-F238E27FC236}">
                  <a16:creationId xmlns:a16="http://schemas.microsoft.com/office/drawing/2014/main" id="{6289F71C-6B22-8375-0D7C-2F3DFAB894FF}"/>
                </a:ext>
              </a:extLst>
            </p:cNvPr>
            <p:cNvSpPr txBox="1">
              <a:spLocks noChangeArrowheads="1"/>
            </p:cNvSpPr>
            <p:nvPr/>
          </p:nvSpPr>
          <p:spPr bwMode="auto">
            <a:xfrm>
              <a:off x="1285769" y="5038738"/>
              <a:ext cx="1982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Nätverket</a:t>
              </a:r>
            </a:p>
          </p:txBody>
        </p:sp>
        <p:sp>
          <p:nvSpPr>
            <p:cNvPr id="23" name="Text Box 99">
              <a:extLst>
                <a:ext uri="{FF2B5EF4-FFF2-40B4-BE49-F238E27FC236}">
                  <a16:creationId xmlns:a16="http://schemas.microsoft.com/office/drawing/2014/main" id="{B566A3AE-BA9E-F1E5-0059-DB264FC8FEC0}"/>
                </a:ext>
              </a:extLst>
            </p:cNvPr>
            <p:cNvSpPr txBox="1">
              <a:spLocks noChangeArrowheads="1"/>
            </p:cNvSpPr>
            <p:nvPr/>
          </p:nvSpPr>
          <p:spPr bwMode="auto">
            <a:xfrm>
              <a:off x="7549787" y="5048433"/>
              <a:ext cx="3677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Kunskaperna sprids vidare</a:t>
              </a:r>
            </a:p>
          </p:txBody>
        </p:sp>
        <p:sp>
          <p:nvSpPr>
            <p:cNvPr id="24" name="Text Box 131">
              <a:extLst>
                <a:ext uri="{FF2B5EF4-FFF2-40B4-BE49-F238E27FC236}">
                  <a16:creationId xmlns:a16="http://schemas.microsoft.com/office/drawing/2014/main" id="{2863A9C3-BAD7-5537-A673-C7B759EEFED7}"/>
                </a:ext>
              </a:extLst>
            </p:cNvPr>
            <p:cNvSpPr txBox="1">
              <a:spLocks noChangeArrowheads="1"/>
            </p:cNvSpPr>
            <p:nvPr/>
          </p:nvSpPr>
          <p:spPr bwMode="auto">
            <a:xfrm>
              <a:off x="4399378" y="5038738"/>
              <a:ext cx="2429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Utbildare utbildas</a:t>
              </a:r>
            </a:p>
          </p:txBody>
        </p:sp>
        <p:sp>
          <p:nvSpPr>
            <p:cNvPr id="25" name="Text Box 131">
              <a:extLst>
                <a:ext uri="{FF2B5EF4-FFF2-40B4-BE49-F238E27FC236}">
                  <a16:creationId xmlns:a16="http://schemas.microsoft.com/office/drawing/2014/main" id="{C0608039-0770-CDE3-F9FD-1FEE685FBE40}"/>
                </a:ext>
              </a:extLst>
            </p:cNvPr>
            <p:cNvSpPr txBox="1">
              <a:spLocks noChangeArrowheads="1"/>
            </p:cNvSpPr>
            <p:nvPr/>
          </p:nvSpPr>
          <p:spPr bwMode="auto">
            <a:xfrm>
              <a:off x="4507207" y="5460143"/>
              <a:ext cx="2194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1200" dirty="0">
                  <a:solidFill>
                    <a:schemeClr val="bg1"/>
                  </a:solidFill>
                  <a:latin typeface="+mn-lt"/>
                </a:rPr>
                <a:t>PRO, SKPF, RPG och </a:t>
              </a:r>
              <a:br>
                <a:rPr lang="sv-SE" sz="1200" dirty="0">
                  <a:solidFill>
                    <a:schemeClr val="bg1"/>
                  </a:solidFill>
                  <a:latin typeface="+mn-lt"/>
                </a:rPr>
              </a:br>
              <a:r>
                <a:rPr lang="sv-SE" sz="1200" dirty="0">
                  <a:solidFill>
                    <a:schemeClr val="bg1"/>
                  </a:solidFill>
                  <a:latin typeface="+mn-lt"/>
                </a:rPr>
                <a:t>SPF Seniorerna.</a:t>
              </a:r>
            </a:p>
          </p:txBody>
        </p:sp>
        <p:pic>
          <p:nvPicPr>
            <p:cNvPr id="26" name="Bildobjekt 25">
              <a:extLst>
                <a:ext uri="{FF2B5EF4-FFF2-40B4-BE49-F238E27FC236}">
                  <a16:creationId xmlns:a16="http://schemas.microsoft.com/office/drawing/2014/main" id="{3CFE662A-6C08-2BA8-0478-DC010498D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137" y="2757986"/>
              <a:ext cx="2206704" cy="2206704"/>
            </a:xfrm>
            <a:prstGeom prst="rect">
              <a:avLst/>
            </a:prstGeom>
          </p:spPr>
        </p:pic>
        <p:pic>
          <p:nvPicPr>
            <p:cNvPr id="27" name="Bildobjekt 26">
              <a:extLst>
                <a:ext uri="{FF2B5EF4-FFF2-40B4-BE49-F238E27FC236}">
                  <a16:creationId xmlns:a16="http://schemas.microsoft.com/office/drawing/2014/main" id="{E154F918-E4CA-89CF-C674-3A1090791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7620" y="3003500"/>
              <a:ext cx="1871137" cy="1871137"/>
            </a:xfrm>
            <a:prstGeom prst="rect">
              <a:avLst/>
            </a:prstGeom>
          </p:spPr>
        </p:pic>
        <p:pic>
          <p:nvPicPr>
            <p:cNvPr id="28" name="Bildobjekt 27">
              <a:extLst>
                <a:ext uri="{FF2B5EF4-FFF2-40B4-BE49-F238E27FC236}">
                  <a16:creationId xmlns:a16="http://schemas.microsoft.com/office/drawing/2014/main" id="{D610C820-1826-774B-5B6E-D100A24CED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7814" y="2717294"/>
              <a:ext cx="2218244" cy="2218244"/>
            </a:xfrm>
            <a:prstGeom prst="rect">
              <a:avLst/>
            </a:prstGeom>
          </p:spPr>
        </p:pic>
        <p:pic>
          <p:nvPicPr>
            <p:cNvPr id="29" name="Bildobjekt 28">
              <a:extLst>
                <a:ext uri="{FF2B5EF4-FFF2-40B4-BE49-F238E27FC236}">
                  <a16:creationId xmlns:a16="http://schemas.microsoft.com/office/drawing/2014/main" id="{7D60B754-9523-4F8B-BE28-A88AA85163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0234" y="3116549"/>
              <a:ext cx="1760300" cy="1760300"/>
            </a:xfrm>
            <a:prstGeom prst="rect">
              <a:avLst/>
            </a:prstGeom>
          </p:spPr>
        </p:pic>
        <p:cxnSp>
          <p:nvCxnSpPr>
            <p:cNvPr id="30" name="Rak pilkoppling 29">
              <a:extLst>
                <a:ext uri="{FF2B5EF4-FFF2-40B4-BE49-F238E27FC236}">
                  <a16:creationId xmlns:a16="http://schemas.microsoft.com/office/drawing/2014/main" id="{114106F6-2D57-10EF-6009-AF1AC3107E95}"/>
                </a:ext>
              </a:extLst>
            </p:cNvPr>
            <p:cNvCxnSpPr/>
            <p:nvPr/>
          </p:nvCxnSpPr>
          <p:spPr>
            <a:xfrm>
              <a:off x="6636058" y="3861338"/>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315B5C19-9D11-2927-7BC7-C0A7B71292F5}"/>
                </a:ext>
              </a:extLst>
            </p:cNvPr>
            <p:cNvCxnSpPr/>
            <p:nvPr/>
          </p:nvCxnSpPr>
          <p:spPr>
            <a:xfrm>
              <a:off x="3590556" y="3826416"/>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Bildobjekt 31">
              <a:extLst>
                <a:ext uri="{FF2B5EF4-FFF2-40B4-BE49-F238E27FC236}">
                  <a16:creationId xmlns:a16="http://schemas.microsoft.com/office/drawing/2014/main" id="{ED196680-44D1-1822-2EA9-1B5088728C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6247" y="5484539"/>
              <a:ext cx="1861871" cy="437269"/>
            </a:xfrm>
            <a:prstGeom prst="rect">
              <a:avLst/>
            </a:prstGeom>
          </p:spPr>
        </p:pic>
      </p:grpSp>
      <p:sp>
        <p:nvSpPr>
          <p:cNvPr id="33" name="Platshållare för innehåll 7">
            <a:extLst>
              <a:ext uri="{FF2B5EF4-FFF2-40B4-BE49-F238E27FC236}">
                <a16:creationId xmlns:a16="http://schemas.microsoft.com/office/drawing/2014/main" id="{BCD7FBFC-17F2-BA14-4F75-9BE971A5BF96}"/>
              </a:ext>
            </a:extLst>
          </p:cNvPr>
          <p:cNvSpPr txBox="1">
            <a:spLocks/>
          </p:cNvSpPr>
          <p:nvPr/>
        </p:nvSpPr>
        <p:spPr>
          <a:xfrm>
            <a:off x="957387" y="1551272"/>
            <a:ext cx="5075025" cy="219978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solidFill>
                  <a:schemeClr val="bg1"/>
                </a:solidFill>
                <a:ea typeface="Arial" charset="0"/>
                <a:cs typeface="Arial" charset="0"/>
              </a:rPr>
              <a:t>Geografisk och demografisk spridning</a:t>
            </a:r>
          </a:p>
          <a:p>
            <a:pPr>
              <a:tabLst>
                <a:tab pos="214313" algn="l"/>
              </a:tabLst>
            </a:pPr>
            <a:r>
              <a:rPr lang="sv-SE" dirty="0">
                <a:solidFill>
                  <a:schemeClr val="bg1"/>
                </a:solidFill>
                <a:ea typeface="Arial" charset="0"/>
                <a:cs typeface="Arial" charset="0"/>
              </a:rPr>
              <a:t>Effektiv kompetensökning</a:t>
            </a:r>
          </a:p>
        </p:txBody>
      </p:sp>
    </p:spTree>
    <p:extLst>
      <p:ext uri="{BB962C8B-B14F-4D97-AF65-F5344CB8AC3E}">
        <p14:creationId xmlns:p14="http://schemas.microsoft.com/office/powerpoint/2010/main" val="332903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2080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b="1" dirty="0">
                <a:ea typeface="Arial" charset="0"/>
                <a:cs typeface="Arial" charset="0"/>
              </a:rPr>
              <a:t>Före kursen</a:t>
            </a:r>
            <a:br>
              <a:rPr lang="sv-SE" sz="2000" dirty="0">
                <a:ea typeface="Arial" charset="0"/>
                <a:cs typeface="Arial" charset="0"/>
              </a:rPr>
            </a:br>
            <a:r>
              <a:rPr lang="sv-SE" sz="2000" dirty="0">
                <a:ea typeface="Arial" charset="0"/>
                <a:cs typeface="Arial" charset="0"/>
              </a:rPr>
              <a:t>- Digital snabbkurs - Trygga din ekonomi</a:t>
            </a:r>
          </a:p>
          <a:p>
            <a:pPr marL="185738" indent="-185738">
              <a:buFont typeface="Arial" panose="020B0604020202020204" pitchFamily="34" charset="0"/>
              <a:buChar char="•"/>
            </a:pPr>
            <a:r>
              <a:rPr lang="sv-SE" sz="2000" b="1" dirty="0">
                <a:ea typeface="Arial" charset="0"/>
                <a:cs typeface="Arial" charset="0"/>
              </a:rPr>
              <a:t>Under kursen</a:t>
            </a:r>
            <a:br>
              <a:rPr lang="sv-SE" sz="2000" dirty="0">
                <a:ea typeface="Arial" charset="0"/>
                <a:cs typeface="Arial" charset="0"/>
              </a:rPr>
            </a:br>
            <a:r>
              <a:rPr lang="sv-SE" sz="2000" dirty="0">
                <a:ea typeface="Arial" charset="0"/>
                <a:cs typeface="Arial" charset="0"/>
              </a:rPr>
              <a:t>- Ladda ned kursmaterial (Power Point)</a:t>
            </a:r>
            <a:br>
              <a:rPr lang="sv-SE" sz="2000" dirty="0">
                <a:ea typeface="Arial" charset="0"/>
                <a:cs typeface="Arial" charset="0"/>
              </a:rPr>
            </a:br>
            <a:r>
              <a:rPr lang="sv-SE" sz="2000" dirty="0">
                <a:ea typeface="Arial" charset="0"/>
                <a:cs typeface="Arial" charset="0"/>
              </a:rPr>
              <a:t>- Se anteckningssidor i Power Points</a:t>
            </a:r>
          </a:p>
          <a:p>
            <a:pPr marL="185738" indent="-185738">
              <a:buFont typeface="Arial" panose="020B0604020202020204" pitchFamily="34" charset="0"/>
              <a:buChar char="•"/>
            </a:pPr>
            <a:r>
              <a:rPr lang="sv-SE" sz="2000" b="1" dirty="0">
                <a:ea typeface="Arial" charset="0"/>
                <a:cs typeface="Arial" charset="0"/>
              </a:rPr>
              <a:t>Efter kursen</a:t>
            </a:r>
            <a:br>
              <a:rPr lang="sv-SE" sz="2000" dirty="0">
                <a:ea typeface="Arial" charset="0"/>
                <a:cs typeface="Arial" charset="0"/>
              </a:rPr>
            </a:br>
            <a:r>
              <a:rPr lang="sv-SE" sz="2000" dirty="0">
                <a:ea typeface="Arial" charset="0"/>
                <a:cs typeface="Arial" charset="0"/>
              </a:rPr>
              <a:t>- Beställ broschyrer </a:t>
            </a:r>
            <a:br>
              <a:rPr lang="sv-SE" sz="2000" dirty="0">
                <a:ea typeface="Arial" charset="0"/>
                <a:cs typeface="Arial" charset="0"/>
              </a:rPr>
            </a:br>
            <a:r>
              <a:rPr lang="sv-SE" sz="2000" dirty="0">
                <a:ea typeface="Arial" charset="0"/>
                <a:cs typeface="Arial" charset="0"/>
              </a:rPr>
              <a:t>- Nyhetsbrev</a:t>
            </a:r>
            <a:br>
              <a:rPr lang="sv-SE" sz="2000" dirty="0">
                <a:ea typeface="Arial" charset="0"/>
                <a:cs typeface="Arial" charset="0"/>
              </a:rPr>
            </a:br>
            <a:r>
              <a:rPr lang="sv-SE" sz="2000" dirty="0">
                <a:ea typeface="Arial" charset="0"/>
                <a:cs typeface="Arial" charset="0"/>
              </a:rPr>
              <a:t>- </a:t>
            </a: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r>
              <a:rPr lang="sv-SE" sz="2000" dirty="0">
                <a:ea typeface="Arial" charset="0"/>
                <a:cs typeface="Arial" charset="0"/>
              </a:rPr>
              <a:t>- Använd kursmaterialet fritt</a:t>
            </a:r>
            <a:endParaRPr lang="sv-SE" sz="2000" i="1" dirty="0">
              <a:ea typeface="Arial" charset="0"/>
              <a:cs typeface="Arial" charset="0"/>
            </a:endParaRPr>
          </a:p>
          <a:p>
            <a:pPr marL="0" indent="0">
              <a:buNone/>
            </a:pPr>
            <a:r>
              <a:rPr lang="sv-SE" sz="2000" b="1" dirty="0">
                <a:ea typeface="Arial" charset="0"/>
                <a:cs typeface="Arial" charset="0"/>
              </a:rPr>
              <a:t>gilladinekonomi.se</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2216"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47459"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44837"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45468"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62203" y="2012388"/>
            <a:ext cx="1225118" cy="1774875"/>
          </a:xfrm>
          <a:prstGeom prst="rect">
            <a:avLst/>
          </a:prstGeom>
        </p:spPr>
      </p:pic>
    </p:spTree>
    <p:extLst>
      <p:ext uri="{BB962C8B-B14F-4D97-AF65-F5344CB8AC3E}">
        <p14:creationId xmlns:p14="http://schemas.microsoft.com/office/powerpoint/2010/main" val="400887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Sofia Tyréus</a:t>
            </a:r>
          </a:p>
          <a:p>
            <a:pPr>
              <a:spcBef>
                <a:spcPts val="0"/>
              </a:spcBef>
            </a:pPr>
            <a:r>
              <a:rPr lang="sv-SE" sz="1800" dirty="0"/>
              <a:t>sofia.tyreus@fi.se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1344</TotalTime>
  <Words>1411</Words>
  <Application>Microsoft Office PowerPoint</Application>
  <PresentationFormat>Bredbild</PresentationFormat>
  <Paragraphs>127</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VÄLKOMMEN TILL KURSEN</vt:lpstr>
      <vt:lpstr>FINANSINSPEKTIONENS UPPDRAG</vt:lpstr>
      <vt:lpstr>NATIONELLA NÄTVERKET FÖR FINANSIELL FOLKBILDNING</vt:lpstr>
      <vt:lpstr>FINANSIELL FÖRMÅGA </vt:lpstr>
      <vt:lpstr>VIKTEN AV KUNSKAP</vt:lpstr>
      <vt:lpstr>PowerPoint-presentation</vt:lpstr>
      <vt:lpstr>PowerPoint-presentation</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15</cp:revision>
  <dcterms:created xsi:type="dcterms:W3CDTF">2023-02-01T13:26:18Z</dcterms:created>
  <dcterms:modified xsi:type="dcterms:W3CDTF">2023-04-05T08:15:39Z</dcterms:modified>
</cp:coreProperties>
</file>