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3" r:id="rId2"/>
    <p:sldId id="264" r:id="rId3"/>
    <p:sldId id="261" r:id="rId4"/>
    <p:sldId id="286" r:id="rId5"/>
    <p:sldId id="268" r:id="rId6"/>
    <p:sldId id="274" r:id="rId7"/>
    <p:sldId id="287" r:id="rId8"/>
    <p:sldId id="307" r:id="rId9"/>
    <p:sldId id="296" r:id="rId10"/>
    <p:sldId id="288" r:id="rId11"/>
    <p:sldId id="290" r:id="rId12"/>
    <p:sldId id="291" r:id="rId13"/>
    <p:sldId id="292" r:id="rId14"/>
    <p:sldId id="293" r:id="rId15"/>
    <p:sldId id="294" r:id="rId16"/>
    <p:sldId id="297" r:id="rId17"/>
    <p:sldId id="306" r:id="rId18"/>
    <p:sldId id="272" r:id="rId1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D0D5"/>
    <a:srgbClr val="44999C"/>
    <a:srgbClr val="00A780"/>
    <a:srgbClr val="404040"/>
    <a:srgbClr val="91CAAF"/>
    <a:srgbClr val="00AA80"/>
    <a:srgbClr val="009CB3"/>
    <a:srgbClr val="E8E6E0"/>
    <a:srgbClr val="90B89D"/>
    <a:srgbClr val="069E6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3114" autoAdjust="0"/>
  </p:normalViewPr>
  <p:slideViewPr>
    <p:cSldViewPr snapToGrid="0" showGuides="1">
      <p:cViewPr>
        <p:scale>
          <a:sx n="70" d="100"/>
          <a:sy n="70" d="100"/>
        </p:scale>
        <p:origin x="2154" y="48"/>
      </p:cViewPr>
      <p:guideLst>
        <p:guide orient="horz" pos="2160"/>
        <p:guide pos="3863"/>
      </p:guideLst>
    </p:cSldViewPr>
  </p:slideViewPr>
  <p:outlineViewPr>
    <p:cViewPr>
      <p:scale>
        <a:sx n="33" d="100"/>
        <a:sy n="33" d="100"/>
      </p:scale>
      <p:origin x="0" y="-2304"/>
    </p:cViewPr>
  </p:outlineViewPr>
  <p:notesTextViewPr>
    <p:cViewPr>
      <p:scale>
        <a:sx n="1" d="1"/>
        <a:sy n="1" d="1"/>
      </p:scale>
      <p:origin x="0" y="0"/>
    </p:cViewPr>
  </p:notesTextViewPr>
  <p:notesViewPr>
    <p:cSldViewPr snapToGrid="0">
      <p:cViewPr varScale="1">
        <p:scale>
          <a:sx n="87" d="100"/>
          <a:sy n="87" d="100"/>
        </p:scale>
        <p:origin x="384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A1090-7399-BE47-B8B1-881EC826E9F9}" type="datetimeFigureOut">
              <a:rPr lang="sv-SE" smtClean="0"/>
              <a:t>2023-04-04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1D9B3-0424-AE4A-B8B4-BBEE3C89A386}" type="slidenum">
              <a:rPr lang="sv-SE" smtClean="0"/>
              <a:t>‹#›</a:t>
            </a:fld>
            <a:endParaRPr lang="sv-SE"/>
          </a:p>
        </p:txBody>
      </p:sp>
    </p:spTree>
    <p:extLst>
      <p:ext uri="{BB962C8B-B14F-4D97-AF65-F5344CB8AC3E}">
        <p14:creationId xmlns:p14="http://schemas.microsoft.com/office/powerpoint/2010/main" val="33059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konsumenternas.se/konsumentstod/jamforelser/personforsakringar/jamfor-olycksfallsforsakringar/"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a:t>
            </a:fld>
            <a:endParaRPr lang="sv-SE"/>
          </a:p>
        </p:txBody>
      </p:sp>
    </p:spTree>
    <p:extLst>
      <p:ext uri="{BB962C8B-B14F-4D97-AF65-F5344CB8AC3E}">
        <p14:creationId xmlns:p14="http://schemas.microsoft.com/office/powerpoint/2010/main" val="686338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3862101"/>
          </a:xfrm>
        </p:spPr>
        <p:txBody>
          <a:bodyPr/>
          <a:lstStyle/>
          <a:p>
            <a:r>
              <a:rPr lang="sv-SE" dirty="0"/>
              <a:t>Alla hemförsäkringar är paketförsäkringar som innehåller egendomsskydd, reseskydd, ansvarsskydd och rättsskydd. Men hur hög ersättning en hemförsäkring ger, och för exakt vilka händelser, skiljer sig åt. Det kan finnas skäl att välja en större omfattning (där till exempel allrisk-/drulleförsäkring ingår) när man är en barnfamilj. Fler saker kan välta och gå sönder, i alla fall om barnen är livliga.</a:t>
            </a:r>
          </a:p>
          <a:p>
            <a:endParaRPr lang="sv-SE" dirty="0"/>
          </a:p>
          <a:p>
            <a:r>
              <a:rPr lang="sv-SE" dirty="0"/>
              <a:t>Bor ni i villa är det en hemförsäkring för villa, det vill säga en villahemförsäkring, ni ska ha, eftersom byggnaden givetvis också ska försäkras. På samma sätt ska ni ha en hemförsäkring för bostadsrätt, det vill säga hemförsäkring + bostadsrättstillägg om ni bor i bostadsrätt.</a:t>
            </a:r>
          </a:p>
          <a:p>
            <a:endParaRPr lang="sv-SE" dirty="0"/>
          </a:p>
          <a:p>
            <a:r>
              <a:rPr lang="sv-SE" sz="1200" kern="1200" dirty="0">
                <a:solidFill>
                  <a:schemeClr val="tx1"/>
                </a:solidFill>
                <a:latin typeface="+mn-lt"/>
                <a:ea typeface="+mn-ea"/>
                <a:cs typeface="+mn-cs"/>
              </a:rPr>
              <a:t>ID-skyddsförsäkringar är </a:t>
            </a:r>
            <a:r>
              <a:rPr lang="sv-SE" dirty="0"/>
              <a:t>oftast onödiga eftersom ett motsvarande skydd i många fall ingår i hemförsäkringen.</a:t>
            </a:r>
          </a:p>
          <a:p>
            <a:endParaRPr lang="sv-SE" dirty="0"/>
          </a:p>
          <a:p>
            <a:pPr algn="l"/>
            <a:r>
              <a:rPr lang="sv-SE" dirty="0">
                <a:solidFill>
                  <a:srgbClr val="22252A"/>
                </a:solidFill>
              </a:rPr>
              <a:t>Länk hel översikt: ställ dig på länken med markören och klicka </a:t>
            </a:r>
            <a:r>
              <a:rPr lang="sv-SE" dirty="0" err="1">
                <a:solidFill>
                  <a:srgbClr val="22252A"/>
                </a:solidFill>
              </a:rPr>
              <a:t>CtrL</a:t>
            </a:r>
            <a:r>
              <a:rPr lang="sv-SE" dirty="0">
                <a:solidFill>
                  <a:srgbClr val="22252A"/>
                </a:solidFill>
              </a:rPr>
              <a:t> först så hamnar ni i jämförelsen direkt.</a:t>
            </a:r>
          </a:p>
        </p:txBody>
      </p:sp>
      <p:sp>
        <p:nvSpPr>
          <p:cNvPr id="4" name="Platshållare för bildnummer 3"/>
          <p:cNvSpPr>
            <a:spLocks noGrp="1"/>
          </p:cNvSpPr>
          <p:nvPr>
            <p:ph type="sldNum" sz="quarter" idx="5"/>
          </p:nvPr>
        </p:nvSpPr>
        <p:spPr/>
        <p:txBody>
          <a:bodyPr/>
          <a:lstStyle/>
          <a:p>
            <a:fld id="{6391D9B3-0424-AE4A-B8B4-BBEE3C89A386}" type="slidenum">
              <a:rPr lang="sv-SE" smtClean="0"/>
              <a:t>10</a:t>
            </a:fld>
            <a:endParaRPr lang="sv-SE"/>
          </a:p>
        </p:txBody>
      </p:sp>
    </p:spTree>
    <p:extLst>
      <p:ext uri="{BB962C8B-B14F-4D97-AF65-F5344CB8AC3E}">
        <p14:creationId xmlns:p14="http://schemas.microsoft.com/office/powerpoint/2010/main" val="544226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 alla hemförsäkringar finns ett reseskydd. Det gäller i minst 45 dagar och i 60 dagar hos några få försäkringsbolag. Det är väldigt viktigt att ni i förväg förlänger hemförsäkringens reseskydd, eller tecknar en särskild reseförsäkring, som ska gälla efter dag 45, så att ni inte är oförsäkrade om ni är borta länge. Tänk på att det ofta ingår ett avbeställningsskydd när du betalar resan med kort.</a:t>
            </a:r>
          </a:p>
        </p:txBody>
      </p:sp>
      <p:sp>
        <p:nvSpPr>
          <p:cNvPr id="4" name="Platshållare för bildnummer 3"/>
          <p:cNvSpPr>
            <a:spLocks noGrp="1"/>
          </p:cNvSpPr>
          <p:nvPr>
            <p:ph type="sldNum" sz="quarter" idx="5"/>
          </p:nvPr>
        </p:nvSpPr>
        <p:spPr/>
        <p:txBody>
          <a:bodyPr/>
          <a:lstStyle/>
          <a:p>
            <a:fld id="{6391D9B3-0424-AE4A-B8B4-BBEE3C89A386}" type="slidenum">
              <a:rPr lang="sv-SE" smtClean="0"/>
              <a:t>11</a:t>
            </a:fld>
            <a:endParaRPr lang="sv-SE"/>
          </a:p>
        </p:txBody>
      </p:sp>
    </p:spTree>
    <p:extLst>
      <p:ext uri="{BB962C8B-B14F-4D97-AF65-F5344CB8AC3E}">
        <p14:creationId xmlns:p14="http://schemas.microsoft.com/office/powerpoint/2010/main" val="1080655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457012"/>
          </a:xfrm>
        </p:spPr>
        <p:txBody>
          <a:bodyPr/>
          <a:lstStyle/>
          <a:p>
            <a:pPr marL="0" indent="0">
              <a:buFont typeface="Arial" panose="020B0604020202020204" pitchFamily="34" charset="0"/>
              <a:buNone/>
              <a:defRPr/>
            </a:pPr>
            <a:r>
              <a:rPr lang="sv-SE" b="0" i="0" dirty="0">
                <a:solidFill>
                  <a:srgbClr val="22252A"/>
                </a:solidFill>
                <a:effectLst/>
                <a:latin typeface="Muli"/>
              </a:rPr>
              <a:t>Rättsskyddet kan ersätta kostnader för ett juridiskt ombud om du hamnar i en rättslig tvist med någon. </a:t>
            </a:r>
            <a:r>
              <a:rPr lang="sv-SE" dirty="0"/>
              <a:t>Skyddet täcker i vissa tvister ditt juridiska ombud, och motpartens om du förlorar tvisten. </a:t>
            </a:r>
          </a:p>
          <a:p>
            <a:pPr marL="0" indent="0">
              <a:buFont typeface="Arial" panose="020B0604020202020204" pitchFamily="34" charset="0"/>
              <a:buNone/>
              <a:defRPr/>
            </a:pPr>
            <a:endParaRPr lang="sv-SE" dirty="0"/>
          </a:p>
          <a:p>
            <a:pPr marL="0" indent="0">
              <a:buFont typeface="Arial" panose="020B0604020202020204" pitchFamily="34" charset="0"/>
              <a:buNone/>
              <a:defRPr/>
            </a:pPr>
            <a:r>
              <a:rPr lang="sv-SE" b="1" dirty="0"/>
              <a:t>Tvist: </a:t>
            </a:r>
            <a:br>
              <a:rPr lang="sv-SE" b="0" dirty="0"/>
            </a:br>
            <a:r>
              <a:rPr lang="sv-SE" b="0" dirty="0"/>
              <a:t>Tvist uppstår när framställt krav har tillbakavisats/bestridits.</a:t>
            </a:r>
          </a:p>
          <a:p>
            <a:pPr marL="0" indent="0">
              <a:buFont typeface="Arial" panose="020B0604020202020204" pitchFamily="34" charset="0"/>
              <a:buNone/>
              <a:defRPr/>
            </a:pPr>
            <a:endParaRPr lang="sv-SE" b="0" dirty="0"/>
          </a:p>
          <a:p>
            <a:pPr marL="0" indent="0">
              <a:buFont typeface="Arial" panose="020B0604020202020204" pitchFamily="34" charset="0"/>
              <a:buNone/>
              <a:defRPr/>
            </a:pPr>
            <a:r>
              <a:rPr lang="sv-SE" b="1" dirty="0"/>
              <a:t>Rättsskyddet omfattar:</a:t>
            </a:r>
          </a:p>
          <a:p>
            <a:pPr marL="0" indent="0">
              <a:buFont typeface="Arial" panose="020B0604020202020204" pitchFamily="34" charset="0"/>
              <a:buNone/>
              <a:defRPr/>
            </a:pPr>
            <a:r>
              <a:rPr lang="sv-SE" b="0" i="0" dirty="0">
                <a:solidFill>
                  <a:srgbClr val="22252A"/>
                </a:solidFill>
                <a:effectLst/>
              </a:rPr>
              <a:t>Den betalar ombuds- och rättegångskostnader om du hamnar i en tvist som kan prövas i tingsrätten, hovrätten och Högsta domstolen. </a:t>
            </a:r>
          </a:p>
          <a:p>
            <a:pPr marL="0" indent="0">
              <a:buFont typeface="Arial" panose="020B0604020202020204" pitchFamily="34" charset="0"/>
              <a:buNone/>
              <a:defRPr/>
            </a:pPr>
            <a:endParaRPr lang="sv-SE" dirty="0"/>
          </a:p>
          <a:p>
            <a:pPr marL="0" indent="0">
              <a:buFont typeface="Arial" panose="020B0604020202020204" pitchFamily="34" charset="0"/>
              <a:buNone/>
              <a:defRPr/>
            </a:pPr>
            <a:r>
              <a:rPr lang="sv-SE" b="1" dirty="0"/>
              <a:t>Juridiskt ombud:</a:t>
            </a:r>
          </a:p>
          <a:p>
            <a:pPr marL="0" indent="0">
              <a:buFont typeface="Arial" panose="020B0604020202020204" pitchFamily="34" charset="0"/>
              <a:buNone/>
              <a:defRPr/>
            </a:pPr>
            <a:r>
              <a:rPr lang="sv-SE" b="0" i="0" dirty="0">
                <a:solidFill>
                  <a:srgbClr val="22252A"/>
                </a:solidFill>
                <a:effectLst/>
              </a:rPr>
              <a:t>För att rättsskyddsförsäkringen ska gälla måste du anlita ett ombud som företräder dig i tvisten.</a:t>
            </a:r>
            <a:endParaRPr lang="sv-SE" dirty="0"/>
          </a:p>
          <a:p>
            <a:pPr marL="0" indent="0">
              <a:buFont typeface="Arial" panose="020B0604020202020204" pitchFamily="34" charset="0"/>
              <a:buNone/>
              <a:defRPr/>
            </a:pPr>
            <a:endParaRPr lang="sv-SE" b="1" dirty="0"/>
          </a:p>
          <a:p>
            <a:pPr marL="0" indent="0">
              <a:buFont typeface="Arial" panose="020B0604020202020204" pitchFamily="34" charset="0"/>
              <a:buNone/>
              <a:defRPr/>
            </a:pPr>
            <a:r>
              <a:rPr lang="sv-SE" b="1" dirty="0"/>
              <a:t>Karenstid: </a:t>
            </a:r>
          </a:p>
          <a:p>
            <a:pPr marL="0" indent="0">
              <a:buFont typeface="Arial" panose="020B0604020202020204" pitchFamily="34" charset="0"/>
              <a:buNone/>
              <a:defRPr/>
            </a:pPr>
            <a:r>
              <a:rPr lang="sv-SE" b="0" dirty="0"/>
              <a:t>Du måste ha en giltig försäkring när tvisten uppstår. Huvudregeln är att försäkringen måste varit gällande under obruten period under minst 2 år. </a:t>
            </a:r>
          </a:p>
          <a:p>
            <a:pPr marL="0" indent="0">
              <a:buFont typeface="Arial" panose="020B0604020202020204" pitchFamily="34" charset="0"/>
              <a:buNone/>
              <a:defRPr/>
            </a:pPr>
            <a:endParaRPr lang="sv-SE" b="0" i="0" dirty="0">
              <a:solidFill>
                <a:srgbClr val="111111"/>
              </a:solidFill>
              <a:effectLst/>
            </a:endParaRPr>
          </a:p>
          <a:p>
            <a:pPr>
              <a:defRPr/>
            </a:pPr>
            <a:r>
              <a:rPr lang="sv-SE" b="1" dirty="0"/>
              <a:t>Självrisk: </a:t>
            </a:r>
          </a:p>
          <a:p>
            <a:pPr>
              <a:defRPr/>
            </a:pPr>
            <a:r>
              <a:rPr lang="sv-SE" dirty="0"/>
              <a:t>Självrisken är cirka 20-25 procent av ombudskostnaderna, men detta varierar. </a:t>
            </a:r>
          </a:p>
          <a:p>
            <a:pPr>
              <a:defRPr/>
            </a:pPr>
            <a:endParaRPr lang="sv-SE" b="1" dirty="0"/>
          </a:p>
          <a:p>
            <a:pPr>
              <a:defRPr/>
            </a:pPr>
            <a:r>
              <a:rPr lang="sv-SE" b="1" dirty="0"/>
              <a:t>Maxbelopp:</a:t>
            </a:r>
          </a:p>
          <a:p>
            <a:pPr marL="0" indent="0">
              <a:buFont typeface="Arial" panose="020B0604020202020204" pitchFamily="34" charset="0"/>
              <a:buNone/>
              <a:defRPr/>
            </a:pPr>
            <a:r>
              <a:rPr lang="sv-SE" dirty="0"/>
              <a:t>Du kan få 140 000 – 400 000 kronor beroende på bolag.</a:t>
            </a:r>
          </a:p>
          <a:p>
            <a:pPr marL="0" indent="0">
              <a:buFont typeface="Arial" panose="020B0604020202020204" pitchFamily="34" charset="0"/>
              <a:buNone/>
              <a:defRPr/>
            </a:pPr>
            <a:endParaRPr lang="sv-SE" b="0" dirty="0"/>
          </a:p>
          <a:p>
            <a:pPr marL="0" indent="0">
              <a:buFont typeface="Arial" panose="020B0604020202020204" pitchFamily="34" charset="0"/>
              <a:buNone/>
              <a:defRPr/>
            </a:pPr>
            <a:r>
              <a:rPr lang="sv-SE" b="0" dirty="0"/>
              <a:t>Det finns rättskydd även i motorförsäkringar, till exempel vid personskador.</a:t>
            </a:r>
          </a:p>
        </p:txBody>
      </p:sp>
      <p:sp>
        <p:nvSpPr>
          <p:cNvPr id="4" name="Platshållare för bildnummer 3"/>
          <p:cNvSpPr>
            <a:spLocks noGrp="1"/>
          </p:cNvSpPr>
          <p:nvPr>
            <p:ph type="sldNum" sz="quarter" idx="5"/>
          </p:nvPr>
        </p:nvSpPr>
        <p:spPr/>
        <p:txBody>
          <a:bodyPr/>
          <a:lstStyle/>
          <a:p>
            <a:fld id="{6391D9B3-0424-AE4A-B8B4-BBEE3C89A386}" type="slidenum">
              <a:rPr lang="sv-SE" smtClean="0"/>
              <a:t>12</a:t>
            </a:fld>
            <a:endParaRPr lang="sv-SE"/>
          </a:p>
        </p:txBody>
      </p:sp>
    </p:spTree>
    <p:extLst>
      <p:ext uri="{BB962C8B-B14F-4D97-AF65-F5344CB8AC3E}">
        <p14:creationId xmlns:p14="http://schemas.microsoft.com/office/powerpoint/2010/main" val="3153019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644298"/>
          </a:xfrm>
        </p:spPr>
        <p:txBody>
          <a:bodyPr/>
          <a:lstStyle/>
          <a:p>
            <a:pPr marR="0" lvl="0" indent="0" algn="l" fontAlgn="auto">
              <a:lnSpc>
                <a:spcPct val="100000"/>
              </a:lnSpc>
              <a:spcBef>
                <a:spcPts val="0"/>
              </a:spcBef>
              <a:spcAft>
                <a:spcPts val="0"/>
              </a:spcAft>
              <a:buClrTx/>
              <a:buSzTx/>
              <a:buFontTx/>
              <a:buNone/>
              <a:tabLst/>
              <a:defRPr/>
            </a:pPr>
            <a:r>
              <a:rPr lang="sv-SE" sz="1200" b="1" kern="1200" dirty="0">
                <a:solidFill>
                  <a:schemeClr val="tx1"/>
                </a:solidFill>
                <a:latin typeface="+mn-lt"/>
                <a:ea typeface="+mn-ea"/>
                <a:cs typeface="Arial" panose="020B0604020202020204" pitchFamily="34" charset="0"/>
              </a:rPr>
              <a:t>Ansvarsskydd: </a:t>
            </a:r>
            <a:r>
              <a:rPr lang="sv-SE" sz="1200" kern="1200" dirty="0">
                <a:solidFill>
                  <a:schemeClr val="tx1"/>
                </a:solidFill>
                <a:cs typeface="Arial" panose="020B0604020202020204" pitchFamily="34" charset="0"/>
              </a:rPr>
              <a:t>täcker </a:t>
            </a:r>
            <a:r>
              <a:rPr lang="sv-SE" dirty="0"/>
              <a:t>upp till 5 miljoner kronor oavsett bolag. Krävs du på skadestånd kan försäkringen dels utreda ansvaret, dels betala skadeståndet. Skyddet har en grundsjälvrisk. Maxbeloppet gäller per skada eller per försäkrings år.</a:t>
            </a:r>
          </a:p>
          <a:p>
            <a:pPr marR="0" lvl="0" indent="0" algn="l" fontAlgn="auto">
              <a:lnSpc>
                <a:spcPct val="100000"/>
              </a:lnSpc>
              <a:spcBef>
                <a:spcPts val="0"/>
              </a:spcBef>
              <a:spcAft>
                <a:spcPts val="0"/>
              </a:spcAft>
              <a:buClrTx/>
              <a:buSzTx/>
              <a:buFontTx/>
              <a:buNone/>
              <a:tabLst/>
              <a:defRPr/>
            </a:pPr>
            <a:endParaRPr lang="sv-SE" dirty="0"/>
          </a:p>
          <a:p>
            <a:pPr algn="l"/>
            <a:r>
              <a:rPr lang="sv-SE" dirty="0"/>
              <a:t>Om du blir krävd på ersättning från någon som anser att du har orsakat honom eller henne en skada kan du få hjälp ur ansvarsskyddet i din hemförsäkring. Ditt försäkringsbolag utreder om du är vållande till skadan. Om du anses vara vållande betalar försäkringsbolaget ut ersättning till den som drabbats av skadan.</a:t>
            </a:r>
          </a:p>
          <a:p>
            <a:pPr algn="l"/>
            <a:r>
              <a:rPr lang="sv-SE" dirty="0"/>
              <a:t>Om du inte anses som vållande till skadan avvisar försäkringsbolaget kravet och du behöver normalt inte heller ersätta den som kräver dig på ersättning.</a:t>
            </a:r>
          </a:p>
          <a:p>
            <a:pPr algn="l"/>
            <a:endParaRPr lang="sv-SE" dirty="0"/>
          </a:p>
          <a:p>
            <a:pPr algn="l"/>
            <a:r>
              <a:rPr lang="sv-SE" b="1" dirty="0"/>
              <a:t>När kan ansvarsskyddet användas</a:t>
            </a:r>
          </a:p>
          <a:p>
            <a:pPr algn="l"/>
            <a:r>
              <a:rPr lang="sv-SE" dirty="0"/>
              <a:t>Ansvarsskyddet kan till exempel användas om du får ett skadeståndskrav riktat mot dig för att:</a:t>
            </a:r>
          </a:p>
          <a:p>
            <a:pPr marL="171450" indent="-171450" algn="l">
              <a:buFont typeface="Arial" panose="020B0604020202020204" pitchFamily="34" charset="0"/>
              <a:buChar char="•"/>
            </a:pPr>
            <a:r>
              <a:rPr lang="sv-SE" dirty="0"/>
              <a:t>du har tagit sönder ett handfat i din hyreslägenhet</a:t>
            </a:r>
          </a:p>
          <a:p>
            <a:pPr marL="171450" indent="-171450" algn="l">
              <a:buFont typeface="Arial" panose="020B0604020202020204" pitchFamily="34" charset="0"/>
              <a:buChar char="•"/>
            </a:pPr>
            <a:r>
              <a:rPr lang="sv-SE" dirty="0"/>
              <a:t>du har vållat en vattenskada i din bostadsrätt som har orsakat skada i grannens lägenhet</a:t>
            </a:r>
          </a:p>
          <a:p>
            <a:pPr marL="171450" indent="-171450" algn="l">
              <a:buFont typeface="Arial" panose="020B0604020202020204" pitchFamily="34" charset="0"/>
              <a:buChar char="•"/>
            </a:pPr>
            <a:r>
              <a:rPr lang="sv-SE" dirty="0"/>
              <a:t>din hund har bitit grannens hund.</a:t>
            </a:r>
          </a:p>
          <a:p>
            <a:pPr algn="l">
              <a:buFont typeface="Arial" panose="020B0604020202020204" pitchFamily="34" charset="0"/>
              <a:buChar char="•"/>
            </a:pPr>
            <a:endParaRPr lang="sv-SE" dirty="0"/>
          </a:p>
          <a:p>
            <a:pPr algn="l"/>
            <a:r>
              <a:rPr lang="sv-SE" dirty="0"/>
              <a:t>Ansvarsskyddet skiljer sig från andra försäkringsskydd på så sätt att det är tre parter inblandade. Det är du själv som får ett krav, den som har lidit skada och kräver dig på ersättning och ditt försäkringsbolag som utreder skadeståndsskyldigheten.</a:t>
            </a:r>
          </a:p>
          <a:p>
            <a:pPr marR="0" lvl="0" indent="0" algn="l" fontAlgn="auto">
              <a:lnSpc>
                <a:spcPct val="100000"/>
              </a:lnSpc>
              <a:spcBef>
                <a:spcPts val="0"/>
              </a:spcBef>
              <a:spcAft>
                <a:spcPts val="0"/>
              </a:spcAft>
              <a:buClrTx/>
              <a:buSzTx/>
              <a:buFontTx/>
              <a:buNone/>
              <a:tabLst/>
              <a:defRPr/>
            </a:pPr>
            <a:endParaRPr lang="sv-SE" dirty="0"/>
          </a:p>
          <a:p>
            <a:pPr marR="0" lvl="0" indent="0" algn="l" fontAlgn="auto">
              <a:lnSpc>
                <a:spcPct val="100000"/>
              </a:lnSpc>
              <a:spcBef>
                <a:spcPts val="0"/>
              </a:spcBef>
              <a:spcAft>
                <a:spcPts val="0"/>
              </a:spcAft>
              <a:buClrTx/>
              <a:buSzTx/>
              <a:buFontTx/>
              <a:buNone/>
              <a:tabLst/>
              <a:defRPr/>
            </a:pPr>
            <a:r>
              <a:rPr lang="sv-SE" b="1" dirty="0"/>
              <a:t>Överfallsskydd</a:t>
            </a:r>
            <a:r>
              <a:rPr lang="sv-SE" dirty="0"/>
              <a:t>: Gäller våldsbrott och sexualbrott, upp till 6 000-150 000 kronor. Kan även gälla vid överfall i nära relation och mobbing hos vissa bolag. </a:t>
            </a:r>
          </a:p>
          <a:p>
            <a:pPr marR="0" lvl="0" indent="0" algn="l" fontAlgn="auto">
              <a:lnSpc>
                <a:spcPct val="100000"/>
              </a:lnSpc>
              <a:spcBef>
                <a:spcPts val="0"/>
              </a:spcBef>
              <a:spcAft>
                <a:spcPts val="0"/>
              </a:spcAft>
              <a:buClrTx/>
              <a:buSzTx/>
              <a:buFontTx/>
              <a:buNone/>
              <a:tabLst/>
              <a:defRPr/>
            </a:pPr>
            <a:endParaRPr lang="sv-SE" dirty="0"/>
          </a:p>
          <a:p>
            <a:pPr marR="0" lvl="0" indent="0" algn="l" fontAlgn="auto">
              <a:lnSpc>
                <a:spcPct val="100000"/>
              </a:lnSpc>
              <a:spcBef>
                <a:spcPts val="0"/>
              </a:spcBef>
              <a:spcAft>
                <a:spcPts val="0"/>
              </a:spcAft>
              <a:buClrTx/>
              <a:buSzTx/>
              <a:buFontTx/>
              <a:buNone/>
              <a:tabLst/>
              <a:defRPr/>
            </a:pPr>
            <a:r>
              <a:rPr lang="sv-SE" dirty="0"/>
              <a:t>Våldsbrott och sexualbrott - Lägsta beloppet visar ersättning vid misshandel av normalgraden, högsta vid mord/dråpförsök och grov våldtäkt. Även sexuellt tvång och våldtäkt ersätts.</a:t>
            </a:r>
          </a:p>
          <a:p>
            <a:pPr marR="0" lvl="0" indent="0" algn="l" fontAlgn="auto">
              <a:lnSpc>
                <a:spcPct val="100000"/>
              </a:lnSpc>
              <a:spcBef>
                <a:spcPts val="0"/>
              </a:spcBef>
              <a:spcAft>
                <a:spcPts val="0"/>
              </a:spcAft>
              <a:buClrTx/>
              <a:buSzTx/>
              <a:buFontTx/>
              <a:buNone/>
              <a:tabLst/>
              <a:defRPr/>
            </a:pPr>
            <a:endParaRPr lang="sv-SE" dirty="0"/>
          </a:p>
          <a:p>
            <a:pPr marR="0" lvl="0" indent="0" algn="l" fontAlgn="auto">
              <a:lnSpc>
                <a:spcPct val="100000"/>
              </a:lnSpc>
              <a:spcBef>
                <a:spcPts val="0"/>
              </a:spcBef>
              <a:spcAft>
                <a:spcPts val="0"/>
              </a:spcAft>
              <a:buClrTx/>
              <a:buSzTx/>
              <a:buFontTx/>
              <a:buNone/>
              <a:tabLst/>
              <a:defRPr/>
            </a:pPr>
            <a:r>
              <a:rPr lang="sv-SE" dirty="0"/>
              <a:t>Överfall ersätts normalt med schablonbelopp som inkluderar kränkning, sveda och värk samt kostnader. Du ska visa att du utsatts för brottet men gärningsmannen behöver inte dömas (utom i två bolag, kolla vad som gäller i din försäkring). E</a:t>
            </a:r>
            <a:r>
              <a:rPr lang="sv-SE" b="0" i="0" dirty="0">
                <a:effectLst/>
              </a:rPr>
              <a:t>rsättning i olika utsträckning vid sexualbrott mot barn enligt 6 kap brottsbalken. Intervall med maxbelopp.</a:t>
            </a:r>
            <a:r>
              <a:rPr lang="sv-SE" dirty="0"/>
              <a:t> Vanligen ingår kristerapi 10 tillfällen (kristerapi kan ersättas även vid omfattande skador i bostaden).</a:t>
            </a:r>
          </a:p>
          <a:p>
            <a:pPr marR="0" lvl="0" indent="0" algn="l" fontAlgn="auto">
              <a:lnSpc>
                <a:spcPct val="100000"/>
              </a:lnSpc>
              <a:spcBef>
                <a:spcPts val="0"/>
              </a:spcBef>
              <a:spcAft>
                <a:spcPts val="0"/>
              </a:spcAft>
              <a:buClrTx/>
              <a:buSzTx/>
              <a:buFontTx/>
              <a:buNone/>
              <a:tabLst/>
              <a:defRPr/>
            </a:pPr>
            <a:endParaRPr lang="sv-SE" dirty="0"/>
          </a:p>
          <a:p>
            <a:pPr marR="0" lvl="0" indent="0" algn="l" fontAlgn="auto">
              <a:lnSpc>
                <a:spcPct val="100000"/>
              </a:lnSpc>
              <a:spcBef>
                <a:spcPts val="0"/>
              </a:spcBef>
              <a:spcAft>
                <a:spcPts val="0"/>
              </a:spcAft>
              <a:buClrTx/>
              <a:buSzTx/>
              <a:buFontTx/>
              <a:buNone/>
              <a:tabLst/>
              <a:defRPr/>
            </a:pPr>
            <a:r>
              <a:rPr lang="sv-SE" b="0" i="0" dirty="0">
                <a:effectLst/>
              </a:rPr>
              <a:t>Drabbas du av ett överfall som utförs av någon som ingår i samma hemförsäkring som du kan du få ersättning hos några bolag.</a:t>
            </a:r>
            <a:r>
              <a:rPr lang="sv-SE" dirty="0"/>
              <a:t> </a:t>
            </a:r>
          </a:p>
        </p:txBody>
      </p:sp>
      <p:sp>
        <p:nvSpPr>
          <p:cNvPr id="4" name="Platshållare för bildnummer 3"/>
          <p:cNvSpPr>
            <a:spLocks noGrp="1"/>
          </p:cNvSpPr>
          <p:nvPr>
            <p:ph type="sldNum" sz="quarter" idx="5"/>
          </p:nvPr>
        </p:nvSpPr>
        <p:spPr/>
        <p:txBody>
          <a:bodyPr/>
          <a:lstStyle/>
          <a:p>
            <a:fld id="{6391D9B3-0424-AE4A-B8B4-BBEE3C89A386}" type="slidenum">
              <a:rPr lang="sv-SE" smtClean="0"/>
              <a:t>13</a:t>
            </a:fld>
            <a:endParaRPr lang="sv-SE"/>
          </a:p>
        </p:txBody>
      </p:sp>
    </p:spTree>
    <p:extLst>
      <p:ext uri="{BB962C8B-B14F-4D97-AF65-F5344CB8AC3E}">
        <p14:creationId xmlns:p14="http://schemas.microsoft.com/office/powerpoint/2010/main" val="1359845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063512"/>
          </a:xfrm>
        </p:spPr>
        <p:txBody>
          <a:bodyPr/>
          <a:lstStyle/>
          <a:p>
            <a:r>
              <a:rPr lang="sv-SE" dirty="0"/>
              <a:t>När du köper till exempel en TV, mobiltelefon, dator, klocka eller smycke så erbjuds du ofta att teckna en särskild produktförsäkring. En sådan försäkring ersätter produkten om den slutar fungera eller blir skadad av någon plötslig, oförutsedd händelse.</a:t>
            </a:r>
          </a:p>
          <a:p>
            <a:endParaRPr lang="sv-SE" dirty="0"/>
          </a:p>
          <a:p>
            <a:r>
              <a:rPr lang="sv-SE" dirty="0"/>
              <a:t>Om varan skadas vid en plötslig och oförutsedd händelse gäller annars hemförsäkringens allrisktillägg, om du har ett sådant. Tänk på att ett allrisktillägg gäller för alla dina saker till skillnad från en produktförsäkring som bara gäller för en viss sak.</a:t>
            </a:r>
          </a:p>
          <a:p>
            <a:endParaRPr lang="sv-SE" dirty="0"/>
          </a:p>
          <a:p>
            <a:r>
              <a:rPr lang="sv-SE" dirty="0"/>
              <a:t>Att försäkra alla dina mobiler, paddor och datorer kan bli en stor summa. Om du vill ha försäkring kan det vara bättre att lägga till ett elektronikskydd i hemförsäkringen, trots att det inte gäller för mobiler.</a:t>
            </a:r>
          </a:p>
          <a:p>
            <a:endParaRPr lang="sv-SE" dirty="0"/>
          </a:p>
          <a:p>
            <a:r>
              <a:rPr lang="sv-SE" dirty="0"/>
              <a:t>I vissa mer omfattande hemförsäkringar ingår ett elektronikskydd som motsvarar innehållet i en produktförsäkring. Elektronikskyddet gäller, till skillnad från en produktförsäkring inte bara för en enskild vara utan för alla elektronikvaror som räknas upp i försäkringsvillkoren. Ett elektronikskydd går också ofta att teckna som tillägg till hemförsäkringen. Elektronikskyddet kan gälla för hemelektronik som TV och dator, men mobiltelefoner och surfplattor är vanliga undantag.</a:t>
            </a:r>
          </a:p>
        </p:txBody>
      </p:sp>
      <p:sp>
        <p:nvSpPr>
          <p:cNvPr id="4" name="Platshållare för bildnummer 3"/>
          <p:cNvSpPr>
            <a:spLocks noGrp="1"/>
          </p:cNvSpPr>
          <p:nvPr>
            <p:ph type="sldNum" sz="quarter" idx="5"/>
          </p:nvPr>
        </p:nvSpPr>
        <p:spPr/>
        <p:txBody>
          <a:bodyPr/>
          <a:lstStyle/>
          <a:p>
            <a:fld id="{6391D9B3-0424-AE4A-B8B4-BBEE3C89A386}" type="slidenum">
              <a:rPr lang="sv-SE" smtClean="0"/>
              <a:t>14</a:t>
            </a:fld>
            <a:endParaRPr lang="sv-SE"/>
          </a:p>
        </p:txBody>
      </p:sp>
    </p:spTree>
    <p:extLst>
      <p:ext uri="{BB962C8B-B14F-4D97-AF65-F5344CB8AC3E}">
        <p14:creationId xmlns:p14="http://schemas.microsoft.com/office/powerpoint/2010/main" val="1456570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Id-skydd: </a:t>
            </a:r>
            <a:br>
              <a:rPr lang="sv-SE" dirty="0"/>
            </a:br>
            <a:r>
              <a:rPr lang="sv-SE" sz="1200" kern="1200" dirty="0"/>
              <a:t>Id-skyddsförsäkringar är </a:t>
            </a:r>
            <a:r>
              <a:rPr lang="sv-SE" dirty="0"/>
              <a:t>oftast onödiga eftersom ett motsvarande skydd i många fall ingår i hemförsäkringen. Innebär </a:t>
            </a:r>
            <a:r>
              <a:rPr lang="sv-SE" b="0" i="0" dirty="0">
                <a:effectLst/>
              </a:rPr>
              <a:t>rådgivning för att förebygga och begränsa följderna av obehöriga handlingar, assistans med att avvisa betalningskrav och radera betalningsanmärkningar. Rättskydd som gäller även i tvister om mindre belopp. Vid en Id-stöld kan du få rättsskydd även i en tvist där värdet är under ett halvt basbelopp (så kallade "</a:t>
            </a:r>
            <a:r>
              <a:rPr lang="sv-SE" b="0" i="0" dirty="0" err="1">
                <a:effectLst/>
              </a:rPr>
              <a:t>småmål</a:t>
            </a:r>
            <a:r>
              <a:rPr lang="sv-SE" b="0" i="0" dirty="0">
                <a:effectLst/>
              </a:rPr>
              <a:t>").</a:t>
            </a: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15</a:t>
            </a:fld>
            <a:endParaRPr lang="sv-SE"/>
          </a:p>
        </p:txBody>
      </p:sp>
    </p:spTree>
    <p:extLst>
      <p:ext uri="{BB962C8B-B14F-4D97-AF65-F5344CB8AC3E}">
        <p14:creationId xmlns:p14="http://schemas.microsoft.com/office/powerpoint/2010/main" val="4266582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2879481"/>
          </a:xfrm>
        </p:spPr>
        <p:txBody>
          <a:bodyPr/>
          <a:lstStyle/>
          <a:p>
            <a:pPr lvl="0">
              <a:tabLst>
                <a:tab pos="457200" algn="l"/>
              </a:tabLst>
            </a:pPr>
            <a:r>
              <a:rPr lang="sv-SE" dirty="0">
                <a:ea typeface="Times New Roman" panose="02020603050405020304" pitchFamily="18" charset="0"/>
                <a:cs typeface="Times New Roman" panose="02020603050405020304" pitchFamily="18" charset="0"/>
              </a:rPr>
              <a:t>Viktigt för oss alla att bidra till hållbarhet. </a:t>
            </a:r>
          </a:p>
          <a:p>
            <a:pPr lvl="0">
              <a:tabLst>
                <a:tab pos="457200" algn="l"/>
              </a:tabLst>
            </a:pPr>
            <a:endParaRPr lang="sv-SE" dirty="0">
              <a:ea typeface="Times New Roman" panose="02020603050405020304" pitchFamily="18" charset="0"/>
              <a:cs typeface="Times New Roman" panose="02020603050405020304" pitchFamily="18" charset="0"/>
            </a:endParaRPr>
          </a:p>
          <a:p>
            <a:pPr lvl="0">
              <a:tabLst>
                <a:tab pos="457200" algn="l"/>
              </a:tabLst>
            </a:pPr>
            <a:r>
              <a:rPr lang="sv-SE" b="1" dirty="0">
                <a:ea typeface="Times New Roman" panose="02020603050405020304" pitchFamily="18" charset="0"/>
                <a:cs typeface="Times New Roman" panose="02020603050405020304" pitchFamily="18" charset="0"/>
              </a:rPr>
              <a:t>Vad är skadeförebyggande åtgärder? </a:t>
            </a:r>
            <a:br>
              <a:rPr lang="sv-SE" dirty="0">
                <a:ea typeface="Times New Roman" panose="02020603050405020304" pitchFamily="18" charset="0"/>
                <a:cs typeface="Times New Roman" panose="02020603050405020304" pitchFamily="18" charset="0"/>
              </a:rPr>
            </a:br>
            <a:r>
              <a:rPr lang="sv-SE" dirty="0">
                <a:ea typeface="Times New Roman" panose="02020603050405020304" pitchFamily="18" charset="0"/>
                <a:cs typeface="Times New Roman" panose="02020603050405020304" pitchFamily="18" charset="0"/>
              </a:rPr>
              <a:t>Målsättningen med det skadeförebyggande arbetet är att minska antalet skador och hålla skadekostnaderna låga samt bidra till långsiktigt hållbara lösningar. </a:t>
            </a:r>
          </a:p>
          <a:p>
            <a:pPr marL="342900" lvl="0" indent="-342900">
              <a:buFont typeface="Arial" panose="020B0604020202020204" pitchFamily="34" charset="0"/>
              <a:buChar char="•"/>
              <a:tabLst>
                <a:tab pos="457200" algn="l"/>
              </a:tabLst>
            </a:pPr>
            <a:endParaRPr lang="sv-SE" dirty="0">
              <a:ea typeface="Calibri" panose="020F0502020204030204" pitchFamily="34" charset="0"/>
              <a:cs typeface="Times New Roman" panose="02020603050405020304" pitchFamily="18" charset="0"/>
            </a:endParaRPr>
          </a:p>
          <a:p>
            <a:pPr lvl="0">
              <a:tabLst>
                <a:tab pos="457200" algn="l"/>
              </a:tabLst>
            </a:pPr>
            <a:r>
              <a:rPr lang="sv-SE" dirty="0">
                <a:ea typeface="Times New Roman" panose="02020603050405020304" pitchFamily="18" charset="0"/>
                <a:cs typeface="Times New Roman" panose="02020603050405020304" pitchFamily="18" charset="0"/>
              </a:rPr>
              <a:t>Läs försäkringsbolagens tips och råd om skadeförebyggande arbete och vad du själv kan göra för att förhindra brand, stöld, olycksfall och andra typer av skador. De arbetar dagligen med risker och säkerhet.</a:t>
            </a:r>
          </a:p>
          <a:p>
            <a:pPr marL="342900" lvl="0" indent="-342900">
              <a:buFont typeface="Arial" panose="020B0604020202020204" pitchFamily="34" charset="0"/>
              <a:buChar char="•"/>
              <a:tabLst>
                <a:tab pos="457200" algn="l"/>
              </a:tabLst>
            </a:pPr>
            <a:endParaRPr lang="sv-SE" dirty="0">
              <a:ea typeface="Calibri" panose="020F0502020204030204" pitchFamily="34" charset="0"/>
              <a:cs typeface="Times New Roman" panose="02020603050405020304" pitchFamily="18" charset="0"/>
            </a:endParaRPr>
          </a:p>
          <a:p>
            <a:pPr lvl="0">
              <a:tabLst>
                <a:tab pos="457200" algn="l"/>
              </a:tabLst>
            </a:pPr>
            <a:r>
              <a:rPr lang="sv-SE" dirty="0">
                <a:ea typeface="Times New Roman" panose="02020603050405020304" pitchFamily="18" charset="0"/>
                <a:cs typeface="Times New Roman" panose="02020603050405020304" pitchFamily="18" charset="0"/>
              </a:rPr>
              <a:t>Även inom försäkringsområdet kan vi bidra till hållbart perspektiv/miljöperspektiv - medvetandegöra konsumenter/synliggöra bolagens arbete.</a:t>
            </a:r>
          </a:p>
          <a:p>
            <a:pPr marL="342900" lvl="0" indent="-342900">
              <a:buFont typeface="Arial" panose="020B0604020202020204" pitchFamily="34" charset="0"/>
              <a:buChar char="•"/>
              <a:tabLst>
                <a:tab pos="457200" algn="l"/>
              </a:tabLst>
            </a:pPr>
            <a:endParaRPr lang="sv-SE" dirty="0">
              <a:ea typeface="Calibri" panose="020F0502020204030204" pitchFamily="34" charset="0"/>
              <a:cs typeface="Times New Roman" panose="02020603050405020304" pitchFamily="18" charset="0"/>
            </a:endParaRPr>
          </a:p>
          <a:p>
            <a:pPr lvl="0">
              <a:tabLst>
                <a:tab pos="457200" algn="l"/>
              </a:tabLst>
            </a:pPr>
            <a:r>
              <a:rPr lang="sv-SE" dirty="0">
                <a:ea typeface="Times New Roman" panose="02020603050405020304" pitchFamily="18" charset="0"/>
                <a:cs typeface="Times New Roman" panose="02020603050405020304" pitchFamily="18" charset="0"/>
              </a:rPr>
              <a:t>Tips läs om skadeförebyggande åtgärder på bolagens webbplatser och även på vår webbplats framöver. </a:t>
            </a:r>
            <a:endParaRPr lang="sv-SE" dirty="0">
              <a:ea typeface="Calibri" panose="020F0502020204030204" pitchFamily="34" charset="0"/>
              <a:cs typeface="Times New Roman" panose="02020603050405020304" pitchFamily="18" charset="0"/>
            </a:endParaRPr>
          </a:p>
          <a:p>
            <a:pPr lvl="0">
              <a:tabLst>
                <a:tab pos="457200" algn="l"/>
              </a:tabLst>
            </a:pPr>
            <a:endParaRPr lang="sv-SE" dirty="0">
              <a:ea typeface="Times New Roman" panose="02020603050405020304" pitchFamily="18" charset="0"/>
              <a:cs typeface="Times New Roman" panose="02020603050405020304" pitchFamily="18" charset="0"/>
            </a:endParaRPr>
          </a:p>
          <a:p>
            <a:pPr lvl="0">
              <a:tabLst>
                <a:tab pos="457200" algn="l"/>
              </a:tabLst>
            </a:pPr>
            <a:r>
              <a:rPr lang="sv-SE" b="1" dirty="0">
                <a:ea typeface="Times New Roman" panose="02020603050405020304" pitchFamily="18" charset="0"/>
                <a:cs typeface="Times New Roman" panose="02020603050405020304" pitchFamily="18" charset="0"/>
              </a:rPr>
              <a:t>Nedan ser ni skadeförebyggande exempel för miljö- och hållberhetsaspekten:</a:t>
            </a:r>
          </a:p>
          <a:p>
            <a:pPr lvl="0">
              <a:tabLst>
                <a:tab pos="457200" algn="l"/>
              </a:tabLst>
            </a:pPr>
            <a:endParaRPr lang="sv-SE" dirty="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sv-SE" dirty="0">
                <a:ea typeface="Times New Roman" panose="02020603050405020304" pitchFamily="18" charset="0"/>
              </a:rPr>
              <a:t>Vi vet att det kommer att komma mer extremväder framöver. Därför är det särskilt viktigt som fastighetsägare att se om sitt hus så att man inte drabbas av skada. </a:t>
            </a:r>
            <a:r>
              <a:rPr lang="sv-SE" i="1" dirty="0">
                <a:ea typeface="Times New Roman" panose="02020603050405020304" pitchFamily="18" charset="0"/>
              </a:rPr>
              <a:t>Se över taket på </a:t>
            </a:r>
            <a:r>
              <a:rPr lang="sv-SE" dirty="0">
                <a:ea typeface="Times New Roman" panose="02020603050405020304" pitchFamily="18" charset="0"/>
              </a:rPr>
              <a:t>din villa/fritidshus så att taket klarar av stora regnmängder. Läckage från tak ersätts normalt inte ur villa/fritidshusförsäkringarna varför det är extra viktigt att undvika vattenskador via tak då du riskerar att bli utan ersättning för skadorna i ditt hus om du drabbas. Samma sak med dräneringen. Översvämningsskador på grund av bristande dränering ersätts aldrig ur villa/fritidshusförsäkringarna. Se därför över husets dränering så att det är intakt och kan stå emot stora vattenmängder vid extremväder. </a:t>
            </a:r>
            <a:endParaRPr lang="sv-SE" dirty="0">
              <a:ea typeface="Calibri" panose="020F0502020204030204" pitchFamily="34" charset="0"/>
            </a:endParaRPr>
          </a:p>
          <a:p>
            <a:r>
              <a:rPr lang="sv-SE" dirty="0">
                <a:ea typeface="Calibri" panose="020F0502020204030204" pitchFamily="34" charset="0"/>
              </a:rPr>
              <a:t> </a:t>
            </a:r>
          </a:p>
          <a:p>
            <a:pPr marL="342900" lvl="0" indent="-342900">
              <a:buFont typeface="Symbol" panose="05050102010706020507" pitchFamily="18" charset="2"/>
              <a:buChar char=""/>
            </a:pPr>
            <a:r>
              <a:rPr lang="sv-SE" dirty="0">
                <a:ea typeface="Times New Roman" panose="02020603050405020304" pitchFamily="18" charset="0"/>
              </a:rPr>
              <a:t>Skadeförebyggande som är minst lika viktigt men som inte har med klimatförändringarna att göra är följande: De flesta vattenskador i ett hem uppstår i badrum och kök. Där kan du som ägare till bostaden göra en hel del för att undvika skador eller minimera skadorna. På bolagens webbsidor kan du läsa om skadeförebyggande tips. Ett exempel är att du kan </a:t>
            </a:r>
            <a:r>
              <a:rPr lang="sv-SE" i="1" dirty="0">
                <a:ea typeface="Times New Roman" panose="02020603050405020304" pitchFamily="18" charset="0"/>
              </a:rPr>
              <a:t>installera en vattenfelsbrytare som automatiskt stänger av det inkommande vattnet vid olika typer av vattenläckage. </a:t>
            </a:r>
            <a:r>
              <a:rPr lang="sv-SE" dirty="0">
                <a:ea typeface="Times New Roman" panose="02020603050405020304" pitchFamily="18" charset="0"/>
              </a:rPr>
              <a:t>Via en </a:t>
            </a:r>
            <a:r>
              <a:rPr lang="sv-SE" dirty="0" err="1">
                <a:ea typeface="Times New Roman" panose="02020603050405020304" pitchFamily="18" charset="0"/>
              </a:rPr>
              <a:t>app</a:t>
            </a:r>
            <a:r>
              <a:rPr lang="sv-SE" dirty="0">
                <a:ea typeface="Times New Roman" panose="02020603050405020304" pitchFamily="18" charset="0"/>
              </a:rPr>
              <a:t> kan du också själv stänga av vattnet om du exempelvis reser bort eller lämnar bostaden. Tänk dock på att du alltid låter en </a:t>
            </a:r>
            <a:r>
              <a:rPr lang="sv-SE" i="1" dirty="0">
                <a:ea typeface="Times New Roman" panose="02020603050405020304" pitchFamily="18" charset="0"/>
              </a:rPr>
              <a:t>godkänd montör </a:t>
            </a:r>
            <a:r>
              <a:rPr lang="sv-SE" dirty="0">
                <a:ea typeface="Times New Roman" panose="02020603050405020304" pitchFamily="18" charset="0"/>
              </a:rPr>
              <a:t>installera en vattenfelsbrytare. </a:t>
            </a:r>
            <a:endParaRPr lang="sv-SE" dirty="0">
              <a:ea typeface="Calibri" panose="020F0502020204030204" pitchFamily="34" charset="0"/>
            </a:endParaRPr>
          </a:p>
          <a:p>
            <a:r>
              <a:rPr lang="sv-SE" dirty="0">
                <a:ea typeface="Calibri" panose="020F0502020204030204" pitchFamily="34" charset="0"/>
              </a:rPr>
              <a:t> </a:t>
            </a:r>
          </a:p>
          <a:p>
            <a:pPr marL="342900" lvl="0" indent="-342900">
              <a:buFont typeface="Symbol" panose="05050102010706020507" pitchFamily="18" charset="2"/>
              <a:buChar char=""/>
            </a:pPr>
            <a:r>
              <a:rPr lang="sv-SE" dirty="0">
                <a:ea typeface="Times New Roman" panose="02020603050405020304" pitchFamily="18" charset="0"/>
              </a:rPr>
              <a:t>Ett annat exempel på skadeförebyggande är att undvika Inbrott: något som alla kan tänka på är att inte dela med sig på sociala medier om att man är på resa. Ett annat exempel är att inte förvara stöldbegärlig egendom i källar- och vindsförråd  om du bor i flerfamiljshus då stöld av detta inte ersätts. Genom att skaffa ett inbrottslarm kan du också undvika inbrott och därmed skada. Ofta erbjuder försäkringsbolagen rabatt på din premie om du har ett larm som är kopplat till en larmcentral. </a:t>
            </a:r>
          </a:p>
          <a:p>
            <a:pPr marL="342900" lvl="0" indent="-342900">
              <a:buFont typeface="Symbol" panose="05050102010706020507" pitchFamily="18" charset="2"/>
              <a:buChar char=""/>
            </a:pPr>
            <a:endParaRPr lang="sv-SE" dirty="0">
              <a:ea typeface="Times New Roman" panose="02020603050405020304" pitchFamily="18" charset="0"/>
            </a:endParaRPr>
          </a:p>
          <a:p>
            <a:pPr marL="342900" lvl="0" indent="-342900">
              <a:buFont typeface="Symbol" panose="05050102010706020507" pitchFamily="18" charset="2"/>
              <a:buChar char=""/>
            </a:pPr>
            <a:r>
              <a:rPr lang="sv-SE" dirty="0">
                <a:ea typeface="Times New Roman" panose="02020603050405020304" pitchFamily="18" charset="0"/>
              </a:rPr>
              <a:t>Skadeförebyggande åtgärd brand: Samma inbrottslarm som är kopplad till en larmcentral kan ofta med fördel också larma för brand. </a:t>
            </a:r>
            <a:endParaRPr lang="sv-SE" dirty="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endParaRPr lang="sv-SE" dirty="0">
              <a:cs typeface="Times New Roman" panose="02020603050405020304" pitchFamily="18" charset="0"/>
            </a:endParaRPr>
          </a:p>
          <a:p>
            <a:pPr marL="342900" lvl="0" indent="-342900">
              <a:buFont typeface="Symbol" panose="05050102010706020507" pitchFamily="18" charset="2"/>
              <a:buChar char=""/>
            </a:pPr>
            <a:r>
              <a:rPr lang="sv-SE" dirty="0"/>
              <a:t>Skadeförebyggande för undvika brand: </a:t>
            </a:r>
            <a:endParaRPr lang="sv-SE" dirty="0">
              <a:ea typeface="Calibri" panose="020F0502020204030204" pitchFamily="34" charset="0"/>
            </a:endParaRPr>
          </a:p>
          <a:p>
            <a:pPr lvl="0">
              <a:buSzPts val="1000"/>
              <a:tabLst>
                <a:tab pos="457200" algn="l"/>
              </a:tabLst>
            </a:pPr>
            <a:r>
              <a:rPr lang="sv-SE" dirty="0">
                <a:ea typeface="Times New Roman" panose="02020603050405020304" pitchFamily="18" charset="0"/>
              </a:rPr>
              <a:t>	- Håll koll på spisen och ha en brandfilt nära tillhands för att snabbt kunna 	släcka brand i en överhettad kastruller. </a:t>
            </a:r>
            <a:endParaRPr lang="sv-SE" dirty="0">
              <a:ea typeface="Calibri" panose="020F0502020204030204" pitchFamily="34" charset="0"/>
            </a:endParaRPr>
          </a:p>
          <a:p>
            <a:pPr lvl="0">
              <a:buSzPts val="1000"/>
              <a:tabLst>
                <a:tab pos="457200" algn="l"/>
              </a:tabLst>
            </a:pPr>
            <a:r>
              <a:rPr lang="sv-SE" dirty="0">
                <a:ea typeface="Times New Roman" panose="02020603050405020304" pitchFamily="18" charset="0"/>
              </a:rPr>
              <a:t>	- Byt genast ut elektriska prylar om de börjar spraka, blinka eller lukta.</a:t>
            </a:r>
            <a:endParaRPr lang="sv-SE" dirty="0">
              <a:ea typeface="Calibri" panose="020F0502020204030204" pitchFamily="34" charset="0"/>
            </a:endParaRPr>
          </a:p>
          <a:p>
            <a:pPr lvl="0">
              <a:buSzPts val="1000"/>
              <a:tabLst>
                <a:tab pos="457200" algn="l"/>
              </a:tabLst>
            </a:pPr>
            <a:r>
              <a:rPr lang="sv-SE" dirty="0">
                <a:ea typeface="Times New Roman" panose="02020603050405020304" pitchFamily="18" charset="0"/>
              </a:rPr>
              <a:t>	- Köp endast CE-märkta elektriska apparater och ladda inte mobil och annan 	elektronik under natten. </a:t>
            </a:r>
            <a:endParaRPr lang="sv-SE" dirty="0">
              <a:ea typeface="Calibri" panose="020F0502020204030204" pitchFamily="34" charset="0"/>
            </a:endParaRPr>
          </a:p>
          <a:p>
            <a:pPr lvl="0">
              <a:buSzPts val="1000"/>
              <a:tabLst>
                <a:tab pos="457200" algn="l"/>
              </a:tabLst>
            </a:pPr>
            <a:r>
              <a:rPr lang="sv-SE" dirty="0">
                <a:ea typeface="Times New Roman" panose="02020603050405020304" pitchFamily="18" charset="0"/>
              </a:rPr>
              <a:t>	- Bor du i hus med äldre el-central bör du besiktiga den och byta om den 	innebär en brandrisk. </a:t>
            </a:r>
            <a:endParaRPr lang="sv-SE" dirty="0">
              <a:ea typeface="Calibri" panose="020F0502020204030204" pitchFamily="34" charset="0"/>
            </a:endParaRPr>
          </a:p>
          <a:p>
            <a:pPr lvl="0">
              <a:buSzPts val="1000"/>
              <a:tabLst>
                <a:tab pos="457200" algn="l"/>
              </a:tabLst>
            </a:pPr>
            <a:r>
              <a:rPr lang="sv-SE" dirty="0">
                <a:ea typeface="Times New Roman" panose="02020603050405020304" pitchFamily="18" charset="0"/>
              </a:rPr>
              <a:t>	- Siste man som lämnar rummet släcker de levande ljusen. </a:t>
            </a:r>
          </a:p>
          <a:p>
            <a:endParaRPr lang="sv-SE" sz="1200"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16</a:t>
            </a:fld>
            <a:endParaRPr lang="sv-SE"/>
          </a:p>
        </p:txBody>
      </p:sp>
    </p:spTree>
    <p:extLst>
      <p:ext uri="{BB962C8B-B14F-4D97-AF65-F5344CB8AC3E}">
        <p14:creationId xmlns:p14="http://schemas.microsoft.com/office/powerpoint/2010/main" val="5025665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17</a:t>
            </a:fld>
            <a:endParaRPr lang="sv-SE"/>
          </a:p>
        </p:txBody>
      </p:sp>
    </p:spTree>
    <p:extLst>
      <p:ext uri="{BB962C8B-B14F-4D97-AF65-F5344CB8AC3E}">
        <p14:creationId xmlns:p14="http://schemas.microsoft.com/office/powerpoint/2010/main" val="22115751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18</a:t>
            </a:fld>
            <a:endParaRPr lang="sv-SE"/>
          </a:p>
        </p:txBody>
      </p:sp>
    </p:spTree>
    <p:extLst>
      <p:ext uri="{BB962C8B-B14F-4D97-AF65-F5344CB8AC3E}">
        <p14:creationId xmlns:p14="http://schemas.microsoft.com/office/powerpoint/2010/main" val="897128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Konsumenternas.se är ett samarbete mellan Konsumenternas Bank- och finansbyrå och Konsumenternas Försäkringsbyrå. Besök oss på www.konsumenternas.se.</a:t>
            </a:r>
          </a:p>
        </p:txBody>
      </p:sp>
      <p:sp>
        <p:nvSpPr>
          <p:cNvPr id="4" name="Platshållare för bildnummer 3"/>
          <p:cNvSpPr>
            <a:spLocks noGrp="1"/>
          </p:cNvSpPr>
          <p:nvPr>
            <p:ph type="sldNum" sz="quarter" idx="5"/>
          </p:nvPr>
        </p:nvSpPr>
        <p:spPr/>
        <p:txBody>
          <a:bodyPr/>
          <a:lstStyle/>
          <a:p>
            <a:fld id="{6391D9B3-0424-AE4A-B8B4-BBEE3C89A386}" type="slidenum">
              <a:rPr lang="sv-SE" smtClean="0"/>
              <a:t>2</a:t>
            </a:fld>
            <a:endParaRPr lang="sv-SE"/>
          </a:p>
        </p:txBody>
      </p:sp>
    </p:spTree>
    <p:extLst>
      <p:ext uri="{BB962C8B-B14F-4D97-AF65-F5344CB8AC3E}">
        <p14:creationId xmlns:p14="http://schemas.microsoft.com/office/powerpoint/2010/main" val="4028961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Webbplatsen fokuserar på hjälp till självhjälp genom fakta och olika verktyg för att utvärdera bank- och försäkringstjänster. </a:t>
            </a:r>
          </a:p>
          <a:p>
            <a:endParaRPr lang="sv-SE" dirty="0"/>
          </a:p>
          <a:p>
            <a:r>
              <a:rPr lang="sv-SE" dirty="0"/>
              <a:t>För personlig vägledning kan konsumenter ringa, mejla eller skriva brev till oss. </a:t>
            </a:r>
          </a:p>
          <a:p>
            <a:endParaRPr lang="sv-SE" dirty="0"/>
          </a:p>
          <a:p>
            <a:r>
              <a:rPr lang="sv-SE" dirty="0"/>
              <a:t>Guider och checklistor:  Reseguide, flygförsening, Begära ersättning för personskador, Pensions guider etc.</a:t>
            </a:r>
          </a:p>
        </p:txBody>
      </p:sp>
      <p:sp>
        <p:nvSpPr>
          <p:cNvPr id="4" name="Platshållare för bildnummer 3"/>
          <p:cNvSpPr>
            <a:spLocks noGrp="1"/>
          </p:cNvSpPr>
          <p:nvPr>
            <p:ph type="sldNum" sz="quarter" idx="5"/>
          </p:nvPr>
        </p:nvSpPr>
        <p:spPr/>
        <p:txBody>
          <a:bodyPr/>
          <a:lstStyle/>
          <a:p>
            <a:fld id="{6391D9B3-0424-AE4A-B8B4-BBEE3C89A386}" type="slidenum">
              <a:rPr lang="sv-SE" smtClean="0"/>
              <a:t>3</a:t>
            </a:fld>
            <a:endParaRPr lang="sv-SE"/>
          </a:p>
        </p:txBody>
      </p:sp>
    </p:spTree>
    <p:extLst>
      <p:ext uri="{BB962C8B-B14F-4D97-AF65-F5344CB8AC3E}">
        <p14:creationId xmlns:p14="http://schemas.microsoft.com/office/powerpoint/2010/main" val="136605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3852496"/>
          </a:xfrm>
        </p:spPr>
        <p:txBody>
          <a:bodyPr/>
          <a:lstStyle/>
          <a:p>
            <a:r>
              <a:rPr lang="sv-SE" b="0" i="0" dirty="0">
                <a:solidFill>
                  <a:srgbClr val="22252A"/>
                </a:solidFill>
                <a:effectLst/>
              </a:rPr>
              <a:t>Många kontaktar oss när de är missnöjda med sitt försäkringsbolag. Det kan handla om ett beslut, handläggarens bemötande eller en lång handläggningstid. Men vad kan man egentligen kräva som konsument, hur bör man skriva och vem ska man kontakta i olika lägen? Det kan du läsa om i Klagoguiden.</a:t>
            </a:r>
          </a:p>
          <a:p>
            <a:endParaRPr lang="sv-SE" altLang="sv-SE" b="1" i="0" dirty="0">
              <a:solidFill>
                <a:srgbClr val="22252A"/>
              </a:solidFill>
              <a:effectLst/>
            </a:endParaRPr>
          </a:p>
          <a:p>
            <a:r>
              <a:rPr lang="sv-SE" altLang="sv-SE" dirty="0"/>
              <a:t>Om du är missnöjd med till exempel en ersättning från ett försäkringsbolag ska du klaga på beslutet. På konsumenternas.se finns en klagoguide som ger hjälp. </a:t>
            </a:r>
          </a:p>
          <a:p>
            <a:endParaRPr lang="sv-SE" altLang="sv-SE" dirty="0"/>
          </a:p>
          <a:p>
            <a:r>
              <a:rPr lang="sv-SE" altLang="sv-SE" dirty="0"/>
              <a:t>Bäst är att du klagar skriftligt (per brev eller mejl) och också får ett skriftligt svar. När man klagar skriftligt kan man visa att man klagat inom rimlig tid och det är ingen tvekan om vad som sagts. </a:t>
            </a:r>
          </a:p>
          <a:p>
            <a:endParaRPr lang="sv-SE" altLang="sv-SE" dirty="0"/>
          </a:p>
          <a:p>
            <a:r>
              <a:rPr lang="sv-SE" altLang="sv-SE" b="1" dirty="0"/>
              <a:t>När du klagar: </a:t>
            </a:r>
          </a:p>
          <a:p>
            <a:pPr marL="171450" indent="-171450">
              <a:buFont typeface="Arial" panose="020B0604020202020204" pitchFamily="34" charset="0"/>
              <a:buChar char="•"/>
            </a:pPr>
            <a:r>
              <a:rPr lang="sv-SE" altLang="sv-SE" dirty="0"/>
              <a:t>Ange vilket ärende det gäller</a:t>
            </a:r>
          </a:p>
          <a:p>
            <a:pPr marL="171450" indent="-171450">
              <a:buFont typeface="Arial" panose="020B0604020202020204" pitchFamily="34" charset="0"/>
              <a:buChar char="•"/>
            </a:pPr>
            <a:r>
              <a:rPr lang="sv-SE" altLang="sv-SE" dirty="0"/>
              <a:t>Beskriv vad du är missnöjd med</a:t>
            </a:r>
          </a:p>
          <a:p>
            <a:pPr marL="171450" indent="-171450">
              <a:buFont typeface="Arial" panose="020B0604020202020204" pitchFamily="34" charset="0"/>
              <a:buChar char="•"/>
            </a:pPr>
            <a:r>
              <a:rPr lang="sv-SE" altLang="sv-SE" dirty="0"/>
              <a:t>Begär en bättre motivering om du fått ett nej</a:t>
            </a:r>
          </a:p>
          <a:p>
            <a:pPr marL="171450" indent="-171450">
              <a:buFont typeface="Arial" panose="020B0604020202020204" pitchFamily="34" charset="0"/>
              <a:buChar char="•"/>
            </a:pPr>
            <a:endParaRPr lang="sv-SE" altLang="sv-SE" dirty="0"/>
          </a:p>
          <a:p>
            <a:r>
              <a:rPr lang="sv-SE" altLang="sv-SE" dirty="0"/>
              <a:t>Klagoguide: https://www.konsumenternas.se/konsumentstod/klaga-angra-anmal/klaga-i-ett-forsakringsarende/</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4</a:t>
            </a:fld>
            <a:endParaRPr lang="sv-SE"/>
          </a:p>
        </p:txBody>
      </p:sp>
    </p:spTree>
    <p:extLst>
      <p:ext uri="{BB962C8B-B14F-4D97-AF65-F5344CB8AC3E}">
        <p14:creationId xmlns:p14="http://schemas.microsoft.com/office/powerpoint/2010/main" val="4018827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Om du blir sjuk, får barn eller går i pension får du ersättning från socialförsäkringarna. Vissa får också ersättning från sin arbetsgivare i de situationerna. Däremot behöver du teckna egna, privata försäkringar för att få ersättning för till exempel ditt hem, bil och annat. </a:t>
            </a:r>
          </a:p>
        </p:txBody>
      </p:sp>
      <p:sp>
        <p:nvSpPr>
          <p:cNvPr id="4" name="Platshållare för bildnummer 3"/>
          <p:cNvSpPr>
            <a:spLocks noGrp="1"/>
          </p:cNvSpPr>
          <p:nvPr>
            <p:ph type="sldNum" sz="quarter" idx="5"/>
          </p:nvPr>
        </p:nvSpPr>
        <p:spPr/>
        <p:txBody>
          <a:bodyPr/>
          <a:lstStyle/>
          <a:p>
            <a:fld id="{6391D9B3-0424-AE4A-B8B4-BBEE3C89A386}" type="slidenum">
              <a:rPr lang="sv-SE" smtClean="0"/>
              <a:t>5</a:t>
            </a:fld>
            <a:endParaRPr lang="sv-SE"/>
          </a:p>
        </p:txBody>
      </p:sp>
    </p:spTree>
    <p:extLst>
      <p:ext uri="{BB962C8B-B14F-4D97-AF65-F5344CB8AC3E}">
        <p14:creationId xmlns:p14="http://schemas.microsoft.com/office/powerpoint/2010/main" val="4165393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Behöver jag samma försäkringar när jag lever själv som med barn? Behöver jag någon särskild försäkring när jag pluggar eller har blivit pensionär?</a:t>
            </a:r>
          </a:p>
          <a:p>
            <a:endParaRPr lang="sv-SE" dirty="0"/>
          </a:p>
          <a:p>
            <a:r>
              <a:rPr lang="sv-SE" dirty="0"/>
              <a:t>Ett sätt att tänka kring sitt försäkringsbehov är att dela in försäkringarna i grupper: krav enligt lag, nödvändiga och bra att ha. Andra försäkringar kan du till och med fundera på att prioritera bort.</a:t>
            </a:r>
          </a:p>
          <a:p>
            <a:endParaRPr lang="sv-SE" dirty="0"/>
          </a:p>
          <a:p>
            <a:r>
              <a:rPr lang="sv-SE" dirty="0"/>
              <a:t>OBS! Se den här informationen som tankar, idéer och exempel på hur du kan prioritera - inte som rådgivning eller personliga rekommendationer. Du måste alltid fatta egna beslut baserade på din situation och inställning till försäkringar.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Guide: Vilka försäkringar behöver man på vår webbplats.</a:t>
            </a:r>
          </a:p>
        </p:txBody>
      </p:sp>
      <p:sp>
        <p:nvSpPr>
          <p:cNvPr id="4" name="Platshållare för bildnummer 3"/>
          <p:cNvSpPr>
            <a:spLocks noGrp="1"/>
          </p:cNvSpPr>
          <p:nvPr>
            <p:ph type="sldNum" sz="quarter" idx="5"/>
          </p:nvPr>
        </p:nvSpPr>
        <p:spPr/>
        <p:txBody>
          <a:bodyPr/>
          <a:lstStyle/>
          <a:p>
            <a:fld id="{6391D9B3-0424-AE4A-B8B4-BBEE3C89A386}" type="slidenum">
              <a:rPr lang="sv-SE" smtClean="0"/>
              <a:t>6</a:t>
            </a:fld>
            <a:endParaRPr lang="sv-SE"/>
          </a:p>
        </p:txBody>
      </p:sp>
    </p:spTree>
    <p:extLst>
      <p:ext uri="{BB962C8B-B14F-4D97-AF65-F5344CB8AC3E}">
        <p14:creationId xmlns:p14="http://schemas.microsoft.com/office/powerpoint/2010/main" val="1454508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169019"/>
          </a:xfrm>
        </p:spPr>
        <p:txBody>
          <a:bodyPr/>
          <a:lstStyle/>
          <a:p>
            <a:pPr algn="l"/>
            <a:r>
              <a:rPr lang="sv-SE" b="0" i="0" dirty="0">
                <a:solidFill>
                  <a:srgbClr val="22252A"/>
                </a:solidFill>
                <a:effectLst/>
              </a:rPr>
              <a:t>Trafikförsäkring krävs enligt lag. Den ersätter alla person- och sakskador som bilen orsakat, men inte skador på din egen bil. </a:t>
            </a:r>
            <a:r>
              <a:rPr lang="sv-SE" dirty="0"/>
              <a:t>Den enda försäkring det är lag på är trafikförsäkring om du har bil. Men oftast behöver du hel- eller halvförsäkring på bilen. </a:t>
            </a:r>
            <a:r>
              <a:rPr lang="sv-SE" b="0" i="0" dirty="0">
                <a:solidFill>
                  <a:srgbClr val="22252A"/>
                </a:solidFill>
                <a:effectLst/>
              </a:rPr>
              <a:t>En halvförsäkring innehåller vanligen trafik-, stöld-, brand-, glas-, allrisk-, maskin-, räddnings- och rättsskyddsförsäkring. En helförsäkring består av både halvförsäkring och vagnskadeförsäkring. Vagnskadeförsäkringen betalar skador på din egen bil till exempel vid en trafikolycka eller skadegörelse. </a:t>
            </a:r>
          </a:p>
          <a:p>
            <a:pPr algn="l"/>
            <a:endParaRPr lang="sv-SE" b="0" i="0" dirty="0">
              <a:solidFill>
                <a:srgbClr val="22252A"/>
              </a:solidFill>
              <a:effectLst/>
            </a:endParaRPr>
          </a:p>
          <a:p>
            <a:pPr algn="l"/>
            <a:r>
              <a:rPr lang="sv-SE" b="1" i="0" dirty="0">
                <a:solidFill>
                  <a:srgbClr val="22252A"/>
                </a:solidFill>
                <a:effectLst/>
              </a:rPr>
              <a:t>Försäkrat intresse - vad är det?</a:t>
            </a:r>
          </a:p>
          <a:p>
            <a:pPr algn="l"/>
            <a:r>
              <a:rPr lang="sv-SE" b="0" i="0" dirty="0">
                <a:solidFill>
                  <a:srgbClr val="22252A"/>
                </a:solidFill>
                <a:effectLst/>
              </a:rPr>
              <a:t>Försäkringsbolaget kan neka att betala ut ersättning för en skada om det inte är försäkringstagaren som är den verklige ägaren och huvudsakliga användaren av bilen.</a:t>
            </a:r>
          </a:p>
          <a:p>
            <a:endParaRPr lang="sv-SE" dirty="0"/>
          </a:p>
          <a:p>
            <a:pPr algn="l"/>
            <a:r>
              <a:rPr lang="sv-SE" b="0" i="0" dirty="0">
                <a:solidFill>
                  <a:srgbClr val="22252A"/>
                </a:solidFill>
                <a:effectLst/>
              </a:rPr>
              <a:t>Ägare: I försäkringsvillkoren står det att försäkringen bara gäller för den som faktiskt äger bilen. Ägare är den som verkligen äger fordonet och som har ett intresse av att försäkra det. Med ägare menas den som drabbas ekonomiskt vid en skada och kan bestämma om fordonet till exempel ska säljas. Det innebär att det inte räcker att vara ägare på pappret för att få ersättning från försäkringen om det inträffar en skada.</a:t>
            </a:r>
          </a:p>
          <a:p>
            <a:pPr algn="l"/>
            <a:endParaRPr lang="sv-SE" b="0" i="0" dirty="0">
              <a:solidFill>
                <a:srgbClr val="22252A"/>
              </a:solidFill>
              <a:effectLst/>
            </a:endParaRPr>
          </a:p>
          <a:p>
            <a:pPr algn="l"/>
            <a:r>
              <a:rPr lang="sv-SE" b="0" i="0" dirty="0">
                <a:solidFill>
                  <a:srgbClr val="22252A"/>
                </a:solidFill>
                <a:effectLst/>
              </a:rPr>
              <a:t>Brukare: I de allra flesta försäkringsvillkor framgår också att försäkringstagaren dessutom ska vara den huvudsaklige användaren (brukaren) av bilen. Brukare är den som använder fordonet och behöver inte vara samma person som ägaren eller föraren. </a:t>
            </a:r>
          </a:p>
          <a:p>
            <a:endParaRPr lang="sv-SE" dirty="0"/>
          </a:p>
          <a:p>
            <a:r>
              <a:rPr lang="sv-SE" dirty="0"/>
              <a:t>Exempel: </a:t>
            </a:r>
            <a:r>
              <a:rPr lang="sv-SE" b="0" i="0" dirty="0">
                <a:solidFill>
                  <a:srgbClr val="22252A"/>
                </a:solidFill>
                <a:effectLst/>
              </a:rPr>
              <a:t>Om bilen registreras på din mamma som bor på en liten ort, trots att det är du som bor i en storstad som egentligen äger den, så får du ingen ersättning från försäkringen om bilen till exempel blir stulen.</a:t>
            </a:r>
          </a:p>
          <a:p>
            <a:endParaRPr lang="sv-SE" b="0" i="0" dirty="0">
              <a:solidFill>
                <a:srgbClr val="22252A"/>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solidFill>
                  <a:srgbClr val="22252A"/>
                </a:solidFill>
              </a:rPr>
              <a:t>Bolagsbyte: </a:t>
            </a:r>
            <a:r>
              <a:rPr lang="sv-SE" sz="1200" dirty="0">
                <a:effectLst/>
                <a:latin typeface="Calibri" panose="020F0502020204030204" pitchFamily="34" charset="0"/>
                <a:ea typeface="Calibri" panose="020F0502020204030204" pitchFamily="34" charset="0"/>
              </a:rPr>
              <a:t>Branschgemensamt problem med dubbelförsäkring vid bolagsbyte. Viktigt att säga upp autogiro så att inte betalning löper på. Det finns bestämmelser (branschpraxis och FAL) om att det gamla bolaget ska betala tillbaka premien. Bolagen har inte alltid koll på det och man kan behöva kontakta en chef.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effectLst/>
              <a:latin typeface="Calibri" panose="020F0502020204030204" pitchFamily="34" charset="0"/>
              <a:ea typeface="Calibri" panose="020F0502020204030204" pitchFamily="34" charset="0"/>
            </a:endParaRPr>
          </a:p>
          <a:p>
            <a:pPr algn="l"/>
            <a:r>
              <a:rPr lang="sv-SE" dirty="0">
                <a:solidFill>
                  <a:srgbClr val="22252A"/>
                </a:solidFill>
              </a:rPr>
              <a:t>Länk hel översikt: ställ dig på länken med markören och klicka </a:t>
            </a:r>
            <a:r>
              <a:rPr lang="sv-SE" dirty="0" err="1">
                <a:solidFill>
                  <a:srgbClr val="22252A"/>
                </a:solidFill>
              </a:rPr>
              <a:t>CtrL</a:t>
            </a:r>
            <a:r>
              <a:rPr lang="sv-SE" dirty="0">
                <a:solidFill>
                  <a:srgbClr val="22252A"/>
                </a:solidFill>
              </a:rPr>
              <a:t> först så hamnar ni i jämförelsen direkt.</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7</a:t>
            </a:fld>
            <a:endParaRPr lang="sv-SE"/>
          </a:p>
        </p:txBody>
      </p:sp>
    </p:spTree>
    <p:extLst>
      <p:ext uri="{BB962C8B-B14F-4D97-AF65-F5344CB8AC3E}">
        <p14:creationId xmlns:p14="http://schemas.microsoft.com/office/powerpoint/2010/main" val="3079074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3972270"/>
          </a:xfrm>
        </p:spPr>
        <p:txBody>
          <a:bodyPr/>
          <a:lstStyle/>
          <a:p>
            <a:r>
              <a:rPr lang="sv-SE" dirty="0"/>
              <a:t>Även om barn är försäkrade via förskolan eller skolan så ger de försäkringarna aldrig ersättning för sjukdom. En privat barnförsäkring är därför ett viktigt komplement till samhällets skydd och de flesta föräldrar väljer att teckna en barnförsäkring. Teckna barnförsäkring så snart som möjligt efter att barnet är fött även om du haft en gravidförsäkring. Gravidförsäkringen ger inte samma omfattande skydd som en barnförsäkring. Det enda som händer om du väntar med att teckna försäkring är att risken att få nej eller omfattande undantag ökar eftersom du måste fylla i en hälsodeklaration för barnet.</a:t>
            </a:r>
          </a:p>
          <a:p>
            <a:endParaRPr lang="sv-SE" dirty="0"/>
          </a:p>
          <a:p>
            <a:r>
              <a:rPr lang="sv-SE" dirty="0"/>
              <a:t>Medicinsk invaliditet:</a:t>
            </a:r>
          </a:p>
          <a:p>
            <a:pPr algn="l"/>
            <a:r>
              <a:rPr lang="sv-SE" sz="1200" b="0" i="0" kern="1200" dirty="0">
                <a:effectLst/>
              </a:rPr>
              <a:t>Ersättning för medicinsk invaliditet betalas ut om barnet får en bestående funktionsnedsättning till följd av en ersättningsbar händelse. Ersättningen betalas ut som ett engångsbelopp. </a:t>
            </a:r>
            <a:r>
              <a:rPr lang="sv-SE" b="0" i="0" dirty="0">
                <a:effectLst/>
              </a:rPr>
              <a:t>Cirka 90 procent av alla medicinska invaliditetsersättningar som betalas ut ligger under 15 procents invaliditet. Vid hög invaliditetsgrad kan vissa bolag ge en tilläggsersättning. Tilläggsersättningen börjar ofta betalas ut efter cirka 20 procents invaliditet.</a:t>
            </a:r>
          </a:p>
          <a:p>
            <a:pPr algn="l"/>
            <a:endParaRPr lang="sv-SE" b="0" i="0" dirty="0">
              <a:effectLst/>
            </a:endParaRPr>
          </a:p>
          <a:p>
            <a:pPr algn="l"/>
            <a:r>
              <a:rPr lang="sv-SE" b="0" i="0" dirty="0">
                <a:effectLst/>
              </a:rPr>
              <a:t>Ekonomisk invaliditet:</a:t>
            </a:r>
          </a:p>
          <a:p>
            <a:pPr algn="l"/>
            <a:r>
              <a:rPr lang="sv-SE" b="0" i="0" dirty="0">
                <a:effectLst/>
              </a:rPr>
              <a:t>Om barnet på grund av en sjukdom eller en olycksfallsskada aldrig kommer ut i arbetslivet eller bara kan arbeta halvtid kan barnet få ersättning för så kallad ekonomisk, eller förvärvsmässig, invaliditet.</a:t>
            </a:r>
          </a:p>
          <a:p>
            <a:pPr algn="l"/>
            <a:endParaRPr lang="sv-SE" b="0" i="0" dirty="0">
              <a:effectLst/>
            </a:endParaRPr>
          </a:p>
          <a:p>
            <a:pPr algn="l"/>
            <a:r>
              <a:rPr lang="sv-SE" b="0" i="0" dirty="0">
                <a:effectLst/>
              </a:rPr>
              <a:t>Hälsodeklaration:</a:t>
            </a:r>
          </a:p>
          <a:p>
            <a:pPr algn="l"/>
            <a:r>
              <a:rPr lang="sv-SE" b="0" i="0" dirty="0">
                <a:effectLst/>
              </a:rPr>
              <a:t>I samband med ansökan får du fylla i en hälsodeklaration. Det är en blankett med frågor om barnets längd, vikt, hälsa. Uppgifterna ligger till grund för försäkringsbolagets riskbedömning. Det är mycket viktigt att alla uppgifter som lämnas i hälsodeklarationen är riktiga. Om du lämnat oriktiga uppgifter kan försäkringen vara ogiltig.</a:t>
            </a:r>
          </a:p>
          <a:p>
            <a:pPr algn="l"/>
            <a:endParaRPr lang="sv-SE" b="0" i="0" dirty="0">
              <a:effectLst/>
            </a:endParaRPr>
          </a:p>
          <a:p>
            <a:r>
              <a:rPr lang="sv-SE" dirty="0"/>
              <a:t>Undantag:</a:t>
            </a:r>
          </a:p>
          <a:p>
            <a:r>
              <a:rPr lang="sv-SE" dirty="0"/>
              <a:t>Undantagna diagnoser framgår av villkoren. </a:t>
            </a:r>
          </a:p>
          <a:p>
            <a:endParaRPr lang="sv-SE" dirty="0"/>
          </a:p>
          <a:p>
            <a:pPr algn="l"/>
            <a:r>
              <a:rPr lang="sv-SE" dirty="0"/>
              <a:t>Länk hel översikt: ställ dig på länken med markören och klicka </a:t>
            </a:r>
            <a:r>
              <a:rPr lang="sv-SE" dirty="0" err="1"/>
              <a:t>CtrL</a:t>
            </a:r>
            <a:r>
              <a:rPr lang="sv-SE" dirty="0"/>
              <a:t> först så hamnar ni i jämförelsen direkt.</a:t>
            </a:r>
          </a:p>
        </p:txBody>
      </p:sp>
      <p:sp>
        <p:nvSpPr>
          <p:cNvPr id="4" name="Platshållare för bildnummer 3"/>
          <p:cNvSpPr>
            <a:spLocks noGrp="1"/>
          </p:cNvSpPr>
          <p:nvPr>
            <p:ph type="sldNum" sz="quarter" idx="5"/>
          </p:nvPr>
        </p:nvSpPr>
        <p:spPr/>
        <p:txBody>
          <a:bodyPr/>
          <a:lstStyle/>
          <a:p>
            <a:fld id="{6391D9B3-0424-AE4A-B8B4-BBEE3C89A386}" type="slidenum">
              <a:rPr lang="sv-SE" smtClean="0"/>
              <a:t>8</a:t>
            </a:fld>
            <a:endParaRPr lang="sv-SE"/>
          </a:p>
        </p:txBody>
      </p:sp>
    </p:spTree>
    <p:extLst>
      <p:ext uri="{BB962C8B-B14F-4D97-AF65-F5344CB8AC3E}">
        <p14:creationId xmlns:p14="http://schemas.microsoft.com/office/powerpoint/2010/main" val="3171458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3311257"/>
          </a:xfrm>
        </p:spPr>
        <p:txBody>
          <a:bodyPr/>
          <a:lstStyle/>
          <a:p>
            <a:pPr>
              <a:lnSpc>
                <a:spcPct val="107000"/>
              </a:lnSpc>
              <a:spcAft>
                <a:spcPts val="800"/>
              </a:spcAft>
            </a:pPr>
            <a:r>
              <a:rPr lang="sv-SE" dirty="0"/>
              <a:t>Olycksfallsförsäkring är inte obligatorisk och här får man fundera över om det behövs eller inte. Olycksfallsförsäkring har </a:t>
            </a:r>
            <a:r>
              <a:rPr lang="sv-SE" dirty="0">
                <a:effectLst/>
                <a:ea typeface="Calibri" panose="020F0502020204030204" pitchFamily="34" charset="0"/>
                <a:cs typeface="Times New Roman" panose="02020603050405020304" pitchFamily="18" charset="0"/>
              </a:rPr>
              <a:t>ofta en bortre åldersgräns, dvs att de upphör vid till exempel 70 års ålder. Men finns möjligheten kan de vara värdefulla att behålla, särskilt om man har en ökad risk att råka ut för fallskador på grun</a:t>
            </a:r>
            <a:r>
              <a:rPr lang="sv-SE" dirty="0">
                <a:ea typeface="Calibri" panose="020F0502020204030204" pitchFamily="34" charset="0"/>
                <a:cs typeface="Times New Roman" panose="02020603050405020304" pitchFamily="18" charset="0"/>
              </a:rPr>
              <a:t>d av</a:t>
            </a:r>
            <a:r>
              <a:rPr lang="sv-SE" dirty="0">
                <a:effectLst/>
                <a:ea typeface="Calibri" panose="020F0502020204030204" pitchFamily="34" charset="0"/>
                <a:cs typeface="Times New Roman" panose="02020603050405020304" pitchFamily="18" charset="0"/>
              </a:rPr>
              <a:t> ålder eller sjukdom. Visst kan ”sjukdomsrelaterade” olycksfall leda till att man inte får ersättning (om sjukdomen orsakade fallet) men utgångspunkten är att det ofta är ett ersättningsbart olycksfall om man ramlar. Ersättningen för direkta kostnader kan vara låg, men särskilt tandskador kan bli dyra.</a:t>
            </a:r>
          </a:p>
          <a:p>
            <a:endParaRPr lang="sv-SE" b="1" u="sng" dirty="0">
              <a:solidFill>
                <a:srgbClr val="0563C1"/>
              </a:solidFill>
              <a:effectLst/>
              <a:hlinkClick r:id="rId3">
                <a:extLst>
                  <a:ext uri="{A12FA001-AC4F-418D-AE19-62706E023703}">
                    <ahyp:hlinkClr xmlns:ahyp="http://schemas.microsoft.com/office/drawing/2018/hyperlinkcolor" val="tx"/>
                  </a:ext>
                </a:extLst>
              </a:hlinkClick>
            </a:endParaRPr>
          </a:p>
          <a:p>
            <a:r>
              <a:rPr lang="sv-SE" b="1" u="sng" dirty="0">
                <a:solidFill>
                  <a:schemeClr val="accent1"/>
                </a:solidFill>
                <a:effectLst/>
                <a:hlinkClick r:id="rId3">
                  <a:extLst>
                    <a:ext uri="{A12FA001-AC4F-418D-AE19-62706E023703}">
                      <ahyp:hlinkClr xmlns:ahyp="http://schemas.microsoft.com/office/drawing/2018/hyperlinkcolor" val="tx"/>
                    </a:ext>
                  </a:extLst>
                </a:hlinkClick>
              </a:rPr>
              <a:t>Ålder när försäkringen kan tecknas, när den upphör och om det finns tilläggsförsäkring för diagnoser</a:t>
            </a:r>
            <a:endParaRPr lang="sv-SE" u="sng" dirty="0">
              <a:solidFill>
                <a:schemeClr val="accent1"/>
              </a:solidFill>
              <a:effectLst/>
            </a:endParaRPr>
          </a:p>
          <a:p>
            <a:pPr algn="l"/>
            <a:r>
              <a:rPr lang="sv-SE" b="0" i="0" dirty="0">
                <a:effectLst/>
              </a:rPr>
              <a:t>Ingen av de jämförda försäkringarna kräver hälsodeklaration. Tänk på att skador som du haft innan du tecknar försäkringen inte kan ersättas. Från 18 år teckna, upphör vid 65 år, 75 år eller vid dödsfall.</a:t>
            </a:r>
          </a:p>
          <a:p>
            <a:pPr algn="l"/>
            <a:endParaRPr lang="sv-SE" b="0" i="0" dirty="0">
              <a:effectLst/>
            </a:endParaRPr>
          </a:p>
          <a:p>
            <a:pPr algn="l"/>
            <a:r>
              <a:rPr lang="sv-SE" b="0" i="0" dirty="0">
                <a:effectLst/>
              </a:rPr>
              <a:t>Finns tilläggsförsäkring för diagnoser? Nej</a:t>
            </a:r>
          </a:p>
          <a:p>
            <a:pPr algn="l"/>
            <a:endParaRPr lang="sv-SE" b="0" i="0" dirty="0">
              <a:effectLst/>
            </a:endParaRPr>
          </a:p>
          <a:p>
            <a:r>
              <a:rPr lang="sv-SE" b="1" u="none" strike="noStrike" dirty="0">
                <a:solidFill>
                  <a:schemeClr val="accent1"/>
                </a:solidFill>
                <a:effectLst/>
                <a:hlinkClick r:id="rId3">
                  <a:extLst>
                    <a:ext uri="{A12FA001-AC4F-418D-AE19-62706E023703}">
                      <ahyp:hlinkClr xmlns:ahyp="http://schemas.microsoft.com/office/drawing/2018/hyperlinkcolor" val="tx"/>
                    </a:ext>
                  </a:extLst>
                </a:hlinkClick>
              </a:rPr>
              <a:t>Invaliditetsersättningar</a:t>
            </a:r>
            <a:endParaRPr lang="sv-SE" dirty="0">
              <a:solidFill>
                <a:schemeClr val="accent1"/>
              </a:solidFill>
              <a:effectLst/>
            </a:endParaRPr>
          </a:p>
          <a:p>
            <a:pPr algn="l"/>
            <a:r>
              <a:rPr lang="sv-SE" b="0" i="0" dirty="0">
                <a:effectLst/>
              </a:rPr>
              <a:t>Den ersättning du kan få om du får en bestående funktionsnedsättning kallas för medicinsk invaliditet. Hos några få olycksfallsförsäkringar lämnas också ersättning för ekonomisk invaliditet om du blir bestående arbetsoförmögen till minst 50%. Ersättningarna baseras på vilket försäkringsbelopp du har valt och hur stor procentuell funktionsnedsättning du anses ha efter skadan. </a:t>
            </a:r>
          </a:p>
          <a:p>
            <a:pPr algn="l"/>
            <a:r>
              <a:rPr lang="sv-SE" b="0" i="0" dirty="0">
                <a:effectLst/>
              </a:rPr>
              <a:t>Sänks försäkringsbeloppet för ekonomisk invaliditet vid viss ålder? Många ersätter ej ekonomisk invaliditet, andra sänker beloppet med mellan 5-10 procent från viss ålder vanligen från 50 år för att sedan upphöra helt vid 60/65 år.</a:t>
            </a:r>
          </a:p>
          <a:p>
            <a:pPr algn="l"/>
            <a:endParaRPr lang="sv-SE" b="0" i="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i="0" u="sng" dirty="0">
                <a:solidFill>
                  <a:schemeClr val="accent1"/>
                </a:solidFill>
                <a:effectLst/>
                <a:hlinkClick r:id="rId3">
                  <a:extLst>
                    <a:ext uri="{A12FA001-AC4F-418D-AE19-62706E023703}">
                      <ahyp:hlinkClr xmlns:ahyp="http://schemas.microsoft.com/office/drawing/2018/hyperlinkcolor" val="tx"/>
                    </a:ext>
                  </a:extLst>
                </a:hlinkClick>
              </a:rPr>
              <a:t>Engångsbelopp för kostnader vid sjukhusvistelse, ärr och dödsfall</a:t>
            </a:r>
            <a:r>
              <a:rPr lang="sv-SE" b="1" i="0" u="sng" dirty="0">
                <a:solidFill>
                  <a:schemeClr val="accent1"/>
                </a:solidFill>
                <a:effectLst/>
              </a:rPr>
              <a:t> (25 000-200 000 kronor) ersätts för vissa försäkringar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i="0" u="sng" dirty="0">
              <a:effectLst/>
            </a:endParaRPr>
          </a:p>
          <a:p>
            <a:r>
              <a:rPr lang="sv-SE" b="1" u="none" strike="noStrike" dirty="0">
                <a:solidFill>
                  <a:schemeClr val="accent1"/>
                </a:solidFill>
                <a:effectLst/>
                <a:hlinkClick r:id="rId3">
                  <a:extLst>
                    <a:ext uri="{A12FA001-AC4F-418D-AE19-62706E023703}">
                      <ahyp:hlinkClr xmlns:ahyp="http://schemas.microsoft.com/office/drawing/2018/hyperlinkcolor" val="tx"/>
                    </a:ext>
                  </a:extLst>
                </a:hlinkClick>
              </a:rPr>
              <a:t>Försäkringsbelopp och årspremie</a:t>
            </a:r>
            <a:endParaRPr lang="sv-SE" dirty="0">
              <a:solidFill>
                <a:schemeClr val="accent1"/>
              </a:solidFill>
              <a:effectLst/>
            </a:endParaRPr>
          </a:p>
          <a:p>
            <a:pPr algn="l"/>
            <a:r>
              <a:rPr lang="sv-SE" b="0" i="0" dirty="0">
                <a:effectLst/>
              </a:rPr>
              <a:t>Vid medicinsk invaliditet påverkas din ersättning av vilket försäkringsbelopp som du har valt och den invaliditetsgrad i procent som bolaget har bedömt skadan till. Vid ekonomisk invaliditet är det omfattningen av din arbetsoförmåga som avgör vilken ersättning du kan få. Arbetsoförmågan måste vara minst 50 procent för att ersättning för ekonomisk invaliditet ska lämnas. Försäkringsbeloppet sänks ofta från viss ålder ca 50 år.</a:t>
            </a:r>
          </a:p>
          <a:p>
            <a:pPr algn="l"/>
            <a:endParaRPr lang="sv-SE" b="0" i="0" dirty="0">
              <a:effectLst/>
            </a:endParaRPr>
          </a:p>
          <a:p>
            <a:r>
              <a:rPr lang="sv-SE" b="1" u="sng" dirty="0">
                <a:solidFill>
                  <a:schemeClr val="accent1"/>
                </a:solidFill>
                <a:effectLst/>
                <a:hlinkClick r:id="rId3">
                  <a:extLst>
                    <a:ext uri="{A12FA001-AC4F-418D-AE19-62706E023703}">
                      <ahyp:hlinkClr xmlns:ahyp="http://schemas.microsoft.com/office/drawing/2018/hyperlinkcolor" val="tx"/>
                    </a:ext>
                  </a:extLst>
                </a:hlinkClick>
              </a:rPr>
              <a:t>Ersättning för skador vid riskfyllda aktiviteter</a:t>
            </a:r>
            <a:endParaRPr lang="sv-SE" dirty="0">
              <a:solidFill>
                <a:schemeClr val="accent1"/>
              </a:solidFill>
              <a:effectLst/>
            </a:endParaRPr>
          </a:p>
          <a:p>
            <a:pPr algn="l"/>
            <a:r>
              <a:rPr lang="sv-SE" b="0" i="0" dirty="0">
                <a:effectLst/>
              </a:rPr>
              <a:t>Det är vanligt att man i olycksfallsförsäkringar inte betalar ut ersättning - gör undantag - för skador du fått när du deltagit i riskfyllda aktiviteter eller om du är professionell idrottsutövare. Nedan redovisar vi om bolagen ger ersättning för skador vid riskfyllda aktiviteter.</a:t>
            </a:r>
          </a:p>
        </p:txBody>
      </p:sp>
      <p:sp>
        <p:nvSpPr>
          <p:cNvPr id="4" name="Platshållare för bildnummer 3"/>
          <p:cNvSpPr>
            <a:spLocks noGrp="1"/>
          </p:cNvSpPr>
          <p:nvPr>
            <p:ph type="sldNum" sz="quarter" idx="5"/>
          </p:nvPr>
        </p:nvSpPr>
        <p:spPr/>
        <p:txBody>
          <a:bodyPr/>
          <a:lstStyle/>
          <a:p>
            <a:fld id="{6391D9B3-0424-AE4A-B8B4-BBEE3C89A386}" type="slidenum">
              <a:rPr lang="sv-SE" smtClean="0"/>
              <a:t>9</a:t>
            </a:fld>
            <a:endParaRPr lang="sv-SE"/>
          </a:p>
        </p:txBody>
      </p:sp>
    </p:spTree>
    <p:extLst>
      <p:ext uri="{BB962C8B-B14F-4D97-AF65-F5344CB8AC3E}">
        <p14:creationId xmlns:p14="http://schemas.microsoft.com/office/powerpoint/2010/main" val="10015202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udget_framsida">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5029B504-BDBC-1AED-3F57-2D33BCB0F0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44999C"/>
                </a:solidFill>
              </a:defRPr>
            </a:lvl1pPr>
          </a:lstStyle>
          <a:p>
            <a:r>
              <a:rPr lang="sv-SE" dirty="0"/>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13027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dget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dirty="0"/>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68718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dget_avsnittsdelare 01 med tonplatta i bild">
    <p:spTree>
      <p:nvGrpSpPr>
        <p:cNvPr id="1" name=""/>
        <p:cNvGrpSpPr/>
        <p:nvPr/>
      </p:nvGrpSpPr>
      <p:grpSpPr>
        <a:xfrm>
          <a:off x="0" y="0"/>
          <a:ext cx="0" cy="0"/>
          <a:chOff x="0" y="0"/>
          <a:chExt cx="0" cy="0"/>
        </a:xfrm>
      </p:grpSpPr>
      <p:pic>
        <p:nvPicPr>
          <p:cNvPr id="4" name="Bildobjekt 3" descr="En bild som visar simmar&#10;&#10;Automatiskt genererad beskrivning">
            <a:extLst>
              <a:ext uri="{FF2B5EF4-FFF2-40B4-BE49-F238E27FC236}">
                <a16:creationId xmlns:a16="http://schemas.microsoft.com/office/drawing/2014/main" id="{30850561-216F-9DF0-BE9B-E62DBE64CC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1317676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dget_avsnittsdelare 02 med tonplatta i bild">
    <p:spTree>
      <p:nvGrpSpPr>
        <p:cNvPr id="1" name=""/>
        <p:cNvGrpSpPr/>
        <p:nvPr/>
      </p:nvGrpSpPr>
      <p:grpSpPr>
        <a:xfrm>
          <a:off x="0" y="0"/>
          <a:ext cx="0" cy="0"/>
          <a:chOff x="0" y="0"/>
          <a:chExt cx="0" cy="0"/>
        </a:xfrm>
      </p:grpSpPr>
      <p:pic>
        <p:nvPicPr>
          <p:cNvPr id="5" name="Bildobjekt 4" descr="En bild som visar cykel, byggnad, utomhus, parkerad&#10;&#10;Automatiskt genererad beskrivning">
            <a:extLst>
              <a:ext uri="{FF2B5EF4-FFF2-40B4-BE49-F238E27FC236}">
                <a16:creationId xmlns:a16="http://schemas.microsoft.com/office/drawing/2014/main" id="{E9755A72-915C-EE96-7BB7-68B91E4AC6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2794008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dget_avsnittsdelare 03 med tonplatta i bild">
    <p:spTree>
      <p:nvGrpSpPr>
        <p:cNvPr id="1" name=""/>
        <p:cNvGrpSpPr/>
        <p:nvPr/>
      </p:nvGrpSpPr>
      <p:grpSpPr>
        <a:xfrm>
          <a:off x="0" y="0"/>
          <a:ext cx="0" cy="0"/>
          <a:chOff x="0" y="0"/>
          <a:chExt cx="0" cy="0"/>
        </a:xfrm>
      </p:grpSpPr>
      <p:pic>
        <p:nvPicPr>
          <p:cNvPr id="4" name="Bildobjekt 3" descr="En bild som visar text, inomhus, skrivbord&#10;&#10;Automatiskt genererad beskrivning">
            <a:extLst>
              <a:ext uri="{FF2B5EF4-FFF2-40B4-BE49-F238E27FC236}">
                <a16:creationId xmlns:a16="http://schemas.microsoft.com/office/drawing/2014/main" id="{32D902F5-1E43-870B-394C-95026E40D9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4098170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dget_avsnittsdelare 04 med tonplatta i bild">
    <p:spTree>
      <p:nvGrpSpPr>
        <p:cNvPr id="1" name=""/>
        <p:cNvGrpSpPr/>
        <p:nvPr/>
      </p:nvGrpSpPr>
      <p:grpSpPr>
        <a:xfrm>
          <a:off x="0" y="0"/>
          <a:ext cx="0" cy="0"/>
          <a:chOff x="0" y="0"/>
          <a:chExt cx="0" cy="0"/>
        </a:xfrm>
      </p:grpSpPr>
      <p:pic>
        <p:nvPicPr>
          <p:cNvPr id="5" name="Bildobjekt 4" descr="En bild som visar text, bärbar dator, dator, inomhus&#10;&#10;Automatiskt genererad beskrivning">
            <a:extLst>
              <a:ext uri="{FF2B5EF4-FFF2-40B4-BE49-F238E27FC236}">
                <a16:creationId xmlns:a16="http://schemas.microsoft.com/office/drawing/2014/main" id="{58A46120-0F5E-F175-7E4C-003E241FD8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36241269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dget_helsidesbi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68E5D53-C919-41E5-8E0A-4C35B9D9A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3631" y="5926237"/>
            <a:ext cx="449977" cy="682907"/>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dirty="0"/>
              <a:t>KLICKA HÄR FÖR ATT ÄNDRA MALL FÖR RUBRIKFORMAT</a:t>
            </a:r>
          </a:p>
        </p:txBody>
      </p:sp>
      <p:sp>
        <p:nvSpPr>
          <p:cNvPr id="10" name="Platshållare för text 6">
            <a:extLst>
              <a:ext uri="{FF2B5EF4-FFF2-40B4-BE49-F238E27FC236}">
                <a16:creationId xmlns:a16="http://schemas.microsoft.com/office/drawing/2014/main" id="{84B71AAA-BB27-E76E-4F27-DB3C51D41046}"/>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
        <p:nvSpPr>
          <p:cNvPr id="9" name="Platshållare för bild 2">
            <a:extLst>
              <a:ext uri="{FF2B5EF4-FFF2-40B4-BE49-F238E27FC236}">
                <a16:creationId xmlns:a16="http://schemas.microsoft.com/office/drawing/2014/main" id="{EE65278C-B8D3-5605-F85D-109C1C2A80F7}"/>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dirty="0"/>
              <a:t>Klicka på bildikonen för att lägga in bild</a:t>
            </a:r>
          </a:p>
        </p:txBody>
      </p:sp>
      <p:cxnSp>
        <p:nvCxnSpPr>
          <p:cNvPr id="2" name="Rak 1">
            <a:extLst>
              <a:ext uri="{FF2B5EF4-FFF2-40B4-BE49-F238E27FC236}">
                <a16:creationId xmlns:a16="http://schemas.microsoft.com/office/drawing/2014/main" id="{9400723E-ABA2-0E26-C85C-AA108A072C1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Bildobjekt 2">
            <a:extLst>
              <a:ext uri="{FF2B5EF4-FFF2-40B4-BE49-F238E27FC236}">
                <a16:creationId xmlns:a16="http://schemas.microsoft.com/office/drawing/2014/main" id="{CD290693-7B52-BEF4-F6DE-4674542474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spTree>
    <p:extLst>
      <p:ext uri="{BB962C8B-B14F-4D97-AF65-F5344CB8AC3E}">
        <p14:creationId xmlns:p14="http://schemas.microsoft.com/office/powerpoint/2010/main" val="290860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budget_tacksida">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612FC81D-5E29-990C-8058-B971BEAEA3E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525406"/>
            <a:ext cx="12192000" cy="2332594"/>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44999C"/>
                </a:solidFill>
              </a:defRPr>
            </a:lvl1pPr>
          </a:lstStyle>
          <a:p>
            <a:r>
              <a:rPr lang="sv-SE" dirty="0"/>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dirty="0"/>
              <a:t>Kontakt: </a:t>
            </a:r>
          </a:p>
          <a:p>
            <a:pPr>
              <a:spcBef>
                <a:spcPts val="0"/>
              </a:spcBef>
            </a:pPr>
            <a:r>
              <a:rPr lang="sv-SE" sz="2000" dirty="0"/>
              <a:t>Namn Förnamn</a:t>
            </a:r>
          </a:p>
          <a:p>
            <a:pPr>
              <a:spcBef>
                <a:spcPts val="0"/>
              </a:spcBef>
            </a:pPr>
            <a:r>
              <a:rPr lang="sv-SE" sz="2000" dirty="0" err="1"/>
              <a:t>namn.fornamn@foretag.se</a:t>
            </a:r>
            <a:endParaRPr lang="sv-SE" sz="2000" dirty="0"/>
          </a:p>
        </p:txBody>
      </p:sp>
      <p:pic>
        <p:nvPicPr>
          <p:cNvPr id="5" name="Bildobjekt 4">
            <a:extLst>
              <a:ext uri="{FF2B5EF4-FFF2-40B4-BE49-F238E27FC236}">
                <a16:creationId xmlns:a16="http://schemas.microsoft.com/office/drawing/2014/main" id="{4C243FB9-22FA-AC5C-663C-552E238E3E6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a:extLst>
              <a:ext uri="{FF2B5EF4-FFF2-40B4-BE49-F238E27FC236}">
                <a16:creationId xmlns:a16="http://schemas.microsoft.com/office/drawing/2014/main" id="{AD39741D-0B0A-98B7-F4FF-AB5C16A46F5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4034528"/>
            <a:ext cx="12192000" cy="2823472"/>
          </a:xfrm>
          <a:prstGeom prst="rect">
            <a:avLst/>
          </a:prstGeom>
        </p:spPr>
      </p:pic>
    </p:spTree>
    <p:extLst>
      <p:ext uri="{BB962C8B-B14F-4D97-AF65-F5344CB8AC3E}">
        <p14:creationId xmlns:p14="http://schemas.microsoft.com/office/powerpoint/2010/main" val="424557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dget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0061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generell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rgbClr val="00A1AA">
              <a:alpha val="80000"/>
            </a:srgb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98904" y="2699437"/>
            <a:ext cx="10979863" cy="1403788"/>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0"/>
            <a:ext cx="12192000" cy="6863824"/>
          </a:xfrm>
          <a:no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31845521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dget_punktlistor">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AC05143-D882-00D7-7790-DD7C0C6C6A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14" name="Bildobjekt 13" descr="En bild som visar text, elektronik, visitkort&#10;&#10;Automatiskt genererad beskrivning">
            <a:extLst>
              <a:ext uri="{FF2B5EF4-FFF2-40B4-BE49-F238E27FC236}">
                <a16:creationId xmlns:a16="http://schemas.microsoft.com/office/drawing/2014/main" id="{D9D1E19B-CC27-8FEC-0DED-CBB20BF1B4D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11" name="Rak 10">
            <a:extLst>
              <a:ext uri="{FF2B5EF4-FFF2-40B4-BE49-F238E27FC236}">
                <a16:creationId xmlns:a16="http://schemas.microsoft.com/office/drawing/2014/main" id="{C70B733E-AD67-1584-AC93-693DFC3A224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49312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dget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endParaRPr lang="sv-SE" dirty="0"/>
          </a:p>
        </p:txBody>
      </p:sp>
      <p:cxnSp>
        <p:nvCxnSpPr>
          <p:cNvPr id="3" name="Rak 2">
            <a:extLst>
              <a:ext uri="{FF2B5EF4-FFF2-40B4-BE49-F238E27FC236}">
                <a16:creationId xmlns:a16="http://schemas.microsoft.com/office/drawing/2014/main" id="{0AA08AA0-54F7-A007-FE10-1BE6C4FFF883}"/>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692A81EF-6D6F-4CB8-ABA1-4E73215B89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descr="En bild som visar text, elektronik, visitkort&#10;&#10;Automatiskt genererad beskrivning">
            <a:extLst>
              <a:ext uri="{FF2B5EF4-FFF2-40B4-BE49-F238E27FC236}">
                <a16:creationId xmlns:a16="http://schemas.microsoft.com/office/drawing/2014/main" id="{F228C51C-A315-BC0F-73ED-480FC42CE7E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5D9B702E-4D08-B4C8-D092-607A0D497C6F}"/>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1459450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dget_bild_ver2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8056BF9C-63F7-62DC-7A0A-CA805C999FD3}"/>
              </a:ext>
            </a:extLst>
          </p:cNvPr>
          <p:cNvSpPr/>
          <p:nvPr userDrawn="1"/>
        </p:nvSpPr>
        <p:spPr>
          <a:xfrm>
            <a:off x="7859330" y="322155"/>
            <a:ext cx="3960000" cy="3960000"/>
          </a:xfrm>
          <a:prstGeom prst="rect">
            <a:avLst/>
          </a:prstGeom>
          <a:solidFill>
            <a:srgbClr val="A6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elektronik, visitkort&#10;&#10;Automatiskt genererad beskrivning">
            <a:extLst>
              <a:ext uri="{FF2B5EF4-FFF2-40B4-BE49-F238E27FC236}">
                <a16:creationId xmlns:a16="http://schemas.microsoft.com/office/drawing/2014/main" id="{41E0671D-A8CB-E2F7-87C6-8A38A27DD2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9FB7D721-333A-AC1A-D6F8-BDE70B0BB4FD}"/>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672070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dget_bildver3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DF04A70-2E5D-9059-6A59-F3F54B595E02}"/>
              </a:ext>
            </a:extLst>
          </p:cNvPr>
          <p:cNvSpPr/>
          <p:nvPr userDrawn="1"/>
        </p:nvSpPr>
        <p:spPr>
          <a:xfrm>
            <a:off x="7861954" y="2241971"/>
            <a:ext cx="3960000" cy="3960000"/>
          </a:xfrm>
          <a:prstGeom prst="rect">
            <a:avLst/>
          </a:prstGeom>
          <a:solidFill>
            <a:srgbClr val="A6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elektronik, visitkort&#10;&#10;Automatiskt genererad beskrivning">
            <a:extLst>
              <a:ext uri="{FF2B5EF4-FFF2-40B4-BE49-F238E27FC236}">
                <a16:creationId xmlns:a16="http://schemas.microsoft.com/office/drawing/2014/main" id="{3B47BDFB-B9C4-F3A3-272F-04DD1A58B8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6" name="Platshållare för text 6">
            <a:extLst>
              <a:ext uri="{FF2B5EF4-FFF2-40B4-BE49-F238E27FC236}">
                <a16:creationId xmlns:a16="http://schemas.microsoft.com/office/drawing/2014/main" id="{3D091DF3-9ACA-7673-2BF6-3C745B004025}"/>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82735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dget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endParaRPr lang="sv-SE" dirty="0"/>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endParaRPr lang="sv-SE" dirty="0"/>
          </a:p>
        </p:txBody>
      </p:sp>
      <p:cxnSp>
        <p:nvCxnSpPr>
          <p:cNvPr id="3" name="Rak 2">
            <a:extLst>
              <a:ext uri="{FF2B5EF4-FFF2-40B4-BE49-F238E27FC236}">
                <a16:creationId xmlns:a16="http://schemas.microsoft.com/office/drawing/2014/main" id="{979F21AF-24B5-9B19-D4FB-9380E6ADA92B}"/>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11DA1F9A-EDAC-8545-F82A-D1FFEBBF66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5" name="Bildobjekt 4" descr="En bild som visar text, elektronik, visitkort&#10;&#10;Automatiskt genererad beskrivning">
            <a:extLst>
              <a:ext uri="{FF2B5EF4-FFF2-40B4-BE49-F238E27FC236}">
                <a16:creationId xmlns:a16="http://schemas.microsoft.com/office/drawing/2014/main" id="{894D8D55-55BC-7F8E-0A80-609A9645C59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BB957BCE-A7CE-F43E-FDDA-4E1D548BDB1B}"/>
              </a:ext>
            </a:extLst>
          </p:cNvPr>
          <p:cNvSpPr>
            <a:spLocks noGrp="1"/>
          </p:cNvSpPr>
          <p:nvPr>
            <p:ph type="body" sz="quarter" idx="12"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214797936"/>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dget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cxnSp>
        <p:nvCxnSpPr>
          <p:cNvPr id="3" name="Rak 2">
            <a:extLst>
              <a:ext uri="{FF2B5EF4-FFF2-40B4-BE49-F238E27FC236}">
                <a16:creationId xmlns:a16="http://schemas.microsoft.com/office/drawing/2014/main" id="{697CD49F-F0D8-A237-39CB-8E764E2F9C4F}"/>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Bildobjekt 4">
            <a:extLst>
              <a:ext uri="{FF2B5EF4-FFF2-40B4-BE49-F238E27FC236}">
                <a16:creationId xmlns:a16="http://schemas.microsoft.com/office/drawing/2014/main" id="{C36EF6EA-D53E-A6EA-9559-903228B80C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descr="En bild som visar text, elektronik, visitkort&#10;&#10;Automatiskt genererad beskrivning">
            <a:extLst>
              <a:ext uri="{FF2B5EF4-FFF2-40B4-BE49-F238E27FC236}">
                <a16:creationId xmlns:a16="http://schemas.microsoft.com/office/drawing/2014/main" id="{42510C95-50F6-A811-0777-E9209B3D21C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9" name="Platshållare för text 6">
            <a:extLst>
              <a:ext uri="{FF2B5EF4-FFF2-40B4-BE49-F238E27FC236}">
                <a16:creationId xmlns:a16="http://schemas.microsoft.com/office/drawing/2014/main" id="{0961E0AE-8163-92B5-28FC-E3DFD2A41ED2}"/>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3146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dget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DD117C67-89F7-C4AB-4781-AB20EB0072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dirty="0"/>
              <a:t>KLICKA HÄR FÖR ATT ÄNDRA MALL FÖR RUBRIKFORMAT</a:t>
            </a:r>
          </a:p>
        </p:txBody>
      </p:sp>
      <p:sp>
        <p:nvSpPr>
          <p:cNvPr id="8" name="Platshållare för text 6">
            <a:extLst>
              <a:ext uri="{FF2B5EF4-FFF2-40B4-BE49-F238E27FC236}">
                <a16:creationId xmlns:a16="http://schemas.microsoft.com/office/drawing/2014/main" id="{79A82D1C-DA72-A13D-050C-BB06B48D62F7}"/>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cxnSp>
        <p:nvCxnSpPr>
          <p:cNvPr id="2" name="Rak 1">
            <a:extLst>
              <a:ext uri="{FF2B5EF4-FFF2-40B4-BE49-F238E27FC236}">
                <a16:creationId xmlns:a16="http://schemas.microsoft.com/office/drawing/2014/main" id="{BC3AEEF7-3A9D-5261-F36B-45B9F97D666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8855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dget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chemeClr val="accent4">
              <a:alpha val="70000"/>
            </a:scheme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46351"/>
          </a:xfrm>
          <a:solidFill>
            <a:schemeClr val="accent4">
              <a:alpha val="80066"/>
            </a:schemeClr>
          </a:solid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801053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dirty="0"/>
          </a:p>
        </p:txBody>
      </p:sp>
    </p:spTree>
    <p:extLst>
      <p:ext uri="{BB962C8B-B14F-4D97-AF65-F5344CB8AC3E}">
        <p14:creationId xmlns:p14="http://schemas.microsoft.com/office/powerpoint/2010/main" val="2290716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70" r:id="rId4"/>
    <p:sldLayoutId id="2147483671" r:id="rId5"/>
    <p:sldLayoutId id="2147483652" r:id="rId6"/>
    <p:sldLayoutId id="2147483673" r:id="rId7"/>
    <p:sldLayoutId id="2147483655" r:id="rId8"/>
    <p:sldLayoutId id="2147483672" r:id="rId9"/>
    <p:sldLayoutId id="2147483678" r:id="rId10"/>
    <p:sldLayoutId id="2147483679" r:id="rId11"/>
    <p:sldLayoutId id="2147483680" r:id="rId12"/>
    <p:sldLayoutId id="2147483681" r:id="rId13"/>
    <p:sldLayoutId id="2147483682" r:id="rId14"/>
    <p:sldLayoutId id="2147483675" r:id="rId15"/>
    <p:sldLayoutId id="2147483676" r:id="rId16"/>
    <p:sldLayoutId id="2147483683" r:id="rId17"/>
    <p:sldLayoutId id="2147483684" r:id="rId18"/>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37A2C-5632-4A05-46B8-AD4119D92F67}"/>
              </a:ext>
            </a:extLst>
          </p:cNvPr>
          <p:cNvSpPr>
            <a:spLocks noGrp="1"/>
          </p:cNvSpPr>
          <p:nvPr>
            <p:ph type="ctrTitle"/>
          </p:nvPr>
        </p:nvSpPr>
        <p:spPr>
          <a:xfrm>
            <a:off x="1091082" y="2758198"/>
            <a:ext cx="10009835" cy="1086443"/>
          </a:xfrm>
        </p:spPr>
        <p:txBody>
          <a:bodyPr/>
          <a:lstStyle/>
          <a:p>
            <a:r>
              <a:rPr lang="sv-SE" dirty="0"/>
              <a:t>DINA PRIVATA FÖRSÄKRINGAR</a:t>
            </a:r>
          </a:p>
        </p:txBody>
      </p:sp>
      <p:sp>
        <p:nvSpPr>
          <p:cNvPr id="3" name="Underrubrik 2">
            <a:extLst>
              <a:ext uri="{FF2B5EF4-FFF2-40B4-BE49-F238E27FC236}">
                <a16:creationId xmlns:a16="http://schemas.microsoft.com/office/drawing/2014/main" id="{02F6C5B9-849C-1F5D-A1AA-5E3C38A46AB5}"/>
              </a:ext>
            </a:extLst>
          </p:cNvPr>
          <p:cNvSpPr>
            <a:spLocks noGrp="1"/>
          </p:cNvSpPr>
          <p:nvPr>
            <p:ph type="subTitle" idx="1"/>
          </p:nvPr>
        </p:nvSpPr>
        <p:spPr/>
        <p:txBody>
          <a:bodyPr/>
          <a:lstStyle/>
          <a:p>
            <a:r>
              <a:rPr lang="sv-SE" dirty="0"/>
              <a:t>Konsumenternas Försäkringsbyrå</a:t>
            </a:r>
          </a:p>
          <a:p>
            <a:endParaRPr lang="sv-SE" dirty="0"/>
          </a:p>
        </p:txBody>
      </p:sp>
    </p:spTree>
    <p:extLst>
      <p:ext uri="{BB962C8B-B14F-4D97-AF65-F5344CB8AC3E}">
        <p14:creationId xmlns:p14="http://schemas.microsoft.com/office/powerpoint/2010/main" val="401634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HEMFÖRSÄKRINGEN ÄR EN PAKETLÖSNING</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816336"/>
            <a:ext cx="5118100" cy="2488549"/>
          </a:xfrm>
        </p:spPr>
        <p:txBody>
          <a:bodyPr>
            <a:noAutofit/>
          </a:bodyPr>
          <a:lstStyle/>
          <a:p>
            <a:pPr>
              <a:tabLst>
                <a:tab pos="214313" algn="l"/>
              </a:tabLst>
            </a:pPr>
            <a:r>
              <a:rPr lang="sv-SE" dirty="0">
                <a:ea typeface="Arial" charset="0"/>
                <a:cs typeface="Arial" charset="0"/>
              </a:rPr>
              <a:t>Skydd för lösöre</a:t>
            </a:r>
          </a:p>
          <a:p>
            <a:pPr>
              <a:tabLst>
                <a:tab pos="214313" algn="l"/>
              </a:tabLst>
            </a:pPr>
            <a:r>
              <a:rPr lang="sv-SE" dirty="0">
                <a:ea typeface="Arial" charset="0"/>
                <a:cs typeface="Arial" charset="0"/>
              </a:rPr>
              <a:t>Reseskydd</a:t>
            </a:r>
          </a:p>
          <a:p>
            <a:pPr>
              <a:tabLst>
                <a:tab pos="214313" algn="l"/>
              </a:tabLst>
            </a:pPr>
            <a:r>
              <a:rPr lang="sv-SE" dirty="0">
                <a:ea typeface="Arial" charset="0"/>
                <a:cs typeface="Arial" charset="0"/>
              </a:rPr>
              <a:t>Rättsskydd </a:t>
            </a:r>
          </a:p>
          <a:p>
            <a:pPr>
              <a:tabLst>
                <a:tab pos="214313" algn="l"/>
              </a:tabLst>
            </a:pPr>
            <a:r>
              <a:rPr lang="sv-SE" dirty="0">
                <a:ea typeface="Arial" charset="0"/>
                <a:cs typeface="Arial" charset="0"/>
              </a:rPr>
              <a:t>Ansvarsskydd</a:t>
            </a:r>
          </a:p>
          <a:p>
            <a:pPr>
              <a:tabLst>
                <a:tab pos="214313" algn="l"/>
              </a:tabLst>
            </a:pPr>
            <a:r>
              <a:rPr lang="sv-SE" dirty="0">
                <a:ea typeface="Arial" charset="0"/>
                <a:cs typeface="Arial" charset="0"/>
              </a:rPr>
              <a:t>Överfallsskydd</a:t>
            </a:r>
          </a:p>
          <a:p>
            <a:pPr>
              <a:tabLst>
                <a:tab pos="214313" algn="l"/>
              </a:tabLst>
            </a:pPr>
            <a:r>
              <a:rPr lang="sv-SE" dirty="0">
                <a:ea typeface="Arial" charset="0"/>
                <a:cs typeface="Arial" charset="0"/>
              </a:rPr>
              <a:t>Tilläggsförsäkringar - t ex allrisk</a:t>
            </a:r>
          </a:p>
          <a:p>
            <a:pPr>
              <a:tabLst>
                <a:tab pos="214313" algn="l"/>
              </a:tabLst>
            </a:pPr>
            <a:endParaRPr lang="sv-SE" dirty="0">
              <a:ea typeface="Arial" charset="0"/>
              <a:cs typeface="Arial" charset="0"/>
            </a:endParaRPr>
          </a:p>
          <a:p>
            <a:pPr marL="0" indent="0">
              <a:buNone/>
              <a:tabLst>
                <a:tab pos="214313" algn="l"/>
              </a:tabLst>
            </a:pPr>
            <a:r>
              <a:rPr lang="sv-SE" dirty="0">
                <a:ea typeface="Arial" charset="0"/>
                <a:cs typeface="Arial" charset="0"/>
              </a:rPr>
              <a:t>Jämför hemförsäkringar på konsumenternas.se</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0350"/>
            <a:ext cx="1723673" cy="257369"/>
          </a:xfrm>
        </p:spPr>
        <p:txBody>
          <a:bodyPr wrap="none">
            <a:spAutoFit/>
          </a:bodyPr>
          <a:lstStyle/>
          <a:p>
            <a:r>
              <a:rPr lang="sv-SE" dirty="0"/>
              <a:t>DINA PRIVATA FÖRSÄKRINGAR</a:t>
            </a:r>
          </a:p>
        </p:txBody>
      </p:sp>
      <p:pic>
        <p:nvPicPr>
          <p:cNvPr id="4" name="Platshållare för bild 3" descr="En bild som visar träd, utomhus, omges, flera&#10;&#10;Automatiskt genererad beskrivning">
            <a:extLst>
              <a:ext uri="{FF2B5EF4-FFF2-40B4-BE49-F238E27FC236}">
                <a16:creationId xmlns:a16="http://schemas.microsoft.com/office/drawing/2014/main" id="{6E23153B-231C-BC52-450B-0306067B0F79}"/>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700670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RESESKYDDET I HEMFÖRSÄKRINGEN</a:t>
            </a: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816336"/>
            <a:ext cx="5118100" cy="3167646"/>
          </a:xfrm>
        </p:spPr>
        <p:txBody>
          <a:bodyPr>
            <a:noAutofit/>
          </a:bodyPr>
          <a:lstStyle/>
          <a:p>
            <a:pPr>
              <a:tabLst>
                <a:tab pos="214313" algn="l"/>
              </a:tabLst>
            </a:pPr>
            <a:r>
              <a:rPr lang="sv-SE" dirty="0">
                <a:ea typeface="Arial" charset="0"/>
                <a:cs typeface="Arial" charset="0"/>
              </a:rPr>
              <a:t>45 dagar </a:t>
            </a:r>
          </a:p>
          <a:p>
            <a:pPr>
              <a:tabLst>
                <a:tab pos="214313" algn="l"/>
              </a:tabLst>
            </a:pPr>
            <a:r>
              <a:rPr lang="sv-SE" dirty="0">
                <a:ea typeface="Arial" charset="0"/>
                <a:cs typeface="Arial" charset="0"/>
              </a:rPr>
              <a:t>Akut sjukdom/olycksfall</a:t>
            </a:r>
          </a:p>
          <a:p>
            <a:pPr>
              <a:tabLst>
                <a:tab pos="214313" algn="l"/>
              </a:tabLst>
            </a:pPr>
            <a:r>
              <a:rPr lang="sv-SE" dirty="0" err="1">
                <a:ea typeface="Arial" charset="0"/>
                <a:cs typeface="Arial" charset="0"/>
              </a:rPr>
              <a:t>Servicekort</a:t>
            </a:r>
            <a:r>
              <a:rPr lang="sv-SE" dirty="0">
                <a:ea typeface="Arial" charset="0"/>
                <a:cs typeface="Arial" charset="0"/>
              </a:rPr>
              <a:t>/EU-kort</a:t>
            </a:r>
          </a:p>
          <a:p>
            <a:pPr>
              <a:tabLst>
                <a:tab pos="214313" algn="l"/>
              </a:tabLst>
            </a:pPr>
            <a:r>
              <a:rPr lang="sv-SE" dirty="0">
                <a:ea typeface="Arial" charset="0"/>
                <a:cs typeface="Arial" charset="0"/>
              </a:rPr>
              <a:t>Pågående/kronisk sjukdom</a:t>
            </a:r>
          </a:p>
          <a:p>
            <a:pPr>
              <a:tabLst>
                <a:tab pos="214313" algn="l"/>
              </a:tabLst>
            </a:pPr>
            <a:r>
              <a:rPr lang="sv-SE" dirty="0">
                <a:ea typeface="Arial" charset="0"/>
                <a:cs typeface="Arial" charset="0"/>
              </a:rPr>
              <a:t>Gravid/riskfylld aktivitet</a:t>
            </a:r>
          </a:p>
          <a:p>
            <a:pPr>
              <a:tabLst>
                <a:tab pos="214313" algn="l"/>
              </a:tabLst>
            </a:pPr>
            <a:r>
              <a:rPr lang="sv-SE" dirty="0">
                <a:ea typeface="Arial" charset="0"/>
                <a:cs typeface="Arial" charset="0"/>
              </a:rPr>
              <a:t>Läkarbesök/läkarintyg</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0350"/>
            <a:ext cx="1723673" cy="257369"/>
          </a:xfrm>
        </p:spPr>
        <p:txBody>
          <a:bodyPr wrap="none">
            <a:spAutoFit/>
          </a:bodyPr>
          <a:lstStyle/>
          <a:p>
            <a:r>
              <a:rPr lang="sv-SE" dirty="0"/>
              <a:t>DINA PRIVATA FÖRSÄKRINGAR</a:t>
            </a:r>
          </a:p>
        </p:txBody>
      </p:sp>
      <p:pic>
        <p:nvPicPr>
          <p:cNvPr id="11" name="Platshållare för bild 10">
            <a:extLst>
              <a:ext uri="{FF2B5EF4-FFF2-40B4-BE49-F238E27FC236}">
                <a16:creationId xmlns:a16="http://schemas.microsoft.com/office/drawing/2014/main" id="{9CB14871-6A01-4A99-47A1-1DDEB4C92892}"/>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516046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663518"/>
          </a:xfrm>
        </p:spPr>
        <p:txBody>
          <a:bodyPr/>
          <a:lstStyle/>
          <a:p>
            <a:r>
              <a:rPr lang="sv-SE" sz="3200" b="1" dirty="0">
                <a:latin typeface="Calibri" panose="020F0502020204030204" pitchFamily="34" charset="0"/>
                <a:ea typeface="Arial" charset="0"/>
                <a:cs typeface="Calibri" panose="020F0502020204030204" pitchFamily="34" charset="0"/>
              </a:rPr>
              <a:t>RÄTTSKYDD I HEMFÖRSÄKRINGAR</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1723673" cy="257369"/>
          </a:xfrm>
        </p:spPr>
        <p:txBody>
          <a:bodyPr wrap="none">
            <a:spAutoFit/>
          </a:bodyPr>
          <a:lstStyle/>
          <a:p>
            <a:r>
              <a:rPr lang="sv-SE" dirty="0"/>
              <a:t>DINA PRIVATA FÖRSÄKRINGAR</a:t>
            </a:r>
          </a:p>
        </p:txBody>
      </p:sp>
      <p:pic>
        <p:nvPicPr>
          <p:cNvPr id="7" name="Platshållare för bild 6" descr="En bild som visar text, verktyg&#10;&#10;Automatiskt genererad beskrivning">
            <a:extLst>
              <a:ext uri="{FF2B5EF4-FFF2-40B4-BE49-F238E27FC236}">
                <a16:creationId xmlns:a16="http://schemas.microsoft.com/office/drawing/2014/main" id="{DFD548F9-D8C6-C393-4B30-AE56F802946B}"/>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5" name="Platshållare för innehåll 2">
            <a:extLst>
              <a:ext uri="{FF2B5EF4-FFF2-40B4-BE49-F238E27FC236}">
                <a16:creationId xmlns:a16="http://schemas.microsoft.com/office/drawing/2014/main" id="{49E7D03A-BFFB-B4DC-77D0-ACF8F1E075C0}"/>
              </a:ext>
            </a:extLst>
          </p:cNvPr>
          <p:cNvSpPr txBox="1">
            <a:spLocks/>
          </p:cNvSpPr>
          <p:nvPr/>
        </p:nvSpPr>
        <p:spPr>
          <a:xfrm>
            <a:off x="598516" y="1768110"/>
            <a:ext cx="5118100" cy="30093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latin typeface="Calibri" panose="020F0502020204030204" pitchFamily="34" charset="0"/>
              </a:rPr>
              <a:t>Godkänt juridiskt ombud</a:t>
            </a:r>
          </a:p>
          <a:p>
            <a:r>
              <a:rPr lang="sv-SE" dirty="0">
                <a:latin typeface="Calibri" panose="020F0502020204030204" pitchFamily="34" charset="0"/>
              </a:rPr>
              <a:t>Tvistemål</a:t>
            </a:r>
          </a:p>
          <a:p>
            <a:r>
              <a:rPr lang="sv-SE" dirty="0">
                <a:latin typeface="Calibri" panose="020F0502020204030204" pitchFamily="34" charset="0"/>
              </a:rPr>
              <a:t>Karenstid </a:t>
            </a:r>
          </a:p>
          <a:p>
            <a:r>
              <a:rPr lang="sv-SE" dirty="0">
                <a:latin typeface="Calibri" panose="020F0502020204030204" pitchFamily="34" charset="0"/>
              </a:rPr>
              <a:t>Självrisk</a:t>
            </a:r>
          </a:p>
          <a:p>
            <a:r>
              <a:rPr lang="sv-SE" dirty="0">
                <a:latin typeface="Calibri" panose="020F0502020204030204" pitchFamily="34" charset="0"/>
              </a:rPr>
              <a:t>Maxbelopp 140 000 – 400 000 kronor</a:t>
            </a:r>
          </a:p>
        </p:txBody>
      </p:sp>
    </p:spTree>
    <p:extLst>
      <p:ext uri="{BB962C8B-B14F-4D97-AF65-F5344CB8AC3E}">
        <p14:creationId xmlns:p14="http://schemas.microsoft.com/office/powerpoint/2010/main" val="961971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ANSVAR- OCH ÖVERFALLSSKYDD I HEMFÖRSÄKRINGAR</a:t>
            </a: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816336"/>
            <a:ext cx="5118100" cy="3167646"/>
          </a:xfrm>
        </p:spPr>
        <p:txBody>
          <a:bodyPr>
            <a:noAutofit/>
          </a:bodyPr>
          <a:lstStyle/>
          <a:p>
            <a:pPr>
              <a:tabLst>
                <a:tab pos="214313" algn="l"/>
              </a:tabLst>
            </a:pPr>
            <a:r>
              <a:rPr lang="sv-SE" dirty="0">
                <a:ea typeface="Arial" charset="0"/>
                <a:cs typeface="Arial" charset="0"/>
              </a:rPr>
              <a:t>Ansvarsskydd - Skadeståndsskyldig person- och sakskada, max fem miljoner kronor.</a:t>
            </a:r>
          </a:p>
          <a:p>
            <a:pPr>
              <a:tabLst>
                <a:tab pos="214313" algn="l"/>
              </a:tabLst>
            </a:pPr>
            <a:r>
              <a:rPr lang="sv-SE" dirty="0">
                <a:ea typeface="Arial" charset="0"/>
                <a:cs typeface="Arial" charset="0"/>
              </a:rPr>
              <a:t>Utreder och om vållande betalar ut ersättning till den drabbade. Annars avvisar kravet. </a:t>
            </a:r>
          </a:p>
          <a:p>
            <a:pPr>
              <a:tabLst>
                <a:tab pos="214313" algn="l"/>
              </a:tabLst>
            </a:pPr>
            <a:r>
              <a:rPr lang="sv-SE" dirty="0">
                <a:ea typeface="Arial" charset="0"/>
                <a:cs typeface="Arial" charset="0"/>
              </a:rPr>
              <a:t>Överfallsskydd - till exempel misshandel, sexuellt våld.</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0350"/>
            <a:ext cx="1723673" cy="257369"/>
          </a:xfrm>
        </p:spPr>
        <p:txBody>
          <a:bodyPr wrap="none">
            <a:spAutoFit/>
          </a:bodyPr>
          <a:lstStyle/>
          <a:p>
            <a:r>
              <a:rPr lang="sv-SE" dirty="0"/>
              <a:t>DINA PRIVATA FÖRSÄKRINGAR</a:t>
            </a:r>
          </a:p>
        </p:txBody>
      </p:sp>
      <p:pic>
        <p:nvPicPr>
          <p:cNvPr id="4" name="Platshållare för bild 3" descr="En bild som visar person, personer, folksamling, grupp&#10;&#10;Automatiskt genererad beskrivning">
            <a:extLst>
              <a:ext uri="{FF2B5EF4-FFF2-40B4-BE49-F238E27FC236}">
                <a16:creationId xmlns:a16="http://schemas.microsoft.com/office/drawing/2014/main" id="{9CB203D6-EB03-AE02-5187-E5FE8004A2D0}"/>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006597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663518"/>
          </a:xfrm>
        </p:spPr>
        <p:txBody>
          <a:bodyPr/>
          <a:lstStyle/>
          <a:p>
            <a:r>
              <a:rPr lang="sv-SE" sz="3200" b="1" dirty="0">
                <a:latin typeface="Calibri" panose="020F0502020204030204" pitchFamily="34" charset="0"/>
                <a:ea typeface="Arial" charset="0"/>
                <a:cs typeface="Calibri" panose="020F0502020204030204" pitchFamily="34" charset="0"/>
              </a:rPr>
              <a:t>BEHÖVS PRODUKTFÖRSÄKRINGAR?</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2" y="1766033"/>
            <a:ext cx="5118100" cy="3321781"/>
          </a:xfrm>
        </p:spPr>
        <p:txBody>
          <a:bodyPr>
            <a:normAutofit/>
          </a:bodyPr>
          <a:lstStyle/>
          <a:p>
            <a:r>
              <a:rPr lang="sv-SE" dirty="0">
                <a:latin typeface="Calibri" panose="020F0502020204030204" pitchFamily="34" charset="0"/>
              </a:rPr>
              <a:t>Allrisk, elektronikskydd</a:t>
            </a:r>
          </a:p>
          <a:p>
            <a:r>
              <a:rPr lang="sv-SE" dirty="0">
                <a:latin typeface="Calibri" panose="020F0502020204030204" pitchFamily="34" charset="0"/>
              </a:rPr>
              <a:t>Plötslig oförutsedd händelse</a:t>
            </a:r>
          </a:p>
          <a:p>
            <a:r>
              <a:rPr lang="sv-SE" dirty="0">
                <a:latin typeface="Calibri" panose="020F0502020204030204" pitchFamily="34" charset="0"/>
              </a:rPr>
              <a:t>Likvärdig produkt ersätts</a:t>
            </a:r>
          </a:p>
          <a:p>
            <a:r>
              <a:rPr lang="sv-SE" dirty="0">
                <a:latin typeface="Calibri" panose="020F0502020204030204" pitchFamily="34" charset="0"/>
              </a:rPr>
              <a:t>Rimlig premie?</a:t>
            </a:r>
          </a:p>
          <a:p>
            <a:r>
              <a:rPr lang="sv-SE" dirty="0">
                <a:latin typeface="Calibri" panose="020F0502020204030204" pitchFamily="34" charset="0"/>
              </a:rPr>
              <a:t>Id-skydd</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1723673" cy="257369"/>
          </a:xfrm>
        </p:spPr>
        <p:txBody>
          <a:bodyPr wrap="none">
            <a:spAutoFit/>
          </a:bodyPr>
          <a:lstStyle/>
          <a:p>
            <a:r>
              <a:rPr lang="sv-SE"/>
              <a:t>DINA PRIVATA FÖRSÄKRINGAR</a:t>
            </a:r>
            <a:endParaRPr lang="sv-SE" dirty="0"/>
          </a:p>
        </p:txBody>
      </p:sp>
      <p:pic>
        <p:nvPicPr>
          <p:cNvPr id="7" name="Platshållare för bild 6" descr="En bild som visar text&#10;&#10;Automatiskt genererad beskrivning">
            <a:extLst>
              <a:ext uri="{FF2B5EF4-FFF2-40B4-BE49-F238E27FC236}">
                <a16:creationId xmlns:a16="http://schemas.microsoft.com/office/drawing/2014/main" id="{7C998788-6612-813E-885A-C40ECDF7DAED}"/>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461198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1"/>
            <a:ext cx="5765800" cy="669380"/>
          </a:xfrm>
        </p:spPr>
        <p:txBody>
          <a:bodyPr/>
          <a:lstStyle/>
          <a:p>
            <a:r>
              <a:rPr lang="sv-SE" sz="3200" b="1" dirty="0">
                <a:latin typeface="Calibri" panose="020F0502020204030204" pitchFamily="34" charset="0"/>
                <a:ea typeface="Arial" charset="0"/>
                <a:cs typeface="Calibri" panose="020F0502020204030204" pitchFamily="34" charset="0"/>
              </a:rPr>
              <a:t>ID-SKYDD</a:t>
            </a: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321036"/>
            <a:ext cx="5118100" cy="3167646"/>
          </a:xfrm>
        </p:spPr>
        <p:txBody>
          <a:bodyPr>
            <a:noAutofit/>
          </a:bodyPr>
          <a:lstStyle/>
          <a:p>
            <a:pPr>
              <a:tabLst>
                <a:tab pos="214313" algn="l"/>
              </a:tabLst>
            </a:pPr>
            <a:r>
              <a:rPr lang="sv-SE" dirty="0">
                <a:ea typeface="Arial" charset="0"/>
                <a:cs typeface="Arial" charset="0"/>
              </a:rPr>
              <a:t>Onödiga? </a:t>
            </a:r>
          </a:p>
          <a:p>
            <a:pPr>
              <a:tabLst>
                <a:tab pos="214313" algn="l"/>
              </a:tabLst>
            </a:pPr>
            <a:r>
              <a:rPr lang="sv-SE" dirty="0">
                <a:ea typeface="Arial" charset="0"/>
                <a:cs typeface="Arial" charset="0"/>
              </a:rPr>
              <a:t>Finns ofta i hemförsäkringen </a:t>
            </a:r>
          </a:p>
          <a:p>
            <a:pPr>
              <a:tabLst>
                <a:tab pos="214313" algn="l"/>
              </a:tabLst>
            </a:pPr>
            <a:r>
              <a:rPr lang="sv-SE" dirty="0">
                <a:ea typeface="Arial" charset="0"/>
                <a:cs typeface="Arial" charset="0"/>
              </a:rPr>
              <a:t>Rådgivning och assistans</a:t>
            </a:r>
          </a:p>
          <a:p>
            <a:pPr>
              <a:tabLst>
                <a:tab pos="214313" algn="l"/>
              </a:tabLst>
            </a:pPr>
            <a:r>
              <a:rPr lang="sv-SE" dirty="0">
                <a:ea typeface="Arial" charset="0"/>
                <a:cs typeface="Arial" charset="0"/>
              </a:rPr>
              <a:t>Förebygga/begränsa obehöriga handlingar</a:t>
            </a:r>
          </a:p>
          <a:p>
            <a:pPr>
              <a:tabLst>
                <a:tab pos="214313" algn="l"/>
              </a:tabLst>
            </a:pPr>
            <a:r>
              <a:rPr lang="sv-SE" dirty="0">
                <a:ea typeface="Arial" charset="0"/>
                <a:cs typeface="Arial" charset="0"/>
              </a:rPr>
              <a:t>Avvisa betalningskrav</a:t>
            </a:r>
          </a:p>
          <a:p>
            <a:pPr>
              <a:tabLst>
                <a:tab pos="214313" algn="l"/>
              </a:tabLst>
            </a:pPr>
            <a:r>
              <a:rPr lang="sv-SE" dirty="0">
                <a:ea typeface="Arial" charset="0"/>
                <a:cs typeface="Arial" charset="0"/>
              </a:rPr>
              <a:t>Radera betalningsanmärkningar</a:t>
            </a:r>
          </a:p>
          <a:p>
            <a:pPr>
              <a:tabLst>
                <a:tab pos="214313" algn="l"/>
              </a:tabLst>
            </a:pPr>
            <a:r>
              <a:rPr lang="sv-SE" dirty="0">
                <a:ea typeface="Arial" charset="0"/>
                <a:cs typeface="Arial" charset="0"/>
              </a:rPr>
              <a:t>Rättskydd - tvister under ett halvt basbelopp s.k. </a:t>
            </a:r>
            <a:r>
              <a:rPr lang="sv-SE" dirty="0" err="1">
                <a:ea typeface="Arial" charset="0"/>
                <a:cs typeface="Arial" charset="0"/>
              </a:rPr>
              <a:t>småmål</a:t>
            </a:r>
            <a:endParaRPr lang="sv-SE" dirty="0">
              <a:ea typeface="Arial" charset="0"/>
              <a:cs typeface="Arial" charset="0"/>
            </a:endParaRP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0350"/>
            <a:ext cx="1723673" cy="257369"/>
          </a:xfrm>
        </p:spPr>
        <p:txBody>
          <a:bodyPr wrap="none">
            <a:spAutoFit/>
          </a:bodyPr>
          <a:lstStyle/>
          <a:p>
            <a:r>
              <a:rPr lang="sv-SE" dirty="0"/>
              <a:t>DINA PRIVATA FÖRSÄKRINGAR</a:t>
            </a:r>
          </a:p>
        </p:txBody>
      </p:sp>
      <p:pic>
        <p:nvPicPr>
          <p:cNvPr id="4" name="Platshållare för bild 3" descr="En bild som visar text, spegel, bilspegel, glasögon&#10;&#10;Automatiskt genererad beskrivning">
            <a:extLst>
              <a:ext uri="{FF2B5EF4-FFF2-40B4-BE49-F238E27FC236}">
                <a16:creationId xmlns:a16="http://schemas.microsoft.com/office/drawing/2014/main" id="{F15249A4-C03D-2A88-A6A7-99A24D364DC9}"/>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418328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E705B5C0-0B70-336E-9011-E2AF487EE31C}"/>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Effect>
                      <a14:brightnessContrast bright="-19000"/>
                    </a14:imgEffect>
                  </a14:imgLayer>
                </a14:imgProps>
              </a:ext>
            </a:extLst>
          </a:blip>
          <a:srcRect/>
          <a:stretch/>
        </p:blipFill>
        <p:spPr>
          <a:xfrm>
            <a:off x="1" y="0"/>
            <a:ext cx="12191998" cy="6857999"/>
          </a:xfrm>
          <a:prstGeom prst="rect">
            <a:avLst/>
          </a:prstGeom>
        </p:spPr>
      </p:pic>
      <p:sp>
        <p:nvSpPr>
          <p:cNvPr id="2" name="Platshållare för text 1">
            <a:extLst>
              <a:ext uri="{FF2B5EF4-FFF2-40B4-BE49-F238E27FC236}">
                <a16:creationId xmlns:a16="http://schemas.microsoft.com/office/drawing/2014/main" id="{D589C7C7-27D8-48DC-3BEB-14A454066538}"/>
              </a:ext>
            </a:extLst>
          </p:cNvPr>
          <p:cNvSpPr>
            <a:spLocks noGrp="1"/>
          </p:cNvSpPr>
          <p:nvPr>
            <p:ph type="body" sz="quarter" idx="16"/>
          </p:nvPr>
        </p:nvSpPr>
        <p:spPr>
          <a:xfrm>
            <a:off x="-1" y="-2"/>
            <a:ext cx="12192000" cy="6858000"/>
          </a:xfrm>
          <a:solidFill>
            <a:srgbClr val="74BBC1">
              <a:alpha val="80000"/>
            </a:srgbClr>
          </a:solidFill>
        </p:spPr>
        <p:txBody>
          <a:bodyPr/>
          <a:lstStyle/>
          <a:p>
            <a:endParaRPr lang="sv-SE" dirty="0"/>
          </a:p>
        </p:txBody>
      </p:sp>
      <p:sp>
        <p:nvSpPr>
          <p:cNvPr id="5" name="Platshållare för text 4">
            <a:extLst>
              <a:ext uri="{FF2B5EF4-FFF2-40B4-BE49-F238E27FC236}">
                <a16:creationId xmlns:a16="http://schemas.microsoft.com/office/drawing/2014/main" id="{17F39310-49F8-E076-F2EC-217E0EE2DE2D}"/>
              </a:ext>
            </a:extLst>
          </p:cNvPr>
          <p:cNvSpPr>
            <a:spLocks noGrp="1"/>
          </p:cNvSpPr>
          <p:nvPr>
            <p:ph type="body" sz="quarter" idx="15"/>
          </p:nvPr>
        </p:nvSpPr>
        <p:spPr/>
        <p:txBody>
          <a:bodyPr/>
          <a:lstStyle/>
          <a:p>
            <a:endParaRPr lang="sv-SE"/>
          </a:p>
        </p:txBody>
      </p:sp>
      <p:sp>
        <p:nvSpPr>
          <p:cNvPr id="6" name="Rubrik 1">
            <a:extLst>
              <a:ext uri="{FF2B5EF4-FFF2-40B4-BE49-F238E27FC236}">
                <a16:creationId xmlns:a16="http://schemas.microsoft.com/office/drawing/2014/main" id="{0A747A86-7CAF-6109-86BC-1E6A16115C65}"/>
              </a:ext>
            </a:extLst>
          </p:cNvPr>
          <p:cNvSpPr>
            <a:spLocks noGrp="1"/>
          </p:cNvSpPr>
          <p:nvPr>
            <p:ph type="title"/>
          </p:nvPr>
        </p:nvSpPr>
        <p:spPr>
          <a:xfrm>
            <a:off x="513232" y="2248877"/>
            <a:ext cx="11165535" cy="2360243"/>
          </a:xfrm>
        </p:spPr>
        <p:txBody>
          <a:bodyPr/>
          <a:lstStyle/>
          <a:p>
            <a:r>
              <a:rPr lang="sv-SE" sz="5500" dirty="0"/>
              <a:t>HÅLLBARHET</a:t>
            </a:r>
            <a:br>
              <a:rPr lang="sv-SE" dirty="0"/>
            </a:br>
            <a:br>
              <a:rPr lang="sv-SE" dirty="0"/>
            </a:br>
            <a:r>
              <a:rPr lang="sv-SE" dirty="0"/>
              <a:t>”Skadeförebyggande åtgärder både hjälper enskilda </a:t>
            </a:r>
            <a:br>
              <a:rPr lang="sv-SE" dirty="0"/>
            </a:br>
            <a:r>
              <a:rPr lang="sv-SE" dirty="0"/>
              <a:t>konsumenter och leder till mindre miljöpåverkan”</a:t>
            </a:r>
            <a:br>
              <a:rPr lang="sv-SE" dirty="0"/>
            </a:br>
            <a:endParaRPr lang="sv-SE" dirty="0"/>
          </a:p>
        </p:txBody>
      </p:sp>
    </p:spTree>
    <p:extLst>
      <p:ext uri="{BB962C8B-B14F-4D97-AF65-F5344CB8AC3E}">
        <p14:creationId xmlns:p14="http://schemas.microsoft.com/office/powerpoint/2010/main" val="1051362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0196"/>
            <a:ext cx="5497484" cy="1325563"/>
          </a:xfrm>
        </p:spPr>
        <p:txBody>
          <a:bodyPr/>
          <a:lstStyle/>
          <a:p>
            <a:r>
              <a:rPr lang="sv-SE" sz="3200" b="1" dirty="0">
                <a:latin typeface="Calibri" panose="020F0502020204030204" pitchFamily="34" charset="0"/>
                <a:ea typeface="Arial" charset="0"/>
                <a:cs typeface="Calibri" panose="020F0502020204030204" pitchFamily="34" charset="0"/>
              </a:rPr>
              <a:t>KONTAKTA OSS NÄR DU VILL</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434760"/>
            <a:ext cx="5148235" cy="2448392"/>
          </a:xfrm>
        </p:spPr>
        <p:txBody>
          <a:bodyPr>
            <a:normAutofit/>
          </a:bodyPr>
          <a:lstStyle/>
          <a:p>
            <a:pPr marL="0" indent="0">
              <a:buNone/>
            </a:pPr>
            <a:r>
              <a:rPr lang="sv-SE" sz="2000" b="1" dirty="0">
                <a:ea typeface="Arial" charset="0"/>
                <a:cs typeface="Arial" charset="0"/>
              </a:rPr>
              <a:t>Telefon:</a:t>
            </a:r>
            <a:br>
              <a:rPr lang="sv-SE" sz="2000" dirty="0">
                <a:ea typeface="Arial" charset="0"/>
                <a:cs typeface="Arial" charset="0"/>
              </a:rPr>
            </a:br>
            <a:r>
              <a:rPr lang="sv-SE" sz="2000" dirty="0">
                <a:ea typeface="Arial" charset="0"/>
                <a:cs typeface="Arial" charset="0"/>
              </a:rPr>
              <a:t>0200-22 58 00 (klockan 9 -12)</a:t>
            </a:r>
          </a:p>
          <a:p>
            <a:pPr marL="0" indent="0">
              <a:buNone/>
            </a:pPr>
            <a:r>
              <a:rPr lang="sv-SE" sz="2000" b="1" dirty="0">
                <a:ea typeface="Arial" charset="0"/>
                <a:cs typeface="Arial" charset="0"/>
              </a:rPr>
              <a:t>Mailformulär på:</a:t>
            </a:r>
            <a:br>
              <a:rPr lang="sv-SE" sz="2000" dirty="0">
                <a:ea typeface="Arial" charset="0"/>
                <a:cs typeface="Arial" charset="0"/>
              </a:rPr>
            </a:br>
            <a:r>
              <a:rPr lang="sv-SE" sz="2000" dirty="0">
                <a:ea typeface="Arial" charset="0"/>
                <a:cs typeface="Arial" charset="0"/>
              </a:rPr>
              <a:t>konsumenternas.se</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1723673" cy="257369"/>
          </a:xfrm>
        </p:spPr>
        <p:txBody>
          <a:bodyPr wrap="square">
            <a:spAutoFit/>
          </a:bodyPr>
          <a:lstStyle/>
          <a:p>
            <a:r>
              <a:rPr lang="sv-SE" dirty="0"/>
              <a:t>DINA PRIVATA FÖRSÄKRINGAR</a:t>
            </a:r>
          </a:p>
        </p:txBody>
      </p:sp>
      <p:pic>
        <p:nvPicPr>
          <p:cNvPr id="12" name="Picture 10">
            <a:extLst>
              <a:ext uri="{FF2B5EF4-FFF2-40B4-BE49-F238E27FC236}">
                <a16:creationId xmlns:a16="http://schemas.microsoft.com/office/drawing/2014/main" id="{8DDFB355-EC8C-4F55-B960-C825926AC595}"/>
              </a:ext>
            </a:extLst>
          </p:cNvPr>
          <p:cNvPicPr>
            <a:picLocks noGrp="1" noChangeAspect="1" noChangeArrowheads="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bwMode="auto">
          <a:xfrm>
            <a:off x="6445250" y="620713"/>
            <a:ext cx="5075238" cy="528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206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3427CB-601F-D5EE-8EB5-AA804079B750}"/>
              </a:ext>
            </a:extLst>
          </p:cNvPr>
          <p:cNvSpPr>
            <a:spLocks noGrp="1"/>
          </p:cNvSpPr>
          <p:nvPr>
            <p:ph type="ctrTitle"/>
          </p:nvPr>
        </p:nvSpPr>
        <p:spPr/>
        <p:txBody>
          <a:bodyPr/>
          <a:lstStyle/>
          <a:p>
            <a:r>
              <a:rPr lang="sv-SE" dirty="0"/>
              <a:t>Tack!</a:t>
            </a:r>
          </a:p>
        </p:txBody>
      </p:sp>
      <p:sp>
        <p:nvSpPr>
          <p:cNvPr id="4" name="Underrubrik 3">
            <a:extLst>
              <a:ext uri="{FF2B5EF4-FFF2-40B4-BE49-F238E27FC236}">
                <a16:creationId xmlns:a16="http://schemas.microsoft.com/office/drawing/2014/main" id="{527FED4A-E9D3-B0A1-5C06-DABA8CA8EDAD}"/>
              </a:ext>
            </a:extLst>
          </p:cNvPr>
          <p:cNvSpPr>
            <a:spLocks noGrp="1"/>
          </p:cNvSpPr>
          <p:nvPr>
            <p:ph type="subTitle" idx="1"/>
          </p:nvPr>
        </p:nvSpPr>
        <p:spPr/>
        <p:txBody>
          <a:bodyPr>
            <a:normAutofit/>
          </a:bodyPr>
          <a:lstStyle/>
          <a:p>
            <a:pPr>
              <a:spcBef>
                <a:spcPts val="0"/>
              </a:spcBef>
            </a:pPr>
            <a:r>
              <a:rPr lang="sv-SE" sz="1800" b="1" dirty="0"/>
              <a:t>Kontakt: </a:t>
            </a:r>
          </a:p>
          <a:p>
            <a:pPr>
              <a:spcBef>
                <a:spcPts val="0"/>
              </a:spcBef>
            </a:pPr>
            <a:r>
              <a:rPr lang="sv-SE" sz="1800" dirty="0"/>
              <a:t>Gabriella Hallberg</a:t>
            </a:r>
          </a:p>
          <a:p>
            <a:pPr>
              <a:spcBef>
                <a:spcPts val="0"/>
              </a:spcBef>
            </a:pPr>
            <a:r>
              <a:rPr lang="sv-SE" sz="1800" dirty="0"/>
              <a:t>gabriella.hallberg@konsumenternas.se</a:t>
            </a:r>
          </a:p>
        </p:txBody>
      </p:sp>
    </p:spTree>
    <p:extLst>
      <p:ext uri="{BB962C8B-B14F-4D97-AF65-F5344CB8AC3E}">
        <p14:creationId xmlns:p14="http://schemas.microsoft.com/office/powerpoint/2010/main" val="763527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KONSUMENTERNAS</a:t>
            </a:r>
            <a:br>
              <a:rPr lang="sv-SE" sz="3200" b="1" dirty="0">
                <a:latin typeface="Calibri" panose="020F0502020204030204" pitchFamily="34" charset="0"/>
                <a:ea typeface="Arial" charset="0"/>
                <a:cs typeface="Calibri" panose="020F0502020204030204" pitchFamily="34" charset="0"/>
              </a:rPr>
            </a:br>
            <a:r>
              <a:rPr lang="sv-SE" sz="3200" b="1" dirty="0">
                <a:latin typeface="Calibri" panose="020F0502020204030204" pitchFamily="34" charset="0"/>
                <a:ea typeface="Arial" charset="0"/>
                <a:cs typeface="Calibri" panose="020F0502020204030204" pitchFamily="34" charset="0"/>
              </a:rPr>
              <a:t>FÖRSÄKRINGSBYRÅ - STIFTELSE </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p:txBody>
          <a:bodyPr>
            <a:normAutofit/>
          </a:bodyPr>
          <a:lstStyle/>
          <a:p>
            <a:r>
              <a:rPr lang="sv-SE" dirty="0">
                <a:latin typeface="Calibri" panose="020F0502020204030204" pitchFamily="34" charset="0"/>
              </a:rPr>
              <a:t>Oberoende kostnadsfri vägledning </a:t>
            </a:r>
          </a:p>
          <a:p>
            <a:r>
              <a:rPr lang="sv-SE" dirty="0">
                <a:latin typeface="Calibri" panose="020F0502020204030204" pitchFamily="34" charset="0"/>
              </a:rPr>
              <a:t>Stadgar: Vägleda, informera, påverka</a:t>
            </a:r>
          </a:p>
          <a:p>
            <a:r>
              <a:rPr lang="sv-SE" dirty="0">
                <a:latin typeface="Calibri" panose="020F0502020204030204" pitchFamily="34" charset="0"/>
              </a:rPr>
              <a:t>Återkopplar konsumentproblem</a:t>
            </a:r>
          </a:p>
          <a:p>
            <a:r>
              <a:rPr lang="sv-SE" dirty="0">
                <a:latin typeface="Calibri" panose="020F0502020204030204" pitchFamily="34" charset="0"/>
              </a:rPr>
              <a:t>Huvudmän:</a:t>
            </a:r>
            <a:br>
              <a:rPr lang="sv-SE" dirty="0">
                <a:latin typeface="Calibri" panose="020F0502020204030204" pitchFamily="34" charset="0"/>
              </a:rPr>
            </a:br>
            <a:r>
              <a:rPr lang="sv-SE" dirty="0">
                <a:latin typeface="Calibri" panose="020F0502020204030204" pitchFamily="34" charset="0"/>
              </a:rPr>
              <a:t>- Finansinspektionen</a:t>
            </a:r>
            <a:br>
              <a:rPr lang="sv-SE" dirty="0">
                <a:latin typeface="Calibri" panose="020F0502020204030204" pitchFamily="34" charset="0"/>
              </a:rPr>
            </a:br>
            <a:r>
              <a:rPr lang="sv-SE" dirty="0">
                <a:latin typeface="Calibri" panose="020F0502020204030204" pitchFamily="34" charset="0"/>
              </a:rPr>
              <a:t>- Konsumentverket</a:t>
            </a:r>
            <a:br>
              <a:rPr lang="sv-SE" dirty="0">
                <a:latin typeface="Calibri" panose="020F0502020204030204" pitchFamily="34" charset="0"/>
              </a:rPr>
            </a:br>
            <a:r>
              <a:rPr lang="sv-SE" dirty="0">
                <a:latin typeface="Calibri" panose="020F0502020204030204" pitchFamily="34" charset="0"/>
              </a:rPr>
              <a:t>- Svensk Försäkring</a:t>
            </a:r>
          </a:p>
          <a:p>
            <a:r>
              <a:rPr lang="sv-SE" dirty="0">
                <a:latin typeface="Calibri" panose="020F0502020204030204" pitchFamily="34" charset="0"/>
              </a:rPr>
              <a:t>Utbildning, media</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1723673" cy="257369"/>
          </a:xfrm>
        </p:spPr>
        <p:txBody>
          <a:bodyPr wrap="none">
            <a:spAutoFit/>
          </a:bodyPr>
          <a:lstStyle/>
          <a:p>
            <a:r>
              <a:rPr lang="sv-SE" dirty="0"/>
              <a:t>DINA PRIVATA FÖRSÄKRINGAR</a:t>
            </a:r>
          </a:p>
        </p:txBody>
      </p:sp>
      <p:pic>
        <p:nvPicPr>
          <p:cNvPr id="7" name="Platshållare för bild 6" descr="En bild som visar paraply, accessoarer, himmel, utomhus&#10;&#10;Automatiskt genererad beskrivning">
            <a:extLst>
              <a:ext uri="{FF2B5EF4-FFF2-40B4-BE49-F238E27FC236}">
                <a16:creationId xmlns:a16="http://schemas.microsoft.com/office/drawing/2014/main" id="{653BB10E-AF00-5E54-99F6-63E8D8D45B32}"/>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52638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B20776-F6E9-80B3-A381-52C8E40F1542}"/>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WEBBPLATS KONSUMENTERNAS.SE</a:t>
            </a:r>
          </a:p>
        </p:txBody>
      </p:sp>
      <p:sp>
        <p:nvSpPr>
          <p:cNvPr id="8" name="Platshållare för text 7">
            <a:extLst>
              <a:ext uri="{FF2B5EF4-FFF2-40B4-BE49-F238E27FC236}">
                <a16:creationId xmlns:a16="http://schemas.microsoft.com/office/drawing/2014/main" id="{B1433660-EDCF-1253-2711-EB957C40A41A}"/>
              </a:ext>
            </a:extLst>
          </p:cNvPr>
          <p:cNvSpPr>
            <a:spLocks noGrp="1"/>
          </p:cNvSpPr>
          <p:nvPr>
            <p:ph type="body" sz="quarter" idx="11"/>
          </p:nvPr>
        </p:nvSpPr>
        <p:spPr>
          <a:xfrm>
            <a:off x="809624" y="6379463"/>
            <a:ext cx="1723673" cy="257369"/>
          </a:xfrm>
        </p:spPr>
        <p:txBody>
          <a:bodyPr wrap="none">
            <a:spAutoFit/>
          </a:bodyPr>
          <a:lstStyle/>
          <a:p>
            <a:r>
              <a:rPr lang="sv-SE" dirty="0"/>
              <a:t>DINA PRIVATA FÖRSÄKRINGAR</a:t>
            </a:r>
          </a:p>
        </p:txBody>
      </p:sp>
      <p:sp>
        <p:nvSpPr>
          <p:cNvPr id="5" name="Platshållare för innehåll 2">
            <a:extLst>
              <a:ext uri="{FF2B5EF4-FFF2-40B4-BE49-F238E27FC236}">
                <a16:creationId xmlns:a16="http://schemas.microsoft.com/office/drawing/2014/main" id="{06472D65-7F18-471F-BE0B-BC031DE54BDA}"/>
              </a:ext>
            </a:extLst>
          </p:cNvPr>
          <p:cNvSpPr txBox="1">
            <a:spLocks/>
          </p:cNvSpPr>
          <p:nvPr/>
        </p:nvSpPr>
        <p:spPr>
          <a:xfrm>
            <a:off x="741138" y="1817022"/>
            <a:ext cx="5118100" cy="25322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000" dirty="0">
                <a:latin typeface="Calibri" panose="020F0502020204030204" pitchFamily="34" charset="0"/>
              </a:rPr>
              <a:t>Fakta om försäkring, pension och bank</a:t>
            </a:r>
          </a:p>
          <a:p>
            <a:r>
              <a:rPr lang="sv-SE" sz="2000" dirty="0">
                <a:latin typeface="Calibri" panose="020F0502020204030204" pitchFamily="34" charset="0"/>
              </a:rPr>
              <a:t>Oberoende jämförelser om försäkringar</a:t>
            </a:r>
          </a:p>
          <a:p>
            <a:r>
              <a:rPr lang="sv-SE" sz="2000" dirty="0">
                <a:latin typeface="Calibri" panose="020F0502020204030204" pitchFamily="34" charset="0"/>
              </a:rPr>
              <a:t>Klagoguiden</a:t>
            </a:r>
          </a:p>
          <a:p>
            <a:r>
              <a:rPr lang="sv-SE" sz="2000" dirty="0">
                <a:latin typeface="Calibri" panose="020F0502020204030204" pitchFamily="34" charset="0"/>
              </a:rPr>
              <a:t>Rättsfall och beslut</a:t>
            </a:r>
          </a:p>
        </p:txBody>
      </p:sp>
      <p:grpSp>
        <p:nvGrpSpPr>
          <p:cNvPr id="6" name="Grupp 5">
            <a:extLst>
              <a:ext uri="{FF2B5EF4-FFF2-40B4-BE49-F238E27FC236}">
                <a16:creationId xmlns:a16="http://schemas.microsoft.com/office/drawing/2014/main" id="{92FFAFF3-DE2D-164B-659B-249BFEF4AC4C}"/>
              </a:ext>
            </a:extLst>
          </p:cNvPr>
          <p:cNvGrpSpPr/>
          <p:nvPr/>
        </p:nvGrpSpPr>
        <p:grpSpPr>
          <a:xfrm>
            <a:off x="5859238" y="1817022"/>
            <a:ext cx="5428338" cy="3330096"/>
            <a:chOff x="5491424" y="1950720"/>
            <a:chExt cx="7042556" cy="4320363"/>
          </a:xfrm>
        </p:grpSpPr>
        <p:pic>
          <p:nvPicPr>
            <p:cNvPr id="9" name="Platshållare för bild 4" descr="laptop-start.png">
              <a:extLst>
                <a:ext uri="{FF2B5EF4-FFF2-40B4-BE49-F238E27FC236}">
                  <a16:creationId xmlns:a16="http://schemas.microsoft.com/office/drawing/2014/main" id="{2204452D-47EF-8A8C-0985-0FA86FE464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012" r="-761"/>
            <a:stretch/>
          </p:blipFill>
          <p:spPr bwMode="auto">
            <a:xfrm>
              <a:off x="5491424" y="1950720"/>
              <a:ext cx="7042556" cy="43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Bildobjekt 9">
              <a:extLst>
                <a:ext uri="{FF2B5EF4-FFF2-40B4-BE49-F238E27FC236}">
                  <a16:creationId xmlns:a16="http://schemas.microsoft.com/office/drawing/2014/main" id="{CE34068C-2488-6791-50CB-F325987377E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36943" y="2197165"/>
              <a:ext cx="5351518" cy="3322311"/>
            </a:xfrm>
            <a:prstGeom prst="rect">
              <a:avLst/>
            </a:prstGeom>
          </p:spPr>
        </p:pic>
      </p:grpSp>
    </p:spTree>
    <p:extLst>
      <p:ext uri="{BB962C8B-B14F-4D97-AF65-F5344CB8AC3E}">
        <p14:creationId xmlns:p14="http://schemas.microsoft.com/office/powerpoint/2010/main" val="2007926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B20776-F6E9-80B3-A381-52C8E40F1542}"/>
              </a:ext>
            </a:extLst>
          </p:cNvPr>
          <p:cNvSpPr>
            <a:spLocks noGrp="1"/>
          </p:cNvSpPr>
          <p:nvPr>
            <p:ph type="title"/>
          </p:nvPr>
        </p:nvSpPr>
        <p:spPr/>
        <p:txBody>
          <a:bodyPr/>
          <a:lstStyle/>
          <a:p>
            <a:r>
              <a:rPr lang="sv-SE" sz="3200" dirty="0">
                <a:latin typeface="Calibri" panose="020F0502020204030204" pitchFamily="34" charset="0"/>
                <a:ea typeface="Arial" charset="0"/>
                <a:cs typeface="Calibri" panose="020F0502020204030204" pitchFamily="34" charset="0"/>
              </a:rPr>
              <a:t>ANVÄND VÅR KLAGOGUIDE</a:t>
            </a:r>
            <a:endParaRPr lang="sv-SE" sz="3200" b="1" dirty="0">
              <a:latin typeface="Calibri" panose="020F0502020204030204" pitchFamily="34" charset="0"/>
              <a:ea typeface="Arial" charset="0"/>
              <a:cs typeface="Calibri" panose="020F0502020204030204" pitchFamily="34" charset="0"/>
            </a:endParaRPr>
          </a:p>
        </p:txBody>
      </p:sp>
      <p:sp>
        <p:nvSpPr>
          <p:cNvPr id="8" name="Platshållare för text 7">
            <a:extLst>
              <a:ext uri="{FF2B5EF4-FFF2-40B4-BE49-F238E27FC236}">
                <a16:creationId xmlns:a16="http://schemas.microsoft.com/office/drawing/2014/main" id="{B1433660-EDCF-1253-2711-EB957C40A41A}"/>
              </a:ext>
            </a:extLst>
          </p:cNvPr>
          <p:cNvSpPr>
            <a:spLocks noGrp="1"/>
          </p:cNvSpPr>
          <p:nvPr>
            <p:ph type="body" sz="quarter" idx="11"/>
          </p:nvPr>
        </p:nvSpPr>
        <p:spPr>
          <a:xfrm>
            <a:off x="809624" y="6379463"/>
            <a:ext cx="1723673" cy="257369"/>
          </a:xfrm>
        </p:spPr>
        <p:txBody>
          <a:bodyPr wrap="none">
            <a:spAutoFit/>
          </a:bodyPr>
          <a:lstStyle/>
          <a:p>
            <a:r>
              <a:rPr lang="sv-SE" dirty="0"/>
              <a:t>DINA PRIVATA FÖRSÄKRINGAR</a:t>
            </a:r>
          </a:p>
        </p:txBody>
      </p:sp>
      <p:pic>
        <p:nvPicPr>
          <p:cNvPr id="4" name="Bildobjekt 3">
            <a:extLst>
              <a:ext uri="{FF2B5EF4-FFF2-40B4-BE49-F238E27FC236}">
                <a16:creationId xmlns:a16="http://schemas.microsoft.com/office/drawing/2014/main" id="{39177988-D8D9-4F9B-65B1-D5AE4F84FC63}"/>
              </a:ext>
            </a:extLst>
          </p:cNvPr>
          <p:cNvPicPr>
            <a:picLocks noChangeAspect="1"/>
          </p:cNvPicPr>
          <p:nvPr/>
        </p:nvPicPr>
        <p:blipFill>
          <a:blip r:embed="rId3"/>
          <a:stretch>
            <a:fillRect/>
          </a:stretch>
        </p:blipFill>
        <p:spPr>
          <a:xfrm>
            <a:off x="6262421" y="1371598"/>
            <a:ext cx="4178131" cy="5151121"/>
          </a:xfrm>
          <a:prstGeom prst="rect">
            <a:avLst/>
          </a:prstGeom>
        </p:spPr>
      </p:pic>
      <p:sp>
        <p:nvSpPr>
          <p:cNvPr id="7" name="Platshållare för innehåll 2">
            <a:extLst>
              <a:ext uri="{FF2B5EF4-FFF2-40B4-BE49-F238E27FC236}">
                <a16:creationId xmlns:a16="http://schemas.microsoft.com/office/drawing/2014/main" id="{BA20F519-65E8-B2FF-FDB2-D327875E9B0D}"/>
              </a:ext>
            </a:extLst>
          </p:cNvPr>
          <p:cNvSpPr txBox="1">
            <a:spLocks/>
          </p:cNvSpPr>
          <p:nvPr/>
        </p:nvSpPr>
        <p:spPr>
          <a:xfrm>
            <a:off x="607450" y="1645698"/>
            <a:ext cx="5118100" cy="253224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000" dirty="0">
                <a:latin typeface="Calibri" panose="020F0502020204030204" pitchFamily="34" charset="0"/>
              </a:rPr>
              <a:t>Många kontaktar Försäkringsbyrån när de är missnöjda med sitt försäkringsbolag</a:t>
            </a:r>
          </a:p>
          <a:p>
            <a:r>
              <a:rPr lang="sv-SE" sz="2000" dirty="0">
                <a:latin typeface="Calibri" panose="020F0502020204030204" pitchFamily="34" charset="0"/>
              </a:rPr>
              <a:t>Det kan handla om ett beslut, handläggarens bemötande eller en lång handläggningstid.</a:t>
            </a:r>
          </a:p>
          <a:p>
            <a:r>
              <a:rPr lang="sv-SE" sz="2000" dirty="0">
                <a:latin typeface="Calibri" panose="020F0502020204030204" pitchFamily="34" charset="0"/>
              </a:rPr>
              <a:t>Men vad kan man egentligen kräva som konsument? Hur bör man skriva och vem ska man kontakta i olika lägen? Det kan du läsa mer om i klagoguiden. </a:t>
            </a:r>
          </a:p>
        </p:txBody>
      </p:sp>
    </p:spTree>
    <p:extLst>
      <p:ext uri="{BB962C8B-B14F-4D97-AF65-F5344CB8AC3E}">
        <p14:creationId xmlns:p14="http://schemas.microsoft.com/office/powerpoint/2010/main" val="2318639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VARFÖR FÖRSÄKRAD?</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382585"/>
            <a:ext cx="5118100" cy="2488549"/>
          </a:xfrm>
        </p:spPr>
        <p:txBody>
          <a:bodyPr>
            <a:normAutofit/>
          </a:bodyPr>
          <a:lstStyle/>
          <a:p>
            <a:pPr>
              <a:tabLst>
                <a:tab pos="214313" algn="l"/>
              </a:tabLst>
            </a:pPr>
            <a:r>
              <a:rPr lang="sv-SE" dirty="0">
                <a:ea typeface="Arial" charset="0"/>
                <a:cs typeface="Arial" charset="0"/>
              </a:rPr>
              <a:t>Vad är en försäkring?</a:t>
            </a:r>
          </a:p>
          <a:p>
            <a:pPr>
              <a:tabLst>
                <a:tab pos="214313" algn="l"/>
              </a:tabLst>
            </a:pPr>
            <a:r>
              <a:rPr lang="sv-SE" dirty="0">
                <a:ea typeface="Arial" charset="0"/>
                <a:cs typeface="Arial" charset="0"/>
              </a:rPr>
              <a:t>Katastrofskydd</a:t>
            </a:r>
          </a:p>
          <a:p>
            <a:pPr>
              <a:tabLst>
                <a:tab pos="214313" algn="l"/>
              </a:tabLst>
            </a:pPr>
            <a:r>
              <a:rPr lang="sv-SE" dirty="0">
                <a:ea typeface="Arial" charset="0"/>
                <a:cs typeface="Arial" charset="0"/>
              </a:rPr>
              <a:t>Trygghet i livets faser </a:t>
            </a:r>
          </a:p>
          <a:p>
            <a:pPr>
              <a:tabLst>
                <a:tab pos="214313" algn="l"/>
              </a:tabLst>
            </a:pPr>
            <a:r>
              <a:rPr lang="sv-SE" dirty="0">
                <a:ea typeface="Arial" charset="0"/>
                <a:cs typeface="Arial" charset="0"/>
              </a:rPr>
              <a:t>Behovet styr</a:t>
            </a:r>
          </a:p>
          <a:p>
            <a:endParaRPr lang="sv-SE" sz="1800" dirty="0"/>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0350"/>
            <a:ext cx="1723673" cy="257369"/>
          </a:xfrm>
        </p:spPr>
        <p:txBody>
          <a:bodyPr wrap="none">
            <a:spAutoFit/>
          </a:bodyPr>
          <a:lstStyle/>
          <a:p>
            <a:r>
              <a:rPr lang="sv-SE" dirty="0"/>
              <a:t>DINA PRIVATA FÖRSÄKRINGAR</a:t>
            </a:r>
          </a:p>
        </p:txBody>
      </p:sp>
      <p:pic>
        <p:nvPicPr>
          <p:cNvPr id="8" name="Platshållare för bild 7" descr="En bild som visar rök, tåg, ånga, stack&#10;&#10;Automatiskt genererad beskrivning">
            <a:extLst>
              <a:ext uri="{FF2B5EF4-FFF2-40B4-BE49-F238E27FC236}">
                <a16:creationId xmlns:a16="http://schemas.microsoft.com/office/drawing/2014/main" id="{7C559D40-090D-A8D5-A9AA-ED5C77A77BF5}"/>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644990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p:txBody>
          <a:bodyPr/>
          <a:lstStyle/>
          <a:p>
            <a:r>
              <a:rPr lang="sv-SE" dirty="0"/>
              <a:t>VILKA FÖRSÄKRINGAR BEHÖVER DU?</a:t>
            </a:r>
          </a:p>
        </p:txBody>
      </p:sp>
      <p:graphicFrame>
        <p:nvGraphicFramePr>
          <p:cNvPr id="5" name="Tabell 5">
            <a:extLst>
              <a:ext uri="{FF2B5EF4-FFF2-40B4-BE49-F238E27FC236}">
                <a16:creationId xmlns:a16="http://schemas.microsoft.com/office/drawing/2014/main" id="{BF102EBD-95EC-4AD5-4C72-FEAAE7FB9589}"/>
              </a:ext>
            </a:extLst>
          </p:cNvPr>
          <p:cNvGraphicFramePr>
            <a:graphicFrameLocks noGrp="1"/>
          </p:cNvGraphicFramePr>
          <p:nvPr>
            <p:ph type="tbl" sz="quarter" idx="12"/>
            <p:extLst>
              <p:ext uri="{D42A27DB-BD31-4B8C-83A1-F6EECF244321}">
                <p14:modId xmlns:p14="http://schemas.microsoft.com/office/powerpoint/2010/main" val="305498534"/>
              </p:ext>
            </p:extLst>
          </p:nvPr>
        </p:nvGraphicFramePr>
        <p:xfrm>
          <a:off x="1265684" y="2052027"/>
          <a:ext cx="9187108" cy="2987040"/>
        </p:xfrm>
        <a:graphic>
          <a:graphicData uri="http://schemas.openxmlformats.org/drawingml/2006/table">
            <a:tbl>
              <a:tblPr firstRow="1" bandRow="1">
                <a:tableStyleId>{5C22544A-7EE6-4342-B048-85BDC9FD1C3A}</a:tableStyleId>
              </a:tblPr>
              <a:tblGrid>
                <a:gridCol w="2296777">
                  <a:extLst>
                    <a:ext uri="{9D8B030D-6E8A-4147-A177-3AD203B41FA5}">
                      <a16:colId xmlns:a16="http://schemas.microsoft.com/office/drawing/2014/main" val="2336489506"/>
                    </a:ext>
                  </a:extLst>
                </a:gridCol>
                <a:gridCol w="2296777">
                  <a:extLst>
                    <a:ext uri="{9D8B030D-6E8A-4147-A177-3AD203B41FA5}">
                      <a16:colId xmlns:a16="http://schemas.microsoft.com/office/drawing/2014/main" val="426545219"/>
                    </a:ext>
                  </a:extLst>
                </a:gridCol>
                <a:gridCol w="2296777">
                  <a:extLst>
                    <a:ext uri="{9D8B030D-6E8A-4147-A177-3AD203B41FA5}">
                      <a16:colId xmlns:a16="http://schemas.microsoft.com/office/drawing/2014/main" val="3788303289"/>
                    </a:ext>
                  </a:extLst>
                </a:gridCol>
                <a:gridCol w="2296777">
                  <a:extLst>
                    <a:ext uri="{9D8B030D-6E8A-4147-A177-3AD203B41FA5}">
                      <a16:colId xmlns:a16="http://schemas.microsoft.com/office/drawing/2014/main" val="2744437489"/>
                    </a:ext>
                  </a:extLst>
                </a:gridCol>
              </a:tblGrid>
              <a:tr h="370840">
                <a:tc>
                  <a:txBody>
                    <a:bodyPr/>
                    <a:lstStyle/>
                    <a:p>
                      <a:r>
                        <a:rPr lang="sv-SE" sz="2000" dirty="0">
                          <a:solidFill>
                            <a:schemeClr val="accent1"/>
                          </a:solidFill>
                        </a:rPr>
                        <a:t>ENLIGT LAG</a:t>
                      </a:r>
                    </a:p>
                  </a:txBody>
                  <a:tcPr>
                    <a:lnL w="12700" cmpd="sng">
                      <a:noFill/>
                    </a:lnL>
                    <a:lnR w="12700" cmpd="sng">
                      <a:noFill/>
                    </a:lnR>
                    <a:lnT w="12700" cmpd="sng">
                      <a:noFill/>
                    </a:lnT>
                    <a:lnB w="1270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solidFill>
                            <a:schemeClr val="accent1"/>
                          </a:solidFill>
                        </a:rPr>
                        <a:t>NÖDVÄNDIGA</a:t>
                      </a:r>
                    </a:p>
                  </a:txBody>
                  <a:tcPr>
                    <a:lnL w="12700" cmpd="sng">
                      <a:noFill/>
                    </a:lnL>
                    <a:lnR w="12700" cmpd="sng">
                      <a:noFill/>
                    </a:lnR>
                    <a:lnT w="12700" cmpd="sng">
                      <a:noFill/>
                    </a:lnT>
                    <a:lnB w="1270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solidFill>
                            <a:srgbClr val="44999C"/>
                          </a:solidFill>
                        </a:rPr>
                        <a:t>BRA ATT HA</a:t>
                      </a:r>
                    </a:p>
                  </a:txBody>
                  <a:tcPr>
                    <a:lnL w="12700" cmpd="sng">
                      <a:noFill/>
                    </a:lnL>
                    <a:lnR w="12700" cmpd="sng">
                      <a:noFill/>
                    </a:lnR>
                    <a:lnT w="12700" cmpd="sng">
                      <a:noFill/>
                    </a:lnT>
                    <a:lnB w="1270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solidFill>
                            <a:srgbClr val="44999C"/>
                          </a:solidFill>
                        </a:rPr>
                        <a:t>SE UPP FÖR</a:t>
                      </a:r>
                    </a:p>
                  </a:txBody>
                  <a:tcPr>
                    <a:lnL w="12700" cmpd="sng">
                      <a:noFill/>
                    </a:lnL>
                    <a:lnR w="12700" cmpd="sng">
                      <a:noFill/>
                    </a:lnR>
                    <a:lnT w="19050" cap="flat" cmpd="sng" algn="ctr">
                      <a:noFill/>
                      <a:prstDash val="solid"/>
                      <a:round/>
                      <a:headEnd type="none" w="med" len="med"/>
                      <a:tailEnd type="none" w="med" len="med"/>
                    </a:lnT>
                    <a:lnB w="1270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270315">
                <a:tc>
                  <a:txBody>
                    <a:bodyPr/>
                    <a:lstStyle/>
                    <a:p>
                      <a:r>
                        <a:rPr lang="sv-SE" sz="2000" dirty="0">
                          <a:latin typeface="+mj-lt"/>
                        </a:rPr>
                        <a:t>Bilförsäkring - trafik</a:t>
                      </a:r>
                    </a:p>
                  </a:txBody>
                  <a:tcPr>
                    <a:lnL w="12700" cmpd="sng">
                      <a:noFill/>
                    </a:lnL>
                    <a:lnR w="12700" cmpd="sng">
                      <a:noFill/>
                    </a:lnR>
                    <a:lnT w="1270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Hemförsäkring</a:t>
                      </a:r>
                    </a:p>
                  </a:txBody>
                  <a:tcPr>
                    <a:lnL w="12700" cmpd="sng">
                      <a:noFill/>
                    </a:lnL>
                    <a:lnR w="12700" cmpd="sng">
                      <a:noFill/>
                    </a:lnR>
                    <a:lnT w="1270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Tjänstepension</a:t>
                      </a:r>
                    </a:p>
                  </a:txBody>
                  <a:tcPr>
                    <a:lnL w="12700" cmpd="sng">
                      <a:noFill/>
                    </a:lnL>
                    <a:lnR w="12700" cmpd="sng">
                      <a:noFill/>
                    </a:lnR>
                    <a:lnT w="1270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Produktförsäkringar</a:t>
                      </a:r>
                    </a:p>
                  </a:txBody>
                  <a:tcPr>
                    <a:lnL w="12700" cmpd="sng">
                      <a:noFill/>
                    </a:lnL>
                    <a:lnR w="12700" cmpd="sng">
                      <a:noFill/>
                    </a:lnR>
                    <a:lnT w="1270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370840">
                <a:tc>
                  <a:txBody>
                    <a:bodyPr/>
                    <a:lstStyle/>
                    <a:p>
                      <a:endParaRPr lang="sv-SE" sz="2000" dirty="0">
                        <a:latin typeface="+mj-lt"/>
                      </a:endParaRP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Bostadsrätts-/</a:t>
                      </a:r>
                      <a:r>
                        <a:rPr lang="sv-SE" sz="2000" b="0" dirty="0">
                          <a:latin typeface="+mj-lt"/>
                        </a:rPr>
                        <a:t>villa</a:t>
                      </a:r>
                      <a:r>
                        <a:rPr lang="sv-SE" sz="2000" b="0" kern="1200" dirty="0">
                          <a:solidFill>
                            <a:schemeClr val="dk1"/>
                          </a:solidFill>
                          <a:latin typeface="+mj-lt"/>
                          <a:ea typeface="+mn-ea"/>
                          <a:cs typeface="+mn-cs"/>
                        </a:rPr>
                        <a:t>försäkring</a:t>
                      </a:r>
                      <a:endParaRPr lang="sv-SE" sz="2000" b="0" dirty="0">
                        <a:latin typeface="+mj-lt"/>
                      </a:endParaRP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Sjuk-</a:t>
                      </a:r>
                      <a:r>
                        <a:rPr lang="sv-SE" sz="2000" baseline="0" dirty="0">
                          <a:latin typeface="+mj-lt"/>
                        </a:rPr>
                        <a:t> och olycksfallsförsäkring</a:t>
                      </a:r>
                      <a:endParaRPr lang="sv-SE" sz="2000" dirty="0">
                        <a:latin typeface="+mj-lt"/>
                      </a:endParaRP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ID-skydd</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370840">
                <a:tc>
                  <a:txBody>
                    <a:bodyPr/>
                    <a:lstStyle/>
                    <a:p>
                      <a:endParaRPr lang="sv-SE" sz="2000" dirty="0">
                        <a:latin typeface="+mj-lt"/>
                      </a:endParaRP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Barnförsäkring</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sz="2000" dirty="0">
                        <a:latin typeface="+mj-lt"/>
                      </a:endParaRP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sz="2000" dirty="0">
                        <a:latin typeface="+mj-lt"/>
                      </a:endParaRP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028917"/>
                  </a:ext>
                </a:extLst>
              </a:tr>
              <a:tr h="370840">
                <a:tc>
                  <a:txBody>
                    <a:bodyPr/>
                    <a:lstStyle/>
                    <a:p>
                      <a:endParaRPr lang="sv-SE" sz="2000" dirty="0">
                        <a:latin typeface="+mj-lt"/>
                      </a:endParaRP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Bilförsäkring - hel/halv</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sz="2000" dirty="0">
                        <a:latin typeface="+mj-lt"/>
                      </a:endParaRP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sz="2000" dirty="0">
                        <a:latin typeface="+mj-lt"/>
                      </a:endParaRP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673625"/>
                  </a:ext>
                </a:extLst>
              </a:tr>
              <a:tr h="370840">
                <a:tc>
                  <a:txBody>
                    <a:bodyPr/>
                    <a:lstStyle/>
                    <a:p>
                      <a:endParaRPr lang="sv-SE" sz="2000" dirty="0">
                        <a:latin typeface="+mj-lt"/>
                      </a:endParaRP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Djurförsäkring</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sz="2000" dirty="0">
                        <a:latin typeface="+mj-lt"/>
                      </a:endParaRP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sz="2000" dirty="0">
                        <a:latin typeface="+mj-lt"/>
                      </a:endParaRP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349573"/>
                  </a:ext>
                </a:extLst>
              </a:tr>
            </a:tbl>
          </a:graphicData>
        </a:graphic>
      </p:graphicFrame>
      <p:sp>
        <p:nvSpPr>
          <p:cNvPr id="4" name="Platshållare för text 3">
            <a:extLst>
              <a:ext uri="{FF2B5EF4-FFF2-40B4-BE49-F238E27FC236}">
                <a16:creationId xmlns:a16="http://schemas.microsoft.com/office/drawing/2014/main" id="{6B5F8E86-FF3F-993E-7A45-662623EF3102}"/>
              </a:ext>
            </a:extLst>
          </p:cNvPr>
          <p:cNvSpPr>
            <a:spLocks noGrp="1"/>
          </p:cNvSpPr>
          <p:nvPr>
            <p:ph type="body" sz="quarter" idx="11"/>
          </p:nvPr>
        </p:nvSpPr>
        <p:spPr>
          <a:xfrm>
            <a:off x="809624" y="6379463"/>
            <a:ext cx="1723673" cy="257369"/>
          </a:xfrm>
        </p:spPr>
        <p:txBody>
          <a:bodyPr wrap="none">
            <a:spAutoFit/>
          </a:bodyPr>
          <a:lstStyle/>
          <a:p>
            <a:r>
              <a:rPr lang="sv-SE" dirty="0"/>
              <a:t>DINA PRIVATA FÖRSÄKRINGAR</a:t>
            </a:r>
          </a:p>
        </p:txBody>
      </p:sp>
    </p:spTree>
    <p:extLst>
      <p:ext uri="{BB962C8B-B14F-4D97-AF65-F5344CB8AC3E}">
        <p14:creationId xmlns:p14="http://schemas.microsoft.com/office/powerpoint/2010/main" val="679993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663518"/>
          </a:xfrm>
        </p:spPr>
        <p:txBody>
          <a:bodyPr/>
          <a:lstStyle/>
          <a:p>
            <a:r>
              <a:rPr lang="sv-SE" sz="3200" b="1" dirty="0">
                <a:latin typeface="Calibri" panose="020F0502020204030204" pitchFamily="34" charset="0"/>
                <a:ea typeface="Arial" charset="0"/>
                <a:cs typeface="Calibri" panose="020F0502020204030204" pitchFamily="34" charset="0"/>
              </a:rPr>
              <a:t>BILFÖRSÄKRING</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2" y="1496404"/>
            <a:ext cx="5118100" cy="4351338"/>
          </a:xfrm>
        </p:spPr>
        <p:txBody>
          <a:bodyPr>
            <a:normAutofit/>
          </a:bodyPr>
          <a:lstStyle/>
          <a:p>
            <a:pPr marL="0" indent="0">
              <a:buNone/>
            </a:pPr>
            <a:r>
              <a:rPr lang="sv-SE" b="1" dirty="0">
                <a:latin typeface="Calibri" panose="020F0502020204030204" pitchFamily="34" charset="0"/>
              </a:rPr>
              <a:t>Jämför bilförsäkringar på konsumenternas.se</a:t>
            </a:r>
          </a:p>
          <a:p>
            <a:pPr marL="0" indent="0">
              <a:buNone/>
            </a:pPr>
            <a:endParaRPr lang="sv-SE" dirty="0">
              <a:latin typeface="Calibri" panose="020F0502020204030204" pitchFamily="34" charset="0"/>
            </a:endParaRPr>
          </a:p>
          <a:p>
            <a:r>
              <a:rPr lang="sv-SE" dirty="0">
                <a:latin typeface="Calibri" panose="020F0502020204030204" pitchFamily="34" charset="0"/>
              </a:rPr>
              <a:t>Trafikförsäkring (obligatorisk)</a:t>
            </a:r>
          </a:p>
          <a:p>
            <a:r>
              <a:rPr lang="sv-SE" dirty="0">
                <a:latin typeface="Calibri" panose="020F0502020204030204" pitchFamily="34" charset="0"/>
              </a:rPr>
              <a:t>Halvförsäkring</a:t>
            </a:r>
          </a:p>
          <a:p>
            <a:r>
              <a:rPr lang="sv-SE" dirty="0">
                <a:latin typeface="Calibri" panose="020F0502020204030204" pitchFamily="34" charset="0"/>
              </a:rPr>
              <a:t>Helförsäkring</a:t>
            </a:r>
          </a:p>
          <a:p>
            <a:r>
              <a:rPr lang="sv-SE" dirty="0">
                <a:latin typeface="Calibri" panose="020F0502020204030204" pitchFamily="34" charset="0"/>
              </a:rPr>
              <a:t>Försäkrat intresse – ägare och brukare</a:t>
            </a:r>
          </a:p>
          <a:p>
            <a:r>
              <a:rPr lang="sv-SE" dirty="0">
                <a:latin typeface="Calibri" panose="020F0502020204030204" pitchFamily="34" charset="0"/>
              </a:rPr>
              <a:t>Bolagsbyte</a:t>
            </a:r>
          </a:p>
          <a:p>
            <a:endParaRPr lang="sv-SE" sz="1900" dirty="0">
              <a:latin typeface="Calibri" panose="020F0502020204030204" pitchFamily="34" charset="0"/>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1723673" cy="257369"/>
          </a:xfrm>
        </p:spPr>
        <p:txBody>
          <a:bodyPr wrap="none">
            <a:spAutoFit/>
          </a:bodyPr>
          <a:lstStyle/>
          <a:p>
            <a:r>
              <a:rPr lang="sv-SE" dirty="0"/>
              <a:t>DINA PRIVATA FÖRSÄKRINGAR</a:t>
            </a:r>
          </a:p>
        </p:txBody>
      </p:sp>
      <p:pic>
        <p:nvPicPr>
          <p:cNvPr id="7" name="Platshållare för bild 6" descr="En bild som visar text, bil, väg, trafik&#10;&#10;Automatiskt genererad beskrivning">
            <a:extLst>
              <a:ext uri="{FF2B5EF4-FFF2-40B4-BE49-F238E27FC236}">
                <a16:creationId xmlns:a16="http://schemas.microsoft.com/office/drawing/2014/main" id="{935C9661-3A98-1ACF-D04A-82EE3780A503}"/>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217362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663518"/>
          </a:xfrm>
        </p:spPr>
        <p:txBody>
          <a:bodyPr/>
          <a:lstStyle/>
          <a:p>
            <a:r>
              <a:rPr lang="sv-SE" sz="3200" b="1" dirty="0">
                <a:latin typeface="Calibri" panose="020F0502020204030204" pitchFamily="34" charset="0"/>
                <a:ea typeface="Arial" charset="0"/>
                <a:cs typeface="Calibri" panose="020F0502020204030204" pitchFamily="34" charset="0"/>
              </a:rPr>
              <a:t>BARNFÖRSÄKRING</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1723673" cy="257369"/>
          </a:xfrm>
        </p:spPr>
        <p:txBody>
          <a:bodyPr wrap="none">
            <a:spAutoFit/>
          </a:bodyPr>
          <a:lstStyle/>
          <a:p>
            <a:r>
              <a:rPr lang="sv-SE" dirty="0"/>
              <a:t>DINA PRIVATA FÖRSÄKRINGAR</a:t>
            </a:r>
          </a:p>
        </p:txBody>
      </p:sp>
      <p:pic>
        <p:nvPicPr>
          <p:cNvPr id="12" name="Platshållare för bild 11" descr="En bild som visar elefant, utomhus, gräs, däggdjur&#10;&#10;Automatiskt genererad beskrivning">
            <a:extLst>
              <a:ext uri="{FF2B5EF4-FFF2-40B4-BE49-F238E27FC236}">
                <a16:creationId xmlns:a16="http://schemas.microsoft.com/office/drawing/2014/main" id="{6220FDAD-3A9B-69E9-49FC-D263FD6198CA}"/>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val="0"/>
              </a:ext>
            </a:extLst>
          </a:blip>
          <a:srcRect t="3619" b="3619"/>
          <a:stretch>
            <a:fillRect/>
          </a:stretch>
        </p:blipFill>
        <p:spPr/>
      </p:pic>
      <p:sp>
        <p:nvSpPr>
          <p:cNvPr id="10" name="Platshållare för innehåll 2">
            <a:extLst>
              <a:ext uri="{FF2B5EF4-FFF2-40B4-BE49-F238E27FC236}">
                <a16:creationId xmlns:a16="http://schemas.microsoft.com/office/drawing/2014/main" id="{5C284FD3-D3F0-1F26-9ED2-88D35D95799B}"/>
              </a:ext>
            </a:extLst>
          </p:cNvPr>
          <p:cNvSpPr txBox="1">
            <a:spLocks/>
          </p:cNvSpPr>
          <p:nvPr/>
        </p:nvSpPr>
        <p:spPr>
          <a:xfrm>
            <a:off x="592692" y="1496404"/>
            <a:ext cx="525392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b="1" dirty="0">
                <a:latin typeface="Calibri" panose="020F0502020204030204" pitchFamily="34" charset="0"/>
              </a:rPr>
              <a:t>Jämför barnförsäkringar på konsumenternas.se</a:t>
            </a:r>
          </a:p>
          <a:p>
            <a:pPr marL="0" indent="0">
              <a:buFont typeface="Arial" panose="020B0604020202020204" pitchFamily="34" charset="0"/>
              <a:buNone/>
            </a:pPr>
            <a:endParaRPr lang="sv-SE" dirty="0">
              <a:latin typeface="Calibri" panose="020F0502020204030204" pitchFamily="34" charset="0"/>
            </a:endParaRPr>
          </a:p>
          <a:p>
            <a:r>
              <a:rPr lang="sv-SE" dirty="0">
                <a:latin typeface="Calibri" panose="020F0502020204030204" pitchFamily="34" charset="0"/>
              </a:rPr>
              <a:t>Komplement till samhällets skydd </a:t>
            </a:r>
          </a:p>
          <a:p>
            <a:r>
              <a:rPr lang="sv-SE" dirty="0">
                <a:latin typeface="Calibri" panose="020F0502020204030204" pitchFamily="34" charset="0"/>
              </a:rPr>
              <a:t>Ersättning både sjukdom och olycksfall</a:t>
            </a:r>
          </a:p>
          <a:p>
            <a:r>
              <a:rPr lang="sv-SE" dirty="0">
                <a:latin typeface="Calibri" panose="020F0502020204030204" pitchFamily="34" charset="0"/>
              </a:rPr>
              <a:t>Medicinskt och ekonomisk invaliditet</a:t>
            </a:r>
          </a:p>
          <a:p>
            <a:r>
              <a:rPr lang="sv-SE" dirty="0">
                <a:latin typeface="Calibri" panose="020F0502020204030204" pitchFamily="34" charset="0"/>
              </a:rPr>
              <a:t>Sjukhusvistelse</a:t>
            </a:r>
          </a:p>
          <a:p>
            <a:r>
              <a:rPr lang="sv-SE" dirty="0">
                <a:latin typeface="Calibri" panose="020F0502020204030204" pitchFamily="34" charset="0"/>
              </a:rPr>
              <a:t>Teckna tidigt. Hälsodeklaration</a:t>
            </a:r>
          </a:p>
          <a:p>
            <a:r>
              <a:rPr lang="sv-SE" dirty="0">
                <a:latin typeface="Calibri" panose="020F0502020204030204" pitchFamily="34" charset="0"/>
              </a:rPr>
              <a:t>Undantag </a:t>
            </a:r>
          </a:p>
        </p:txBody>
      </p:sp>
    </p:spTree>
    <p:extLst>
      <p:ext uri="{BB962C8B-B14F-4D97-AF65-F5344CB8AC3E}">
        <p14:creationId xmlns:p14="http://schemas.microsoft.com/office/powerpoint/2010/main" val="498394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1"/>
            <a:ext cx="5765800" cy="669380"/>
          </a:xfrm>
        </p:spPr>
        <p:txBody>
          <a:bodyPr/>
          <a:lstStyle/>
          <a:p>
            <a:r>
              <a:rPr lang="sv-SE" sz="3200" b="1" dirty="0">
                <a:latin typeface="Calibri" panose="020F0502020204030204" pitchFamily="34" charset="0"/>
                <a:ea typeface="Arial" charset="0"/>
                <a:cs typeface="Calibri" panose="020F0502020204030204" pitchFamily="34" charset="0"/>
              </a:rPr>
              <a:t>OLYCKSFALLSFÖRSÄKRING</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0350"/>
            <a:ext cx="1723673" cy="257369"/>
          </a:xfrm>
        </p:spPr>
        <p:txBody>
          <a:bodyPr wrap="none">
            <a:spAutoFit/>
          </a:bodyPr>
          <a:lstStyle/>
          <a:p>
            <a:r>
              <a:rPr lang="sv-SE" dirty="0"/>
              <a:t>DINA PRIVATA FÖRSÄKRINGAR</a:t>
            </a:r>
          </a:p>
        </p:txBody>
      </p:sp>
      <p:pic>
        <p:nvPicPr>
          <p:cNvPr id="12" name="Platshållare för bild 11" descr="En bild som visar person&#10;&#10;Automatiskt genererad beskrivning">
            <a:extLst>
              <a:ext uri="{FF2B5EF4-FFF2-40B4-BE49-F238E27FC236}">
                <a16:creationId xmlns:a16="http://schemas.microsoft.com/office/drawing/2014/main" id="{6F6B829F-3DAD-6DBC-E6FB-3EFF6475EB97}"/>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val="0"/>
              </a:ext>
            </a:extLst>
          </a:blip>
          <a:srcRect t="3642" b="3642"/>
          <a:stretch>
            <a:fillRect/>
          </a:stretch>
        </p:blipFill>
        <p:spPr/>
      </p:pic>
      <p:sp>
        <p:nvSpPr>
          <p:cNvPr id="9" name="Platshållare för innehåll 2">
            <a:extLst>
              <a:ext uri="{FF2B5EF4-FFF2-40B4-BE49-F238E27FC236}">
                <a16:creationId xmlns:a16="http://schemas.microsoft.com/office/drawing/2014/main" id="{4786BCC9-F328-D70E-B33E-8BB2088CD679}"/>
              </a:ext>
            </a:extLst>
          </p:cNvPr>
          <p:cNvSpPr txBox="1">
            <a:spLocks/>
          </p:cNvSpPr>
          <p:nvPr/>
        </p:nvSpPr>
        <p:spPr>
          <a:xfrm>
            <a:off x="592692" y="1496404"/>
            <a:ext cx="525392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b="1" dirty="0">
                <a:latin typeface="Calibri" panose="020F0502020204030204" pitchFamily="34" charset="0"/>
              </a:rPr>
              <a:t>Jämför olycksfallsförsäkringar på konsumenternas.se</a:t>
            </a:r>
          </a:p>
          <a:p>
            <a:pPr marL="0" indent="0">
              <a:buFont typeface="Arial" panose="020B0604020202020204" pitchFamily="34" charset="0"/>
              <a:buNone/>
            </a:pPr>
            <a:endParaRPr lang="sv-SE" dirty="0">
              <a:latin typeface="Calibri" panose="020F0502020204030204" pitchFamily="34" charset="0"/>
            </a:endParaRPr>
          </a:p>
          <a:p>
            <a:r>
              <a:rPr lang="sv-SE" dirty="0">
                <a:latin typeface="Calibri" panose="020F0502020204030204" pitchFamily="34" charset="0"/>
              </a:rPr>
              <a:t>Din ålder har betydelse - när du får teckna, när den upphör, vad du får i ersättning </a:t>
            </a:r>
          </a:p>
          <a:p>
            <a:r>
              <a:rPr lang="sv-SE" dirty="0">
                <a:latin typeface="Calibri" panose="020F0502020204030204" pitchFamily="34" charset="0"/>
              </a:rPr>
              <a:t>Slutar att gälla mellan 65 och 85 år</a:t>
            </a:r>
          </a:p>
          <a:p>
            <a:r>
              <a:rPr lang="sv-SE" dirty="0">
                <a:latin typeface="Calibri" panose="020F0502020204030204" pitchFamily="34" charset="0"/>
              </a:rPr>
              <a:t>Premie  - ålder/försäkringsbelopp</a:t>
            </a:r>
          </a:p>
          <a:p>
            <a:r>
              <a:rPr lang="sv-SE" dirty="0">
                <a:latin typeface="Calibri" panose="020F0502020204030204" pitchFamily="34" charset="0"/>
              </a:rPr>
              <a:t>Ej Hälsodeklaration </a:t>
            </a:r>
          </a:p>
          <a:p>
            <a:r>
              <a:rPr lang="sv-SE" dirty="0">
                <a:latin typeface="Calibri" panose="020F0502020204030204" pitchFamily="34" charset="0"/>
              </a:rPr>
              <a:t>Medicinsk inv./ Ekonomisk inv. upphör</a:t>
            </a:r>
          </a:p>
          <a:p>
            <a:endParaRPr lang="sv-SE" dirty="0">
              <a:latin typeface="Calibri" panose="020F0502020204030204" pitchFamily="34" charset="0"/>
            </a:endParaRPr>
          </a:p>
        </p:txBody>
      </p:sp>
    </p:spTree>
    <p:extLst>
      <p:ext uri="{BB962C8B-B14F-4D97-AF65-F5344CB8AC3E}">
        <p14:creationId xmlns:p14="http://schemas.microsoft.com/office/powerpoint/2010/main" val="4130518597"/>
      </p:ext>
    </p:extLst>
  </p:cSld>
  <p:clrMapOvr>
    <a:masterClrMapping/>
  </p:clrMapOvr>
</p:sld>
</file>

<file path=ppt/theme/theme1.xml><?xml version="1.0" encoding="utf-8"?>
<a:theme xmlns:a="http://schemas.openxmlformats.org/drawingml/2006/main" name="Office-tema">
  <a:themeElements>
    <a:clrScheme name="budget">
      <a:dk1>
        <a:srgbClr val="000000"/>
      </a:dk1>
      <a:lt1>
        <a:srgbClr val="FFFFFF"/>
      </a:lt1>
      <a:dk2>
        <a:srgbClr val="44546A"/>
      </a:dk2>
      <a:lt2>
        <a:srgbClr val="E7E6E6"/>
      </a:lt2>
      <a:accent1>
        <a:srgbClr val="43989B"/>
      </a:accent1>
      <a:accent2>
        <a:srgbClr val="328189"/>
      </a:accent2>
      <a:accent3>
        <a:srgbClr val="A5A5A5"/>
      </a:accent3>
      <a:accent4>
        <a:srgbClr val="6EB0B5"/>
      </a:accent4>
      <a:accent5>
        <a:srgbClr val="175E67"/>
      </a:accent5>
      <a:accent6>
        <a:srgbClr val="575A6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0" id="{496EF716-3476-DC43-A037-DB8E34AB3226}" vid="{5F5CCE0B-3AEB-9F40-8E03-A8469FF28BA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FIIN0056 PPT_mall_budget</Template>
  <TotalTime>243</TotalTime>
  <Words>3568</Words>
  <Application>Microsoft Office PowerPoint</Application>
  <PresentationFormat>Bredbild</PresentationFormat>
  <Paragraphs>298</Paragraphs>
  <Slides>18</Slides>
  <Notes>18</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18</vt:i4>
      </vt:variant>
    </vt:vector>
  </HeadingPairs>
  <TitlesOfParts>
    <vt:vector size="23" baseType="lpstr">
      <vt:lpstr>Arial</vt:lpstr>
      <vt:lpstr>Calibri</vt:lpstr>
      <vt:lpstr>Muli</vt:lpstr>
      <vt:lpstr>Symbol</vt:lpstr>
      <vt:lpstr>Office-tema</vt:lpstr>
      <vt:lpstr>DINA PRIVATA FÖRSÄKRINGAR</vt:lpstr>
      <vt:lpstr>KONSUMENTERNAS FÖRSÄKRINGSBYRÅ - STIFTELSE </vt:lpstr>
      <vt:lpstr>WEBBPLATS KONSUMENTERNAS.SE</vt:lpstr>
      <vt:lpstr>ANVÄND VÅR KLAGOGUIDE</vt:lpstr>
      <vt:lpstr>VARFÖR FÖRSÄKRAD?</vt:lpstr>
      <vt:lpstr>VILKA FÖRSÄKRINGAR BEHÖVER DU?</vt:lpstr>
      <vt:lpstr>BILFÖRSÄKRING</vt:lpstr>
      <vt:lpstr>BARNFÖRSÄKRING</vt:lpstr>
      <vt:lpstr>OLYCKSFALLSFÖRSÄKRING</vt:lpstr>
      <vt:lpstr>HEMFÖRSÄKRINGEN ÄR EN PAKETLÖSNING</vt:lpstr>
      <vt:lpstr>RESESKYDDET I HEMFÖRSÄKRINGEN</vt:lpstr>
      <vt:lpstr>RÄTTSKYDD I HEMFÖRSÄKRINGAR</vt:lpstr>
      <vt:lpstr>ANSVAR- OCH ÖVERFALLSSKYDD I HEMFÖRSÄKRINGAR</vt:lpstr>
      <vt:lpstr>BEHÖVS PRODUKTFÖRSÄKRINGAR?</vt:lpstr>
      <vt:lpstr>ID-SKYDD</vt:lpstr>
      <vt:lpstr>HÅLLBARHET  ”Skadeförebyggande åtgärder både hjälper enskilda  konsumenter och leder till mindre miljöpåverkan” </vt:lpstr>
      <vt:lpstr>KONTAKTA OSS NÄR DU VILL</vt:lpstr>
      <vt:lpstr>Tack!</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DINA PRIVATA FÖRSÄKRINGAR</dc:title>
  <dc:creator>Vanda Brandt</dc:creator>
  <cp:lastModifiedBy>Vanda Brandt</cp:lastModifiedBy>
  <cp:revision>21</cp:revision>
  <dcterms:created xsi:type="dcterms:W3CDTF">2023-03-08T12:20:37Z</dcterms:created>
  <dcterms:modified xsi:type="dcterms:W3CDTF">2023-04-04T13:03:46Z</dcterms:modified>
</cp:coreProperties>
</file>