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3" r:id="rId2"/>
    <p:sldId id="282" r:id="rId3"/>
    <p:sldId id="285" r:id="rId4"/>
    <p:sldId id="283" r:id="rId5"/>
    <p:sldId id="284" r:id="rId6"/>
    <p:sldId id="287" r:id="rId7"/>
    <p:sldId id="288" r:id="rId8"/>
    <p:sldId id="289" r:id="rId9"/>
    <p:sldId id="272"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7"/>
    <a:srgbClr val="00A1AA"/>
    <a:srgbClr val="A4D8E3"/>
    <a:srgbClr val="92D1D2"/>
    <a:srgbClr val="A3D8E3"/>
    <a:srgbClr val="00A780"/>
    <a:srgbClr val="404040"/>
    <a:srgbClr val="91CAAF"/>
    <a:srgbClr val="00AA80"/>
    <a:srgbClr val="009CB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3"/>
    <p:restoredTop sz="62217" autoAdjust="0"/>
  </p:normalViewPr>
  <p:slideViewPr>
    <p:cSldViewPr snapToGrid="0" showGuides="1">
      <p:cViewPr varScale="1">
        <p:scale>
          <a:sx n="71" d="100"/>
          <a:sy n="71" d="100"/>
        </p:scale>
        <p:origin x="2754" y="60"/>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2023-04-05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74639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81591"/>
          </a:xfrm>
        </p:spPr>
        <p:txBody>
          <a:bodyPr/>
          <a:lstStyle/>
          <a:p>
            <a:pPr>
              <a:spcBef>
                <a:spcPct val="0"/>
              </a:spcBef>
            </a:pPr>
            <a:r>
              <a:rPr lang="sv-SE" sz="1200" b="1" dirty="0">
                <a:latin typeface="+mn-lt"/>
                <a:cs typeface="Arial" pitchFamily="34" charset="0"/>
              </a:rPr>
              <a:t>Vad gör vi på Finansinspektionen?</a:t>
            </a:r>
          </a:p>
          <a:p>
            <a:pPr>
              <a:spcBef>
                <a:spcPct val="0"/>
              </a:spcBef>
            </a:pPr>
            <a:r>
              <a:rPr lang="sv-SE" sz="1200" dirty="0">
                <a:latin typeface="+mn-lt"/>
                <a:cs typeface="Arial" pitchFamily="34" charset="0"/>
              </a:rPr>
              <a:t>Finansinspektionen är en myndighet som övervakar företagen på finansmarknaden. FI har tillsyn över ca 2 000 finansiella företag och 900 utländska företag med verksamhet i Sverige och 300 börsbolag.</a:t>
            </a:r>
            <a:r>
              <a:rPr lang="sv-SE" sz="1200" baseline="0" dirty="0">
                <a:latin typeface="+mn-lt"/>
                <a:cs typeface="Arial" pitchFamily="34" charset="0"/>
              </a:rPr>
              <a:t> </a:t>
            </a:r>
            <a:r>
              <a:rPr lang="sv-SE" sz="1200" dirty="0">
                <a:latin typeface="+mn-lt"/>
                <a:cs typeface="Arial" pitchFamily="34" charset="0"/>
              </a:rPr>
              <a:t>Vår verksamhet finansieras genom tillstånds- och tillsynsavgifter från de finansiella företagen. FI verkar för ett stabilt finansiellt system och ett gott konsumentskydd. FI utvecklar regler och kontrollerar att företagen följer dem.</a:t>
            </a:r>
            <a:r>
              <a:rPr lang="sv-SE" sz="1200" baseline="0" dirty="0">
                <a:latin typeface="+mn-lt"/>
                <a:cs typeface="Arial" pitchFamily="34" charset="0"/>
              </a:rPr>
              <a:t> </a:t>
            </a:r>
            <a:r>
              <a:rPr lang="sv-SE" sz="1200" dirty="0">
                <a:latin typeface="+mn-lt"/>
                <a:cs typeface="Arial" pitchFamily="34" charset="0"/>
              </a:rPr>
              <a:t>I dag arbetar drygt </a:t>
            </a:r>
            <a:r>
              <a:rPr lang="sv-SE" dirty="0">
                <a:cs typeface="Arial" pitchFamily="34" charset="0"/>
              </a:rPr>
              <a:t>50</a:t>
            </a:r>
            <a:r>
              <a:rPr lang="sv-SE" sz="1200" dirty="0">
                <a:latin typeface="+mn-lt"/>
                <a:cs typeface="Arial" pitchFamily="34" charset="0"/>
              </a:rPr>
              <a:t>0 personer på FI. De flesta är jurister och ekonomer.</a:t>
            </a:r>
          </a:p>
          <a:p>
            <a:pPr>
              <a:spcBef>
                <a:spcPct val="0"/>
              </a:spcBef>
            </a:pPr>
            <a:endParaRPr lang="sv-SE" sz="1200" dirty="0">
              <a:latin typeface="+mn-lt"/>
              <a:cs typeface="Arial" pitchFamily="34" charset="0"/>
            </a:endParaRPr>
          </a:p>
          <a:p>
            <a:pPr>
              <a:spcBef>
                <a:spcPct val="0"/>
              </a:spcBef>
            </a:pPr>
            <a:r>
              <a:rPr lang="sv-SE" sz="1200" dirty="0">
                <a:latin typeface="+mn-lt"/>
                <a:cs typeface="Arial" pitchFamily="34" charset="0"/>
              </a:rPr>
              <a:t>www.fi.se</a:t>
            </a:r>
          </a:p>
          <a:p>
            <a:pPr>
              <a:spcBef>
                <a:spcPct val="0"/>
              </a:spcBef>
            </a:pPr>
            <a:endParaRPr lang="sv-SE" sz="1200" dirty="0">
              <a:latin typeface="+mn-lt"/>
              <a:cs typeface="Arial" pitchFamily="34" charset="0"/>
            </a:endParaRPr>
          </a:p>
          <a:p>
            <a:r>
              <a:rPr lang="sv-SE" sz="1200" b="1" i="0" kern="1200" dirty="0">
                <a:solidFill>
                  <a:schemeClr val="tx1"/>
                </a:solidFill>
                <a:effectLst/>
                <a:latin typeface="+mn-lt"/>
              </a:rPr>
              <a:t>Samarbete med Nationella</a:t>
            </a:r>
            <a:r>
              <a:rPr lang="sv-SE" sz="1200" b="1" i="0" kern="1200" baseline="0" dirty="0">
                <a:solidFill>
                  <a:schemeClr val="tx1"/>
                </a:solidFill>
                <a:effectLst/>
                <a:latin typeface="+mn-lt"/>
              </a:rPr>
              <a:t> nätverket för finansiell folkbildning</a:t>
            </a:r>
            <a:endParaRPr lang="sv-SE" sz="1200" b="1" i="0" kern="120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rPr>
              <a:t>Nationella</a:t>
            </a:r>
            <a:r>
              <a:rPr lang="sv-SE" sz="1200" b="0" i="0" kern="1200" baseline="0" dirty="0">
                <a:solidFill>
                  <a:schemeClr val="tx1"/>
                </a:solidFill>
                <a:effectLst/>
                <a:latin typeface="+mn-lt"/>
              </a:rPr>
              <a:t> nätverket för finansiell folkbildning </a:t>
            </a:r>
            <a:r>
              <a:rPr lang="sv-SE" sz="1200" b="0" i="0" kern="1200" dirty="0">
                <a:solidFill>
                  <a:schemeClr val="tx1"/>
                </a:solidFill>
                <a:effectLst/>
                <a:latin typeface="+mn-lt"/>
              </a:rPr>
              <a:t>är ett landsomfattande nätverk för utbildningsinsatser inom privatekonomi. Nätverket består av myndigheter, organisationer och finansiella företag. </a:t>
            </a:r>
            <a:r>
              <a:rPr lang="sv-SE" sz="1200" dirty="0">
                <a:latin typeface="+mn-lt"/>
                <a:cs typeface="Arial" pitchFamily="34" charset="0"/>
              </a:rPr>
              <a:t>Tanken är att såväl statliga som privata aktörer har ett gemensamt intresse i att stötta konsumenter att bli bättre rustade för att fatta beslut om den egna ekonomin. </a:t>
            </a:r>
            <a:r>
              <a:rPr lang="sv-SE" sz="1200" b="0" i="0" kern="1200" dirty="0">
                <a:solidFill>
                  <a:schemeClr val="tx1"/>
                </a:solidFill>
                <a:effectLst/>
                <a:latin typeface="+mn-lt"/>
                <a:ea typeface="+mn-ea"/>
                <a:cs typeface="+mn-cs"/>
              </a:rPr>
              <a:t>Nätverkets verksamhet och utbildningsmaterial är gratis och fritt från reklam. </a:t>
            </a:r>
            <a:r>
              <a:rPr lang="sv-SE" sz="1200" dirty="0">
                <a:latin typeface="+mn-lt"/>
                <a:cs typeface="Arial" pitchFamily="34" charset="0"/>
              </a:rPr>
              <a:t>Via kansliet samordnar Finansinspektionen nätverket. </a:t>
            </a:r>
            <a:r>
              <a:rPr lang="sv-SE" sz="1200" b="0" i="0" kern="1200" dirty="0">
                <a:solidFill>
                  <a:schemeClr val="tx1"/>
                </a:solidFill>
                <a:effectLst/>
                <a:latin typeface="+mn-lt"/>
                <a:ea typeface="+mn-ea"/>
                <a:cs typeface="+mn-cs"/>
              </a:rPr>
              <a:t>Gilla din ekonomi är det varumärke vi använder för gemensamma utbildningssatsningar.</a:t>
            </a:r>
            <a:endParaRPr lang="sv-SE" sz="1200" dirty="0">
              <a:latin typeface="+mn-lt"/>
              <a:cs typeface="Arial" pitchFamily="34" charset="0"/>
            </a:endParaRPr>
          </a:p>
          <a:p>
            <a:endParaRPr lang="sv-SE" sz="1200" b="0" i="0" u="none" strike="noStrike" kern="1200" dirty="0">
              <a:solidFill>
                <a:schemeClr val="tx1"/>
              </a:solidFill>
              <a:effectLst/>
              <a:latin typeface="+mn-lt"/>
            </a:endParaRPr>
          </a:p>
          <a:p>
            <a:r>
              <a:rPr lang="sv-SE" sz="1200" b="0" i="0" u="none" strike="noStrike" kern="1200" dirty="0">
                <a:solidFill>
                  <a:schemeClr val="tx1"/>
                </a:solidFill>
                <a:effectLst/>
                <a:latin typeface="+mn-lt"/>
              </a:rPr>
              <a:t>www.gilladinekonomi.se</a:t>
            </a:r>
            <a:endParaRPr lang="sv-SE" sz="1200" b="0" i="0" kern="1200" dirty="0">
              <a:solidFill>
                <a:schemeClr val="tx1"/>
              </a:solidFill>
              <a:effectLst/>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3657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sz="1200" b="1" i="0" kern="1200" dirty="0">
                <a:solidFill>
                  <a:schemeClr val="tx1"/>
                </a:solidFill>
                <a:effectLst/>
                <a:latin typeface="+mn-lt"/>
                <a:ea typeface="+mn-ea"/>
                <a:cs typeface="+mn-cs"/>
              </a:rPr>
              <a:t>Nationella</a:t>
            </a:r>
            <a:r>
              <a:rPr lang="sv-SE" sz="1200" b="1" i="0" kern="1200" baseline="0" dirty="0">
                <a:solidFill>
                  <a:schemeClr val="tx1"/>
                </a:solidFill>
                <a:effectLst/>
                <a:latin typeface="+mn-lt"/>
                <a:ea typeface="+mn-ea"/>
                <a:cs typeface="+mn-cs"/>
              </a:rPr>
              <a:t> nätverket för finansiell folkbildning</a:t>
            </a:r>
            <a:r>
              <a:rPr lang="sv-SE" sz="1200" b="0" i="0" kern="1200" dirty="0">
                <a:solidFill>
                  <a:schemeClr val="tx1"/>
                </a:solidFill>
                <a:effectLst/>
                <a:latin typeface="+mn-lt"/>
                <a:ea typeface="+mn-ea"/>
                <a:cs typeface="+mn-cs"/>
              </a:rPr>
              <a:t> är ett nätverk med över 90 olika myndigheter, organisationer och företag som samarbetar, initierar, utvecklar och inspirerar varandra i frågor om folkbildning i privatekonomi.</a:t>
            </a:r>
          </a:p>
          <a:p>
            <a:pPr fontAlgn="base"/>
            <a:endParaRPr lang="sv-SE" sz="1200" b="0" i="0" kern="1200" dirty="0">
              <a:solidFill>
                <a:schemeClr val="tx1"/>
              </a:solidFill>
              <a:effectLst/>
              <a:latin typeface="+mn-lt"/>
              <a:ea typeface="+mn-ea"/>
              <a:cs typeface="+mn-cs"/>
            </a:endParaRPr>
          </a:p>
          <a:p>
            <a:pPr fontAlgn="base"/>
            <a:r>
              <a:rPr lang="sv-SE" sz="1200" b="0" i="0" kern="1200" dirty="0">
                <a:solidFill>
                  <a:schemeClr val="tx1"/>
                </a:solidFill>
                <a:effectLst/>
                <a:latin typeface="+mn-lt"/>
                <a:ea typeface="+mn-ea"/>
                <a:cs typeface="+mn-cs"/>
              </a:rPr>
              <a:t>Nätverket vill ge konsumenter i hela landet – och i alla åldrar – bättre möjligheter att klara de ökade kraven från samhället på att kunna fatta olika ekonomiska och finansiella beslut i livet som passar den egna plånboken. Nätverkets verksamhet och utbildningsmaterial är gratis och fritt från reklam. Gilla din ekonomi är det varumärke vi använder för gemensamma utbildningssatsningar.</a:t>
            </a:r>
          </a:p>
          <a:p>
            <a:pPr fontAlgn="base"/>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Samarbeten mellan nätverkets medlemmar, som till exempel företag, myndigheter och organisationer gör att vi tillsammans kan åstadkomma mer.</a:t>
            </a:r>
            <a:endParaRPr lang="sv-SE" dirty="0"/>
          </a:p>
          <a:p>
            <a:pPr algn="l"/>
            <a:endParaRPr lang="sv-SE" b="0" i="0" dirty="0">
              <a:solidFill>
                <a:srgbClr val="201E1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099790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51209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chemeClr val="dk1"/>
                </a:solidFill>
                <a:latin typeface="+mn-lt"/>
                <a:cs typeface="Georgia"/>
              </a:rPr>
              <a:t>Hushållens finansiella förmåga 2020</a:t>
            </a:r>
          </a:p>
          <a:p>
            <a:pPr indent="0">
              <a:buNone/>
            </a:pPr>
            <a:r>
              <a:rPr lang="sv-SE" dirty="0"/>
              <a:t>Många konsumenter, 27 procent, saknar kunskap</a:t>
            </a:r>
            <a:r>
              <a:rPr lang="sv-SE" baseline="0" dirty="0"/>
              <a:t> om riskspridning, t.ex. vad skillnaden på att investera i en aktie är mot att investera i en aktiefond. </a:t>
            </a:r>
            <a:r>
              <a:rPr lang="sv-SE" dirty="0"/>
              <a:t>Undersökningen</a:t>
            </a:r>
            <a:r>
              <a:rPr lang="sv-SE" baseline="0" dirty="0"/>
              <a:t> visar att </a:t>
            </a:r>
            <a:r>
              <a:rPr lang="sv-SE" sz="1200" kern="1200" dirty="0">
                <a:solidFill>
                  <a:schemeClr val="tx1"/>
                </a:solidFill>
                <a:latin typeface="+mn-lt"/>
                <a:ea typeface="Arial" charset="0"/>
                <a:cs typeface="Arial" charset="0"/>
              </a:rPr>
              <a:t>12 procent av hushållen har problem med att hantera en oförutsedd utgift på 20 000 kr.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Arial" charset="0"/>
              <a:cs typeface="Arial" charset="0"/>
            </a:endParaRPr>
          </a:p>
          <a:p>
            <a:r>
              <a:rPr lang="sv-SE" dirty="0"/>
              <a:t>Ensamstående med barn har en betydligt svårare ekonomisk situation jämfört med andra. Nästan hälften uppger att de alltid eller ibland har slut på pengar vid månadens slut. Det är också den grupp som till störst andel har svårt att hantera en större oförutsedd utgift.</a:t>
            </a:r>
          </a:p>
          <a:p>
            <a:endParaRPr lang="sv-SE" dirty="0"/>
          </a:p>
          <a:p>
            <a:r>
              <a:rPr lang="sv-SE" dirty="0"/>
              <a:t>Över 65 års ålder sjunker hushållsinkomsten kraftigt. Men det är den grupp som till störst del kan hantera oförutsedd utgift och där flest uppger att pengarna räcker.</a:t>
            </a:r>
          </a:p>
          <a:p>
            <a:pPr indent="0">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a:t>
            </a:r>
            <a:r>
              <a:rPr lang="sv-SE" baseline="0" dirty="0"/>
              <a:t>ushåll med lägre inkomst och utbildning har generellt lägre finansiell förmåga. </a:t>
            </a:r>
            <a:r>
              <a:rPr lang="sv-SE" dirty="0"/>
              <a:t>På de frågor om att planera på längre sikt och att hålla sig informerad uppger hushåll med lägst inkomst också det lägsta intresset. I kombination med att många bland de hushållen uppger att de har svårt att få pengarna att räcka till blir de extra sårbara.</a:t>
            </a:r>
          </a:p>
          <a:p>
            <a:pPr indent="0">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Fler kan</a:t>
            </a:r>
            <a:r>
              <a:rPr lang="sv-SE" baseline="0" dirty="0"/>
              <a:t> </a:t>
            </a:r>
            <a:r>
              <a:rPr lang="sv-SE" dirty="0"/>
              <a:t>genomföra enkla beräkningar och har finansiell förmåga än vid tidigare undersökning 2017. Men det räcker inte. Finansiell förmåga betyder grundläggande kunskaper och det krävs mer än så på en välutvecklat finansiell marknad.</a:t>
            </a:r>
          </a:p>
          <a:p>
            <a:pPr indent="0">
              <a:buNone/>
            </a:pPr>
            <a:endParaRPr lang="sv-SE" dirty="0"/>
          </a:p>
          <a:p>
            <a:pPr indent="0">
              <a:buNone/>
            </a:pPr>
            <a:r>
              <a:rPr lang="sv-SE" dirty="0"/>
              <a:t>Hela undersökningen finns att läsa på www.fi.se .</a:t>
            </a:r>
            <a:endParaRPr lang="sv-SE" b="0" i="0" dirty="0">
              <a:solidFill>
                <a:srgbClr val="201E1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163101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
        <p:nvSpPr>
          <p:cNvPr id="10" name="Platshållare för anteckningar 9">
            <a:extLst>
              <a:ext uri="{FF2B5EF4-FFF2-40B4-BE49-F238E27FC236}">
                <a16:creationId xmlns:a16="http://schemas.microsoft.com/office/drawing/2014/main" id="{48F46656-0DCE-9C6C-B03E-73041AF701A6}"/>
              </a:ext>
            </a:extLst>
          </p:cNvPr>
          <p:cNvSpPr>
            <a:spLocks noGrp="1"/>
          </p:cNvSpPr>
          <p:nvPr>
            <p:ph type="body" sz="quarter" idx="3"/>
          </p:nvPr>
        </p:nvSpPr>
        <p:spPr/>
        <p:txBody>
          <a:bodyPr/>
          <a:lstStyle/>
          <a:p>
            <a:r>
              <a:rPr lang="sv-SE" b="1" dirty="0"/>
              <a:t>Medvetna val</a:t>
            </a:r>
          </a:p>
          <a:p>
            <a:r>
              <a:rPr lang="sv-SE" dirty="0"/>
              <a:t>Många finansiella tjänster är komplicerade och har stora privatekonomiska konsekvenser, till exempel en del tar omedvetet större risker än vad som är lämpligt utifrån deras ekonomiska situation.</a:t>
            </a:r>
          </a:p>
          <a:p>
            <a:endParaRPr lang="sv-SE" dirty="0"/>
          </a:p>
          <a:p>
            <a:r>
              <a:rPr lang="sv-SE" b="1" dirty="0"/>
              <a:t>Stor valfrihet</a:t>
            </a:r>
          </a:p>
          <a:p>
            <a:r>
              <a:rPr lang="sv-SE" dirty="0"/>
              <a:t>Tillräcklig kunskap behövs för att kunna göra bra val för den egna ekonomin. Låg kunskap ställer krav på ickevalsalternativen.</a:t>
            </a:r>
          </a:p>
          <a:p>
            <a:endParaRPr lang="sv-SE" dirty="0"/>
          </a:p>
          <a:p>
            <a:r>
              <a:rPr lang="sv-SE" b="1" dirty="0"/>
              <a:t>Digitalisering</a:t>
            </a:r>
          </a:p>
          <a:p>
            <a:r>
              <a:rPr lang="sv-SE" dirty="0"/>
              <a:t>Digitalt utanförskap – alla kan inte eller vill inte använda digitala tjänster. Kontantanvändning, språkkunskaper och digital förmåga är parametrar.</a:t>
            </a:r>
          </a:p>
          <a:p>
            <a:endParaRPr lang="sv-SE" dirty="0"/>
          </a:p>
          <a:p>
            <a:r>
              <a:rPr lang="sv-SE" dirty="0"/>
              <a:t>Viktigt är att konsumenten har förmågan att fatta välgrundade beslut utifrån sin egen situation.</a:t>
            </a:r>
          </a:p>
        </p:txBody>
      </p:sp>
    </p:spTree>
    <p:extLst>
      <p:ext uri="{BB962C8B-B14F-4D97-AF65-F5344CB8AC3E}">
        <p14:creationId xmlns:p14="http://schemas.microsoft.com/office/powerpoint/2010/main" val="304789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a:solidFill>
                  <a:schemeClr val="tx1"/>
                </a:solidFill>
                <a:effectLst/>
                <a:latin typeface="+mn-lt"/>
              </a:rPr>
              <a:t>Livslångt lärande – </a:t>
            </a:r>
            <a:r>
              <a:rPr lang="sv-SE" sz="1200" b="0" i="0" kern="1200" dirty="0">
                <a:solidFill>
                  <a:schemeClr val="tx1"/>
                </a:solidFill>
                <a:effectLst/>
                <a:latin typeface="+mn-lt"/>
              </a:rPr>
              <a:t>FI:s projekt</a:t>
            </a:r>
            <a:r>
              <a:rPr lang="sv-SE" sz="1200" b="0" i="0" kern="1200" baseline="0" dirty="0">
                <a:solidFill>
                  <a:schemeClr val="tx1"/>
                </a:solidFill>
                <a:effectLst/>
                <a:latin typeface="+mn-lt"/>
              </a:rPr>
              <a:t> med finansiell folkbildning</a:t>
            </a:r>
            <a:r>
              <a:rPr lang="sv-SE" sz="1200" b="0" i="0" kern="1200" dirty="0">
                <a:solidFill>
                  <a:schemeClr val="tx1"/>
                </a:solidFill>
                <a:effectLst/>
                <a:latin typeface="+mn-lt"/>
              </a:rPr>
              <a:t> omfattar informations- och utbildningsinsatser för varierande målgrupper, i olika åldrar och livssituationer.</a:t>
            </a:r>
          </a:p>
          <a:p>
            <a:endParaRPr lang="sv-SE" sz="1200" b="0" i="0" kern="1200" dirty="0">
              <a:solidFill>
                <a:schemeClr val="tx1"/>
              </a:solidFill>
              <a:effectLst/>
              <a:latin typeface="+mn-lt"/>
            </a:endParaRPr>
          </a:p>
          <a:p>
            <a:r>
              <a:rPr lang="sv-SE" sz="1200" b="0" i="0" kern="1200" dirty="0">
                <a:solidFill>
                  <a:schemeClr val="tx1"/>
                </a:solidFill>
                <a:effectLst/>
                <a:latin typeface="+mn-lt"/>
              </a:rPr>
              <a:t>Behovet av kunskaper i privatekonomi finns eftersom vi ständigt befinner oss i olika och nya livssituationer. Att vi till exempel flyttar hemifrån, blir arbetslösa eller får barn gör att vi ständigt, genom hela livet, måste fylla på våra kunskaper i privatekonomi för att kunna ta medvetna och individuella beslut som passar vår plånbok. Privatekonomisk utbildning av Gilla din ekonomi ska leda till självinsikt om beteende och ge verktyg till förändring.</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1215040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0"/>
              </a:spcBef>
              <a:defRPr/>
            </a:pPr>
            <a:r>
              <a:rPr lang="sv-SE" sz="1200" dirty="0">
                <a:latin typeface="+mn-lt"/>
                <a:cs typeface="Arial" pitchFamily="34" charset="0"/>
              </a:rPr>
              <a:t>Varför utbildar vi vidareinformatörer?</a:t>
            </a:r>
          </a:p>
          <a:p>
            <a:pPr>
              <a:spcBef>
                <a:spcPct val="0"/>
              </a:spcBef>
              <a:defRPr/>
            </a:pPr>
            <a:endParaRPr lang="sv-SE" sz="1200" dirty="0">
              <a:latin typeface="+mn-lt"/>
              <a:cs typeface="Arial" pitchFamily="34" charset="0"/>
            </a:endParaRPr>
          </a:p>
          <a:p>
            <a:pPr marL="171450" indent="-171450">
              <a:spcBef>
                <a:spcPct val="0"/>
              </a:spcBef>
              <a:buFont typeface="Arial" panose="020B0604020202020204" pitchFamily="34" charset="0"/>
              <a:buChar char="•"/>
              <a:defRPr/>
            </a:pPr>
            <a:r>
              <a:rPr lang="sv-SE" sz="1200" dirty="0">
                <a:latin typeface="+mn-lt"/>
                <a:cs typeface="Arial" pitchFamily="34" charset="0"/>
              </a:rPr>
              <a:t>FI har inte möjlighet att nå alla konsumenter. </a:t>
            </a:r>
            <a:r>
              <a:rPr lang="sv-SE" sz="1200" baseline="0" dirty="0">
                <a:latin typeface="+mn-lt"/>
                <a:cs typeface="Arial" pitchFamily="34" charset="0"/>
              </a:rPr>
              <a:t> </a:t>
            </a:r>
          </a:p>
          <a:p>
            <a:pPr marL="171450" indent="-171450">
              <a:spcBef>
                <a:spcPct val="0"/>
              </a:spcBef>
              <a:buFont typeface="Arial" panose="020B0604020202020204" pitchFamily="34" charset="0"/>
              <a:buChar char="•"/>
              <a:defRPr/>
            </a:pPr>
            <a:r>
              <a:rPr lang="sv-SE" sz="1200" dirty="0">
                <a:latin typeface="+mn-lt"/>
                <a:cs typeface="Arial" pitchFamily="34" charset="0"/>
              </a:rPr>
              <a:t>Bättre med informatörer som man litar på/talar samma språk och som man vågar fråga. </a:t>
            </a:r>
          </a:p>
          <a:p>
            <a:pPr marL="171450" indent="-171450">
              <a:spcBef>
                <a:spcPct val="0"/>
              </a:spcBef>
              <a:buFont typeface="Arial" panose="020B0604020202020204" pitchFamily="34" charset="0"/>
              <a:buChar char="•"/>
              <a:defRPr/>
            </a:pPr>
            <a:r>
              <a:rPr lang="sv-SE" sz="1200" dirty="0">
                <a:latin typeface="+mn-lt"/>
                <a:cs typeface="Arial" pitchFamily="34" charset="0"/>
              </a:rPr>
              <a:t>Vidareinformatörer kan lägga till ytterligare kunskap.</a:t>
            </a:r>
          </a:p>
          <a:p>
            <a:pPr marL="171450" indent="-171450">
              <a:spcBef>
                <a:spcPct val="0"/>
              </a:spcBef>
              <a:buFont typeface="Arial" panose="020B0604020202020204" pitchFamily="34" charset="0"/>
              <a:buChar char="•"/>
              <a:defRPr/>
            </a:pPr>
            <a:r>
              <a:rPr lang="sv-SE" sz="1200" dirty="0">
                <a:latin typeface="+mn-lt"/>
                <a:cs typeface="Arial" pitchFamily="34" charset="0"/>
              </a:rPr>
              <a:t>Vidareinformatörer finns på plats - hela tiden.</a:t>
            </a:r>
          </a:p>
          <a:p>
            <a:pPr marL="171450" indent="-171450">
              <a:spcBef>
                <a:spcPct val="0"/>
              </a:spcBef>
              <a:buFont typeface="Arial" panose="020B0604020202020204" pitchFamily="34" charset="0"/>
              <a:buChar char="•"/>
              <a:defRPr/>
            </a:pPr>
            <a:r>
              <a:rPr lang="sv-SE" sz="1200" dirty="0">
                <a:latin typeface="+mn-lt"/>
                <a:cs typeface="Arial" pitchFamily="34" charset="0"/>
              </a:rPr>
              <a:t>Genom vidareinformatörer får vi stor geografisk och demografisk spridning vilket bidrar till en effektivare kompetensökning.</a:t>
            </a:r>
          </a:p>
          <a:p>
            <a:pPr fontAlgn="base"/>
            <a:endParaRPr lang="sv-SE" sz="1200" b="0" i="0" kern="1200" dirty="0">
              <a:solidFill>
                <a:schemeClr val="tx1"/>
              </a:solidFill>
              <a:effectLst/>
              <a:latin typeface="+mn-lt"/>
              <a:ea typeface="+mn-ea"/>
              <a:cs typeface="+mn-cs"/>
            </a:endParaRPr>
          </a:p>
          <a:p>
            <a:pPr fontAlgn="base"/>
            <a:r>
              <a:rPr lang="sv-SE" sz="1200" b="0" i="0" kern="1200" dirty="0">
                <a:solidFill>
                  <a:schemeClr val="tx1"/>
                </a:solidFill>
                <a:effectLst/>
                <a:latin typeface="+mn-lt"/>
                <a:ea typeface="+mn-ea"/>
                <a:cs typeface="+mn-cs"/>
              </a:rPr>
              <a:t>Gilla din ekonomi utbildar deltagare som i sin tur kan sprida information vidare till andra och på så sätt kan kunskaperna i privatekonomi spridas brett. Deltagare på våra utbildningar kan till exempel vara personer som via sitt jobb dagligen möter människor i ekonomiskt utsatta situationer eller som samordnar frågor om pension på en arbetsplats. </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1389949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26505"/>
          </a:xfrm>
        </p:spPr>
        <p:txBody>
          <a:bodyPr/>
          <a:lstStyle/>
          <a:p>
            <a:r>
              <a:rPr lang="sv-SE" b="0" dirty="0">
                <a:latin typeface="+mn-lt"/>
              </a:rPr>
              <a:t>Välkommen till sidan för dig som är gått kursen Trygga</a:t>
            </a:r>
            <a:r>
              <a:rPr lang="sv-SE" b="0" baseline="0" dirty="0">
                <a:latin typeface="+mn-lt"/>
              </a:rPr>
              <a:t> din ekonomiska framtid</a:t>
            </a:r>
            <a:r>
              <a:rPr lang="sv-SE" b="0" dirty="0">
                <a:latin typeface="+mn-lt"/>
              </a:rPr>
              <a:t>.</a:t>
            </a:r>
          </a:p>
          <a:p>
            <a:endParaRPr lang="sv-SE"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latin typeface="+mn-lt"/>
              </a:rPr>
              <a:t>Här kan du ladda ner användbara dokument eller beställa broschyrer inför att du ska arrangera en informationsträff eller studiecirkel. Kurs</a:t>
            </a:r>
            <a:r>
              <a:rPr lang="sv-SE" dirty="0">
                <a:latin typeface="+mn-lt"/>
              </a:rPr>
              <a:t>material uppdateras årligen.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latin typeface="+mn-lt"/>
            </a:endParaRPr>
          </a:p>
          <a:p>
            <a:r>
              <a:rPr lang="sv-SE" dirty="0">
                <a:latin typeface="+mn-lt"/>
              </a:rPr>
              <a:t>https://gilladinekonomi.se/kursdeltagare-larare/trygga-din-ekonomiska-framtid-grundkurs/</a:t>
            </a:r>
          </a:p>
          <a:p>
            <a:endParaRPr lang="sv-SE" b="0" dirty="0">
              <a:latin typeface="+mn-lt"/>
            </a:endParaRPr>
          </a:p>
          <a:p>
            <a:pPr>
              <a:lnSpc>
                <a:spcPct val="100000"/>
              </a:lnSpc>
            </a:pPr>
            <a:r>
              <a:rPr lang="sv-SE" b="1" dirty="0">
                <a:latin typeface="+mn-lt"/>
              </a:rPr>
              <a:t>Håll</a:t>
            </a:r>
            <a:r>
              <a:rPr lang="sv-SE" b="1" baseline="0" dirty="0">
                <a:latin typeface="+mn-lt"/>
              </a:rPr>
              <a:t> gärna kontakten</a:t>
            </a:r>
          </a:p>
          <a:p>
            <a:pPr marL="171450" indent="-171450">
              <a:lnSpc>
                <a:spcPct val="100000"/>
              </a:lnSpc>
              <a:buFont typeface="Arial" panose="020B0604020202020204" pitchFamily="34" charset="0"/>
              <a:buChar char="•"/>
            </a:pPr>
            <a:r>
              <a:rPr lang="sv-SE" b="0" dirty="0">
                <a:latin typeface="+mn-lt"/>
              </a:rPr>
              <a:t>Nyhetsbrev: Läs och dela erfarenheter</a:t>
            </a:r>
          </a:p>
          <a:p>
            <a:pPr marL="171450" indent="-171450">
              <a:lnSpc>
                <a:spcPct val="100000"/>
              </a:lnSpc>
              <a:buFont typeface="Arial" panose="020B0604020202020204" pitchFamily="34" charset="0"/>
              <a:buChar char="•"/>
            </a:pPr>
            <a:r>
              <a:rPr lang="sv-SE" b="0" dirty="0">
                <a:latin typeface="+mn-lt"/>
              </a:rPr>
              <a:t>Material, broschyrer och e-utbildning: gilladinekonomi.se </a:t>
            </a:r>
          </a:p>
          <a:p>
            <a:pPr marL="171450" indent="-171450">
              <a:lnSpc>
                <a:spcPct val="100000"/>
              </a:lnSpc>
              <a:buFont typeface="Arial" panose="020B0604020202020204" pitchFamily="34" charset="0"/>
              <a:buChar char="•"/>
            </a:pPr>
            <a:r>
              <a:rPr lang="sv-SE" b="0" dirty="0">
                <a:latin typeface="+mn-lt"/>
              </a:rPr>
              <a:t>Twitter: twitter.se/</a:t>
            </a:r>
            <a:r>
              <a:rPr lang="sv-SE" b="0" dirty="0" err="1">
                <a:latin typeface="+mn-lt"/>
              </a:rPr>
              <a:t>gilladinekonomi</a:t>
            </a:r>
            <a:r>
              <a:rPr lang="sv-SE" b="0" dirty="0">
                <a:latin typeface="+mn-lt"/>
              </a:rPr>
              <a:t> eller @gilladinekonomi</a:t>
            </a:r>
          </a:p>
          <a:p>
            <a:pPr marL="171450" indent="-171450">
              <a:lnSpc>
                <a:spcPct val="100000"/>
              </a:lnSpc>
              <a:buFont typeface="Arial" panose="020B0604020202020204" pitchFamily="34" charset="0"/>
              <a:buChar char="•"/>
            </a:pPr>
            <a:r>
              <a:rPr lang="sv-SE" b="0" dirty="0">
                <a:latin typeface="+mn-lt"/>
              </a:rPr>
              <a:t>Facebook: facebook.se/</a:t>
            </a:r>
            <a:r>
              <a:rPr lang="sv-SE" b="0" dirty="0" err="1">
                <a:latin typeface="+mn-lt"/>
              </a:rPr>
              <a:t>gilladinekonomi</a:t>
            </a:r>
            <a:endParaRPr lang="sv-SE" b="0" dirty="0">
              <a:latin typeface="+mn-lt"/>
            </a:endParaRPr>
          </a:p>
          <a:p>
            <a:endParaRPr lang="sv-SE" b="0" dirty="0">
              <a:latin typeface="+mn-lt"/>
            </a:endParaRPr>
          </a:p>
          <a:p>
            <a:r>
              <a:rPr lang="sv-SE" b="1" dirty="0" err="1">
                <a:latin typeface="+mn-lt"/>
              </a:rPr>
              <a:t>Podden</a:t>
            </a:r>
            <a:r>
              <a:rPr lang="sv-SE" b="1" dirty="0">
                <a:latin typeface="+mn-lt"/>
              </a:rPr>
              <a:t> </a:t>
            </a:r>
            <a:r>
              <a:rPr lang="sv-SE" b="1" i="1" dirty="0">
                <a:latin typeface="+mn-lt"/>
              </a:rPr>
              <a:t>Privatekonomi med Finansinspektionen </a:t>
            </a:r>
            <a:r>
              <a:rPr lang="sv-SE" b="0" dirty="0">
                <a:latin typeface="+mn-lt"/>
              </a:rPr>
              <a:t>hittar du på</a:t>
            </a:r>
            <a:r>
              <a:rPr lang="sv-SE" b="0" baseline="0" dirty="0">
                <a:latin typeface="+mn-lt"/>
              </a:rPr>
              <a:t> Itunes, </a:t>
            </a:r>
            <a:r>
              <a:rPr lang="sv-SE" b="0" baseline="0" dirty="0" err="1">
                <a:latin typeface="+mn-lt"/>
              </a:rPr>
              <a:t>Podcaster</a:t>
            </a:r>
            <a:r>
              <a:rPr lang="sv-SE" b="0" baseline="0" dirty="0">
                <a:latin typeface="+mn-lt"/>
              </a:rPr>
              <a:t>, </a:t>
            </a:r>
            <a:r>
              <a:rPr lang="sv-SE" b="0" baseline="0" dirty="0" err="1">
                <a:latin typeface="+mn-lt"/>
              </a:rPr>
              <a:t>Castbox</a:t>
            </a:r>
            <a:r>
              <a:rPr lang="sv-SE" b="0" baseline="0" dirty="0">
                <a:latin typeface="+mn-lt"/>
              </a:rPr>
              <a:t> eller www.soundcloud.com/privatekonomi</a:t>
            </a:r>
          </a:p>
          <a:p>
            <a:endParaRPr lang="sv-SE" b="0" baseline="0" dirty="0">
              <a:latin typeface="+mn-lt"/>
            </a:endParaRPr>
          </a:p>
          <a:p>
            <a:r>
              <a:rPr lang="sv-SE" sz="1200" b="1" i="0" kern="1200" dirty="0">
                <a:solidFill>
                  <a:schemeClr val="tx1"/>
                </a:solidFill>
                <a:effectLst/>
                <a:latin typeface="+mn-lt"/>
              </a:rPr>
              <a:t>Ditt barn &amp; dina pengar</a:t>
            </a:r>
            <a:r>
              <a:rPr lang="sv-SE" sz="1200" b="0" i="0" kern="1200" dirty="0">
                <a:solidFill>
                  <a:schemeClr val="tx1"/>
                </a:solidFill>
                <a:effectLst/>
                <a:latin typeface="+mn-lt"/>
              </a:rPr>
              <a:t> är en föräldraguide om privatekonomi. Föräldraguiden riktar sig främst till förstagångsföräldrar. Den fysiska boken kan kostnadsfritt beställas av personer som möter förstagångsföräldrar i sitt dagliga arbete. Boken finns att läsa som PDF-fil på </a:t>
            </a:r>
            <a:r>
              <a:rPr lang="sv-SE" sz="1200" b="0" i="0" u="none" strike="noStrike" kern="1200" dirty="0">
                <a:solidFill>
                  <a:schemeClr val="tx1"/>
                </a:solidFill>
                <a:effectLst/>
                <a:latin typeface="+mn-lt"/>
              </a:rPr>
              <a:t>www.dittbarnochdinapengar.se</a:t>
            </a:r>
          </a:p>
          <a:p>
            <a:endParaRPr lang="sv-SE" sz="1200" b="1" i="0" kern="1200" dirty="0">
              <a:solidFill>
                <a:schemeClr val="tx1"/>
              </a:solidFill>
              <a:effectLst/>
              <a:latin typeface="+mn-lt"/>
            </a:endParaRPr>
          </a:p>
          <a:p>
            <a:pPr>
              <a:spcBef>
                <a:spcPts val="1200"/>
              </a:spcBef>
              <a:buClr>
                <a:srgbClr val="0093A7"/>
              </a:buClr>
            </a:pPr>
            <a:r>
              <a:rPr lang="sv-SE" sz="1200" b="1" i="0" kern="1200" dirty="0">
                <a:solidFill>
                  <a:schemeClr val="tx1"/>
                </a:solidFill>
                <a:effectLst/>
                <a:latin typeface="+mn-lt"/>
              </a:rPr>
              <a:t>Dina pengar och din ekonomi</a:t>
            </a:r>
            <a:r>
              <a:rPr lang="sv-SE" sz="1200" b="0" i="0" kern="1200" dirty="0">
                <a:solidFill>
                  <a:schemeClr val="tx1"/>
                </a:solidFill>
                <a:effectLst/>
                <a:latin typeface="+mn-lt"/>
              </a:rPr>
              <a:t> </a:t>
            </a:r>
            <a:r>
              <a:rPr lang="sv-SE" dirty="0">
                <a:latin typeface="+mn-lt"/>
              </a:rPr>
              <a:t>är en del i </a:t>
            </a:r>
            <a:r>
              <a:rPr lang="sv-SE" b="1" dirty="0">
                <a:latin typeface="+mn-lt"/>
              </a:rPr>
              <a:t>SFI-Ekonomi,</a:t>
            </a:r>
            <a:r>
              <a:rPr lang="sv-SE" b="1" baseline="0" dirty="0">
                <a:latin typeface="+mn-lt"/>
              </a:rPr>
              <a:t> </a:t>
            </a:r>
            <a:r>
              <a:rPr lang="sv-SE" dirty="0">
                <a:latin typeface="+mn-lt"/>
              </a:rPr>
              <a:t>ett utbildningsmaterial om privatekonomi för undervisning i svenska för invandrare (SFI). Materialet är på enkel svenska</a:t>
            </a:r>
            <a:r>
              <a:rPr lang="sv-SE" baseline="0" dirty="0">
                <a:latin typeface="+mn-lt"/>
              </a:rPr>
              <a:t> och</a:t>
            </a:r>
            <a:r>
              <a:rPr lang="sv-SE" dirty="0">
                <a:latin typeface="+mn-lt"/>
              </a:rPr>
              <a:t> består av filmer, lärarhandledningar</a:t>
            </a:r>
            <a:r>
              <a:rPr lang="sv-SE" baseline="0" dirty="0">
                <a:latin typeface="+mn-lt"/>
              </a:rPr>
              <a:t> med övningsuppgifter</a:t>
            </a:r>
            <a:r>
              <a:rPr lang="sv-SE" dirty="0">
                <a:latin typeface="+mn-lt"/>
              </a:rPr>
              <a:t> och handboken Dina pengar och din ekonomi. Handboken finns</a:t>
            </a:r>
            <a:r>
              <a:rPr lang="sv-SE" baseline="0" dirty="0">
                <a:latin typeface="+mn-lt"/>
              </a:rPr>
              <a:t> som PDF och kan kostnadsfritt beställas som tryck format av dig som undervisar i SFI, möter nyanlända, anordnar språkcafé eller liknande.</a:t>
            </a:r>
            <a:r>
              <a:rPr lang="sv-SE" dirty="0">
                <a:latin typeface="+mn-lt"/>
              </a:rPr>
              <a:t> www.sfiekonomi.se</a:t>
            </a:r>
          </a:p>
          <a:p>
            <a:endParaRPr lang="sv-SE" b="0" dirty="0">
              <a:latin typeface="+mn-lt"/>
            </a:endParaRPr>
          </a:p>
          <a:p>
            <a:r>
              <a:rPr lang="sv-SE" b="1" dirty="0">
                <a:latin typeface="+mn-lt"/>
              </a:rPr>
              <a:t>Broschyrer från Gilla din ekonomi </a:t>
            </a:r>
            <a:r>
              <a:rPr lang="sv-SE" b="0" dirty="0">
                <a:latin typeface="+mn-lt"/>
              </a:rPr>
              <a:t>som kostnadsfritt</a:t>
            </a:r>
            <a:r>
              <a:rPr lang="sv-SE" b="0" baseline="0" dirty="0">
                <a:latin typeface="+mn-lt"/>
              </a:rPr>
              <a:t> kan beställas av dig som gått utbildningen på www.gilladinekonomi.se. Broschyrerna Spara investera och låna, Pension, Familjejuridik, Fonder och Budget, betala och försäkra finns även att läsa som PDF på webbplatsen.</a:t>
            </a:r>
            <a:endParaRPr lang="sv-SE" b="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304822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2915301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enerell_framsida">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5E828F-D105-4090-8DB6-5C973C27B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1AA"/>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ell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1111170" y="2699437"/>
            <a:ext cx="9960015" cy="576197"/>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ell_helsides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E1D44828-293B-1BCB-3578-7DE18C39E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cxnSp>
        <p:nvCxnSpPr>
          <p:cNvPr id="12" name="Rak 11">
            <a:extLst>
              <a:ext uri="{FF2B5EF4-FFF2-40B4-BE49-F238E27FC236}">
                <a16:creationId xmlns:a16="http://schemas.microsoft.com/office/drawing/2014/main" id="{9D5FC154-5B04-4254-240E-80C7E8688D70}"/>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77FD5098-5B2C-57B6-3FBA-56BF3B00B2A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4" name="Bildobjekt 3">
            <a:extLst>
              <a:ext uri="{FF2B5EF4-FFF2-40B4-BE49-F238E27FC236}">
                <a16:creationId xmlns:a16="http://schemas.microsoft.com/office/drawing/2014/main" id="{55B1E395-04C3-C922-DC29-2A1C8E3963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ell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1676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generell_tacksid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56BFAD3-6AD0-94E8-7444-4E8456656A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1AA"/>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0FB83143-8013-1ECC-7AB9-A86A17213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ell_punktlistor">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BBBBA3BD-9F63-F37E-14A7-E65407FE68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9" name="Bildobjekt 8">
            <a:extLst>
              <a:ext uri="{FF2B5EF4-FFF2-40B4-BE49-F238E27FC236}">
                <a16:creationId xmlns:a16="http://schemas.microsoft.com/office/drawing/2014/main" id="{D4104E87-3AF9-C01D-C7F4-BD1C4DAD58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ell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a:extLst>
              <a:ext uri="{FF2B5EF4-FFF2-40B4-BE49-F238E27FC236}">
                <a16:creationId xmlns:a16="http://schemas.microsoft.com/office/drawing/2014/main" id="{4A189802-FE52-EC24-2B55-C560F2588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D85AC84C-F96B-6F0C-68BD-A057D9A13B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04053E65-8D32-51C6-833F-128CFB9DFEBC}"/>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622ED4A7-B573-714B-C5D1-7667599B336B}"/>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ell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111D1B1-E3C6-AD1D-5889-D5538F176243}"/>
              </a:ext>
            </a:extLst>
          </p:cNvPr>
          <p:cNvSpPr/>
          <p:nvPr userDrawn="1"/>
        </p:nvSpPr>
        <p:spPr>
          <a:xfrm>
            <a:off x="7859330" y="322155"/>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E7E1D7EF-505B-6573-B9FC-35FAD2E02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11" name="Platshållare för text 6">
            <a:extLst>
              <a:ext uri="{FF2B5EF4-FFF2-40B4-BE49-F238E27FC236}">
                <a16:creationId xmlns:a16="http://schemas.microsoft.com/office/drawing/2014/main" id="{1B8E6DFA-38FF-876B-644C-618BADCE46DD}"/>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3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ell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9ADB1CB-8847-3FF8-CF44-3724BFDB5DC1}"/>
              </a:ext>
            </a:extLst>
          </p:cNvPr>
          <p:cNvSpPr/>
          <p:nvPr userDrawn="1"/>
        </p:nvSpPr>
        <p:spPr>
          <a:xfrm>
            <a:off x="7861954" y="2241971"/>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a:extLst>
              <a:ext uri="{FF2B5EF4-FFF2-40B4-BE49-F238E27FC236}">
                <a16:creationId xmlns:a16="http://schemas.microsoft.com/office/drawing/2014/main" id="{69347B27-2AEB-DD60-2480-5BDA3C4ACA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6" name="Platshållare för text 6">
            <a:extLst>
              <a:ext uri="{FF2B5EF4-FFF2-40B4-BE49-F238E27FC236}">
                <a16:creationId xmlns:a16="http://schemas.microsoft.com/office/drawing/2014/main" id="{6F90DC1B-331F-E56A-57EC-9D6286FC5AC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ell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a:extLst>
              <a:ext uri="{FF2B5EF4-FFF2-40B4-BE49-F238E27FC236}">
                <a16:creationId xmlns:a16="http://schemas.microsoft.com/office/drawing/2014/main" id="{21092659-55BC-5628-8C3D-62DF98342F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8E176EB0-3C32-3E71-B105-EEA19174FC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5" name="Rak 4">
            <a:extLst>
              <a:ext uri="{FF2B5EF4-FFF2-40B4-BE49-F238E27FC236}">
                <a16:creationId xmlns:a16="http://schemas.microsoft.com/office/drawing/2014/main" id="{A96D5197-0FF0-C144-FCA1-DB70C437E1EB}"/>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9100D522-F244-6C79-51B6-DCCD02FBE512}"/>
              </a:ext>
            </a:extLst>
          </p:cNvPr>
          <p:cNvSpPr>
            <a:spLocks noGrp="1"/>
          </p:cNvSpPr>
          <p:nvPr>
            <p:ph type="body" sz="quarter" idx="12"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ell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a:extLst>
              <a:ext uri="{FF2B5EF4-FFF2-40B4-BE49-F238E27FC236}">
                <a16:creationId xmlns:a16="http://schemas.microsoft.com/office/drawing/2014/main" id="{156E1B46-50E8-7318-F385-6FE12EDA9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5" name="Bildobjekt 4">
            <a:extLst>
              <a:ext uri="{FF2B5EF4-FFF2-40B4-BE49-F238E27FC236}">
                <a16:creationId xmlns:a16="http://schemas.microsoft.com/office/drawing/2014/main" id="{0D52D83B-AD80-9370-E506-19C7A77D82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7821172E-CA28-11FC-B473-717F6913F17D}"/>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F72BB7D0-E073-9D8D-E4C9-A49C24B3AD4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ell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2" name="Platshållare för text 4">
            <a:extLst>
              <a:ext uri="{FF2B5EF4-FFF2-40B4-BE49-F238E27FC236}">
                <a16:creationId xmlns:a16="http://schemas.microsoft.com/office/drawing/2014/main" id="{8E60B77C-A5A8-B867-7D57-17328BDD8047}"/>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text 6">
            <a:extLst>
              <a:ext uri="{FF2B5EF4-FFF2-40B4-BE49-F238E27FC236}">
                <a16:creationId xmlns:a16="http://schemas.microsoft.com/office/drawing/2014/main" id="{2AEEC770-E294-B6AD-7C94-C89C1001707A}"/>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5" r:id="rId11"/>
    <p:sldLayoutId id="2147483679" r:id="rId12"/>
    <p:sldLayoutId id="2147483676" r:id="rId13"/>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jpe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microsoft.com/office/2007/relationships/hdphoto" Target="../media/hdphoto1.wdp"/><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VÄLKOMMEN TILL KURSEN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Finansinspektionen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FINANSINSPEKTIONENS UPPDRAG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812925"/>
            <a:ext cx="5319010" cy="4351338"/>
          </a:xfrm>
        </p:spPr>
        <p:txBody>
          <a:bodyPr>
            <a:normAutofit/>
          </a:bodyPr>
          <a:lstStyle/>
          <a:p>
            <a:pPr>
              <a:tabLst>
                <a:tab pos="214313" algn="l"/>
              </a:tabLst>
            </a:pPr>
            <a:r>
              <a:rPr lang="sv-SE" dirty="0">
                <a:ea typeface="Arial" charset="0"/>
                <a:cs typeface="Arial" charset="0"/>
              </a:rPr>
              <a:t>Bidra till ett stabilt finansiellt system som präglas av högt förtroende med väl fungerade marknader som tillgodoser hushållens och företagens behov av finansiella tjänster samtidigt som det finns ett högt skydd för konsumenter. Det finansiella systemet ska </a:t>
            </a:r>
            <a:br>
              <a:rPr lang="sv-SE" dirty="0">
                <a:ea typeface="Arial" charset="0"/>
                <a:cs typeface="Arial" charset="0"/>
              </a:rPr>
            </a:br>
            <a:r>
              <a:rPr lang="sv-SE" dirty="0">
                <a:ea typeface="Arial" charset="0"/>
                <a:cs typeface="Arial" charset="0"/>
              </a:rPr>
              <a:t>bidra till en hållbar utveckling.</a:t>
            </a:r>
          </a:p>
          <a:p>
            <a:pPr>
              <a:tabLst>
                <a:tab pos="214313" algn="l"/>
              </a:tabLst>
            </a:pPr>
            <a:r>
              <a:rPr lang="sv-SE" b="1" dirty="0">
                <a:ea typeface="Arial" charset="0"/>
                <a:cs typeface="Arial" charset="0"/>
              </a:rPr>
              <a:t>Stärka konsumenternas ställning på finansmarknaden genom finansiell folkbildning.</a:t>
            </a:r>
          </a:p>
        </p:txBody>
      </p:sp>
      <p:pic>
        <p:nvPicPr>
          <p:cNvPr id="10" name="Platshållare för bild 9" descr="En bild som visar oskärpa&#10;&#10;Automatiskt genererad beskrivning">
            <a:extLst>
              <a:ext uri="{FF2B5EF4-FFF2-40B4-BE49-F238E27FC236}">
                <a16:creationId xmlns:a16="http://schemas.microsoft.com/office/drawing/2014/main" id="{70851733-4118-4F1D-96E6-B39BB8D3896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3" name="Platshållare för text 3">
            <a:extLst>
              <a:ext uri="{FF2B5EF4-FFF2-40B4-BE49-F238E27FC236}">
                <a16:creationId xmlns:a16="http://schemas.microsoft.com/office/drawing/2014/main" id="{037875BB-59D4-4E38-B580-28804BBCF5B5}"/>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spTree>
    <p:extLst>
      <p:ext uri="{BB962C8B-B14F-4D97-AF65-F5344CB8AC3E}">
        <p14:creationId xmlns:p14="http://schemas.microsoft.com/office/powerpoint/2010/main" val="208972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NATIONELLA NÄTVERKET FÖR FINANSIELL FOLKBILDNING</a:t>
            </a:r>
          </a:p>
        </p:txBody>
      </p:sp>
      <p:sp>
        <p:nvSpPr>
          <p:cNvPr id="11" name="Platshållare för innehåll 7">
            <a:extLst>
              <a:ext uri="{FF2B5EF4-FFF2-40B4-BE49-F238E27FC236}">
                <a16:creationId xmlns:a16="http://schemas.microsoft.com/office/drawing/2014/main" id="{10AEC553-81D3-44BD-9011-1EACE0B65103}"/>
              </a:ext>
            </a:extLst>
          </p:cNvPr>
          <p:cNvSpPr txBox="1">
            <a:spLocks noGrp="1"/>
          </p:cNvSpPr>
          <p:nvPr>
            <p:ph idx="1"/>
          </p:nvPr>
        </p:nvSpPr>
        <p:spPr>
          <a:xfrm>
            <a:off x="598516" y="1685837"/>
            <a:ext cx="5148235" cy="2866845"/>
          </a:xfrm>
          <a:prstGeom prst="rect">
            <a:avLst/>
          </a:prstGeom>
          <a:noFill/>
        </p:spPr>
        <p:txBody>
          <a:bodyPr wrap="square" rtlCol="0" anchor="t">
            <a:noAutofit/>
          </a:bodyPr>
          <a:lstStyle/>
          <a:p>
            <a:pPr>
              <a:tabLst>
                <a:tab pos="214313" algn="l"/>
              </a:tabLst>
            </a:pPr>
            <a:r>
              <a:rPr lang="sv-SE" sz="2000" dirty="0">
                <a:ea typeface="Arial" charset="0"/>
                <a:cs typeface="Arial" charset="0"/>
              </a:rPr>
              <a:t>Nätverket bildades 2010. </a:t>
            </a:r>
          </a:p>
          <a:p>
            <a:pPr>
              <a:tabLst>
                <a:tab pos="214313" algn="l"/>
              </a:tabLst>
            </a:pPr>
            <a:r>
              <a:rPr lang="sv-SE" sz="2000" dirty="0">
                <a:ea typeface="Arial" charset="0"/>
                <a:cs typeface="Arial" charset="0"/>
              </a:rPr>
              <a:t>Medlemmar samarbetar inom privatekonomisk utbildning. </a:t>
            </a:r>
          </a:p>
          <a:p>
            <a:pPr>
              <a:tabLst>
                <a:tab pos="214313" algn="l"/>
              </a:tabLst>
            </a:pPr>
            <a:r>
              <a:rPr lang="sv-SE" sz="2000" dirty="0">
                <a:ea typeface="Arial" charset="0"/>
                <a:cs typeface="Arial" charset="0"/>
              </a:rPr>
              <a:t>Över 90 myndigheter, organisationer och företag.</a:t>
            </a:r>
          </a:p>
          <a:p>
            <a:pPr>
              <a:tabLst>
                <a:tab pos="214313" algn="l"/>
              </a:tabLst>
            </a:pPr>
            <a:r>
              <a:rPr lang="sv-SE" sz="2000" dirty="0">
                <a:ea typeface="Arial" charset="0"/>
                <a:cs typeface="Arial" charset="0"/>
              </a:rPr>
              <a:t>Finansinspektionen samordnar nätverket.</a:t>
            </a:r>
          </a:p>
          <a:p>
            <a:pPr>
              <a:tabLst>
                <a:tab pos="214313" algn="l"/>
              </a:tabLst>
            </a:pPr>
            <a:r>
              <a:rPr lang="sv-SE" sz="2000" dirty="0">
                <a:ea typeface="Arial" charset="0"/>
                <a:cs typeface="Arial" charset="0"/>
              </a:rPr>
              <a:t>Utbildningar under namnet Gilla din ekonomi.</a:t>
            </a:r>
          </a:p>
        </p:txBody>
      </p:sp>
      <p:sp>
        <p:nvSpPr>
          <p:cNvPr id="6" name="Rektangel 5">
            <a:extLst>
              <a:ext uri="{FF2B5EF4-FFF2-40B4-BE49-F238E27FC236}">
                <a16:creationId xmlns:a16="http://schemas.microsoft.com/office/drawing/2014/main" id="{18BEA76F-2B03-4C1B-8382-29D0EF7B818B}"/>
              </a:ext>
            </a:extLst>
          </p:cNvPr>
          <p:cNvSpPr/>
          <p:nvPr/>
        </p:nvSpPr>
        <p:spPr>
          <a:xfrm>
            <a:off x="3848986" y="4756081"/>
            <a:ext cx="2596264" cy="6967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2000" dirty="0">
                <a:solidFill>
                  <a:schemeClr val="tx1"/>
                </a:solidFill>
                <a:ea typeface="Arial" charset="0"/>
                <a:cs typeface="Arial" charset="0"/>
              </a:rPr>
              <a:t>Bara fakta – ingen försäljning!</a:t>
            </a:r>
            <a:endParaRPr lang="sv-SE" sz="1400" dirty="0">
              <a:solidFill>
                <a:schemeClr val="tx1"/>
              </a:solidFill>
            </a:endParaRPr>
          </a:p>
        </p:txBody>
      </p:sp>
      <p:pic>
        <p:nvPicPr>
          <p:cNvPr id="7" name="Platshållare för bild 6" descr="En bild som visar text, person, inomhus, bärbar dator&#10;&#10;Automatiskt genererad beskrivning">
            <a:extLst>
              <a:ext uri="{FF2B5EF4-FFF2-40B4-BE49-F238E27FC236}">
                <a16:creationId xmlns:a16="http://schemas.microsoft.com/office/drawing/2014/main" id="{C747954E-33A4-8010-1AD4-49B3A564DF6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Platshållare för text 3">
            <a:extLst>
              <a:ext uri="{FF2B5EF4-FFF2-40B4-BE49-F238E27FC236}">
                <a16:creationId xmlns:a16="http://schemas.microsoft.com/office/drawing/2014/main" id="{9B31F1BB-8AE4-A0DD-A27A-FB553EB062BD}"/>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spTree>
    <p:extLst>
      <p:ext uri="{BB962C8B-B14F-4D97-AF65-F5344CB8AC3E}">
        <p14:creationId xmlns:p14="http://schemas.microsoft.com/office/powerpoint/2010/main" val="259848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696753"/>
          </a:xfrm>
        </p:spPr>
        <p:txBody>
          <a:bodyPr/>
          <a:lstStyle/>
          <a:p>
            <a:r>
              <a:rPr lang="sv-SE" b="1" dirty="0">
                <a:latin typeface="Calibri" panose="020F0502020204030204" pitchFamily="34" charset="0"/>
                <a:ea typeface="Arial" charset="0"/>
                <a:cs typeface="Calibri" panose="020F0502020204030204" pitchFamily="34" charset="0"/>
              </a:rPr>
              <a:t>FINANSIELL FÖRMÅGA</a:t>
            </a:r>
            <a:br>
              <a:rPr lang="sv-SE" sz="3600" b="1" dirty="0">
                <a:latin typeface="Calibri" panose="020F0502020204030204" pitchFamily="34" charset="0"/>
                <a:ea typeface="Arial" charset="0"/>
                <a:cs typeface="Calibri" panose="020F0502020204030204" pitchFamily="34" charset="0"/>
              </a:rPr>
            </a:br>
            <a:endParaRPr lang="sv-SE" dirty="0"/>
          </a:p>
        </p:txBody>
      </p:sp>
      <p:sp>
        <p:nvSpPr>
          <p:cNvPr id="12" name="Rektangel 11">
            <a:extLst>
              <a:ext uri="{FF2B5EF4-FFF2-40B4-BE49-F238E27FC236}">
                <a16:creationId xmlns:a16="http://schemas.microsoft.com/office/drawing/2014/main" id="{A0110FBE-0E3D-60EC-683A-1543FA5BDC34}"/>
              </a:ext>
            </a:extLst>
          </p:cNvPr>
          <p:cNvSpPr/>
          <p:nvPr/>
        </p:nvSpPr>
        <p:spPr>
          <a:xfrm>
            <a:off x="3182815" y="4407614"/>
            <a:ext cx="3262435" cy="80318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2000" dirty="0">
                <a:solidFill>
                  <a:schemeClr val="tx1"/>
                </a:solidFill>
                <a:ea typeface="Arial" charset="0"/>
                <a:cs typeface="Arial" charset="0"/>
              </a:rPr>
              <a:t>12% har problem med att </a:t>
            </a:r>
            <a:br>
              <a:rPr lang="sv-SE" sz="2000" dirty="0">
                <a:solidFill>
                  <a:schemeClr val="tx1"/>
                </a:solidFill>
                <a:ea typeface="Arial" charset="0"/>
                <a:cs typeface="Arial" charset="0"/>
              </a:rPr>
            </a:br>
            <a:r>
              <a:rPr lang="sv-SE" sz="2000" dirty="0">
                <a:solidFill>
                  <a:schemeClr val="tx1"/>
                </a:solidFill>
                <a:ea typeface="Arial" charset="0"/>
                <a:cs typeface="Arial" charset="0"/>
              </a:rPr>
              <a:t>klara en oförutsedd utgift</a:t>
            </a:r>
            <a:r>
              <a:rPr lang="sv-SE" sz="1400" b="1" dirty="0">
                <a:solidFill>
                  <a:schemeClr val="tx1"/>
                </a:solidFill>
                <a:ea typeface="Arial" charset="0"/>
                <a:cs typeface="Arial" charset="0"/>
              </a:rPr>
              <a:t>.</a:t>
            </a:r>
            <a:endParaRPr lang="sv-SE" sz="1400" b="1" dirty="0">
              <a:solidFill>
                <a:schemeClr val="tx1"/>
              </a:solidFill>
            </a:endParaRPr>
          </a:p>
        </p:txBody>
      </p:sp>
      <p:sp>
        <p:nvSpPr>
          <p:cNvPr id="8" name="Platshållare för innehåll 7">
            <a:extLst>
              <a:ext uri="{FF2B5EF4-FFF2-40B4-BE49-F238E27FC236}">
                <a16:creationId xmlns:a16="http://schemas.microsoft.com/office/drawing/2014/main" id="{80CC2609-C69B-49BD-9922-ABC7DDB0BCB5}"/>
              </a:ext>
            </a:extLst>
          </p:cNvPr>
          <p:cNvSpPr txBox="1">
            <a:spLocks noGrp="1"/>
          </p:cNvSpPr>
          <p:nvPr>
            <p:ph idx="1"/>
          </p:nvPr>
        </p:nvSpPr>
        <p:spPr>
          <a:xfrm>
            <a:off x="592138" y="1812925"/>
            <a:ext cx="5075025" cy="2199782"/>
          </a:xfrm>
          <a:prstGeom prst="rect">
            <a:avLst/>
          </a:prstGeom>
          <a:noFill/>
        </p:spPr>
        <p:txBody>
          <a:bodyPr wrap="square" rtlCol="0" anchor="t">
            <a:noAutofit/>
          </a:bodyPr>
          <a:lstStyle/>
          <a:p>
            <a:pPr>
              <a:tabLst>
                <a:tab pos="214313" algn="l"/>
              </a:tabLst>
            </a:pPr>
            <a:r>
              <a:rPr lang="sv-SE" sz="2000" dirty="0">
                <a:ea typeface="Arial" charset="0"/>
                <a:cs typeface="Arial" charset="0"/>
              </a:rPr>
              <a:t>Hushållen uppger generellt att de har en stark ekonomi men 12% har problem med att klara en oförutsedd utgift </a:t>
            </a:r>
          </a:p>
          <a:p>
            <a:pPr>
              <a:tabLst>
                <a:tab pos="214313" algn="l"/>
              </a:tabLst>
            </a:pPr>
            <a:r>
              <a:rPr lang="sv-SE" sz="2000" dirty="0">
                <a:ea typeface="Arial" charset="0"/>
                <a:cs typeface="Arial" charset="0"/>
              </a:rPr>
              <a:t>Ensamstående föräldrar är en grupp där många har en svår ekonomisk situation.</a:t>
            </a:r>
          </a:p>
          <a:p>
            <a:pPr>
              <a:tabLst>
                <a:tab pos="214313" algn="l"/>
              </a:tabLst>
            </a:pPr>
            <a:r>
              <a:rPr lang="sv-SE" sz="2000" dirty="0">
                <a:ea typeface="Arial" charset="0"/>
                <a:cs typeface="Arial" charset="0"/>
              </a:rPr>
              <a:t>Riskspridning är ett svårt område.</a:t>
            </a:r>
          </a:p>
          <a:p>
            <a:pPr>
              <a:tabLst>
                <a:tab pos="214313" algn="l"/>
              </a:tabLst>
            </a:pPr>
            <a:endParaRPr lang="sv-SE" sz="2000" dirty="0">
              <a:ea typeface="Arial" charset="0"/>
              <a:cs typeface="Arial" charset="0"/>
            </a:endParaRPr>
          </a:p>
        </p:txBody>
      </p:sp>
      <p:sp>
        <p:nvSpPr>
          <p:cNvPr id="9" name="textruta 8">
            <a:extLst>
              <a:ext uri="{FF2B5EF4-FFF2-40B4-BE49-F238E27FC236}">
                <a16:creationId xmlns:a16="http://schemas.microsoft.com/office/drawing/2014/main" id="{1847D629-7BC3-4128-9182-319EDC63A0F4}"/>
              </a:ext>
            </a:extLst>
          </p:cNvPr>
          <p:cNvSpPr txBox="1"/>
          <p:nvPr/>
        </p:nvSpPr>
        <p:spPr>
          <a:xfrm>
            <a:off x="361439" y="1235429"/>
            <a:ext cx="5077552" cy="332419"/>
          </a:xfrm>
          <a:prstGeom prst="rect">
            <a:avLst/>
          </a:prstGeom>
          <a:noFill/>
        </p:spPr>
        <p:txBody>
          <a:bodyPr wrap="square" rtlCol="0" anchor="t">
            <a:noAutofit/>
          </a:bodyPr>
          <a:lstStyle/>
          <a:p>
            <a:pPr>
              <a:tabLst>
                <a:tab pos="214313" algn="l"/>
              </a:tabLst>
            </a:pPr>
            <a:r>
              <a:rPr lang="sv-SE" sz="2000" dirty="0">
                <a:ea typeface="Arial" charset="0"/>
                <a:cs typeface="Arial" charset="0"/>
              </a:rPr>
              <a:t>	Hushållens finansiella förmåga 2020</a:t>
            </a:r>
          </a:p>
        </p:txBody>
      </p:sp>
      <p:pic>
        <p:nvPicPr>
          <p:cNvPr id="6" name="Platshållare för bild 5" descr="En bild som visar text, person, bärbar dator, dator&#10;&#10;Automatiskt genererad beskrivning">
            <a:extLst>
              <a:ext uri="{FF2B5EF4-FFF2-40B4-BE49-F238E27FC236}">
                <a16:creationId xmlns:a16="http://schemas.microsoft.com/office/drawing/2014/main" id="{1840DC77-B0C6-F6A7-BB44-B818BF5F435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4" name="Platshållare för text 3">
            <a:extLst>
              <a:ext uri="{FF2B5EF4-FFF2-40B4-BE49-F238E27FC236}">
                <a16:creationId xmlns:a16="http://schemas.microsoft.com/office/drawing/2014/main" id="{CA5E5E73-1114-315E-F417-328935410BCD}"/>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spTree>
    <p:extLst>
      <p:ext uri="{BB962C8B-B14F-4D97-AF65-F5344CB8AC3E}">
        <p14:creationId xmlns:p14="http://schemas.microsoft.com/office/powerpoint/2010/main" val="2919409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71715"/>
          </a:xfrm>
        </p:spPr>
        <p:txBody>
          <a:bodyPr/>
          <a:lstStyle/>
          <a:p>
            <a:r>
              <a:rPr lang="sv-SE" b="1" dirty="0">
                <a:latin typeface="Calibri" panose="020F0502020204030204" pitchFamily="34" charset="0"/>
                <a:ea typeface="Arial" charset="0"/>
                <a:cs typeface="Calibri" panose="020F0502020204030204" pitchFamily="34" charset="0"/>
              </a:rPr>
              <a:t>VIKTEN AV KUNSKAP</a:t>
            </a:r>
          </a:p>
        </p:txBody>
      </p:sp>
      <p:sp>
        <p:nvSpPr>
          <p:cNvPr id="11" name="Platshållare för innehåll 7">
            <a:extLst>
              <a:ext uri="{FF2B5EF4-FFF2-40B4-BE49-F238E27FC236}">
                <a16:creationId xmlns:a16="http://schemas.microsoft.com/office/drawing/2014/main" id="{10AEC553-81D3-44BD-9011-1EACE0B65103}"/>
              </a:ext>
            </a:extLst>
          </p:cNvPr>
          <p:cNvSpPr txBox="1">
            <a:spLocks noGrp="1"/>
          </p:cNvSpPr>
          <p:nvPr>
            <p:ph idx="1"/>
          </p:nvPr>
        </p:nvSpPr>
        <p:spPr>
          <a:xfrm>
            <a:off x="598516" y="1244063"/>
            <a:ext cx="5075025" cy="2199782"/>
          </a:xfrm>
          <a:prstGeom prst="rect">
            <a:avLst/>
          </a:prstGeom>
          <a:noFill/>
        </p:spPr>
        <p:txBody>
          <a:bodyPr wrap="square" rtlCol="0" anchor="t">
            <a:noAutofit/>
          </a:bodyPr>
          <a:lstStyle/>
          <a:p>
            <a:pPr>
              <a:tabLst>
                <a:tab pos="214313" algn="l"/>
              </a:tabLst>
            </a:pPr>
            <a:r>
              <a:rPr lang="sv-SE" sz="2000" dirty="0">
                <a:ea typeface="Arial" charset="0"/>
                <a:cs typeface="Arial" charset="0"/>
              </a:rPr>
              <a:t>Medvetna val</a:t>
            </a:r>
          </a:p>
          <a:p>
            <a:pPr>
              <a:tabLst>
                <a:tab pos="214313" algn="l"/>
              </a:tabLst>
            </a:pPr>
            <a:r>
              <a:rPr lang="sv-SE" sz="2000" dirty="0">
                <a:ea typeface="Arial" charset="0"/>
                <a:cs typeface="Arial" charset="0"/>
              </a:rPr>
              <a:t>Stor valfrihet</a:t>
            </a:r>
          </a:p>
          <a:p>
            <a:pPr>
              <a:tabLst>
                <a:tab pos="214313" algn="l"/>
              </a:tabLst>
            </a:pPr>
            <a:r>
              <a:rPr lang="sv-SE" sz="2000" dirty="0">
                <a:ea typeface="Arial" charset="0"/>
                <a:cs typeface="Arial" charset="0"/>
              </a:rPr>
              <a:t>Digitalisering</a:t>
            </a:r>
          </a:p>
        </p:txBody>
      </p:sp>
      <p:pic>
        <p:nvPicPr>
          <p:cNvPr id="8" name="Platshållare för bild 7">
            <a:extLst>
              <a:ext uri="{FF2B5EF4-FFF2-40B4-BE49-F238E27FC236}">
                <a16:creationId xmlns:a16="http://schemas.microsoft.com/office/drawing/2014/main" id="{284639DD-2F0A-0981-E409-58384A4CA88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Platshållare för text 3">
            <a:extLst>
              <a:ext uri="{FF2B5EF4-FFF2-40B4-BE49-F238E27FC236}">
                <a16:creationId xmlns:a16="http://schemas.microsoft.com/office/drawing/2014/main" id="{418F4FA1-A353-6B32-2977-81836E4B2280}"/>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spTree>
    <p:extLst>
      <p:ext uri="{BB962C8B-B14F-4D97-AF65-F5344CB8AC3E}">
        <p14:creationId xmlns:p14="http://schemas.microsoft.com/office/powerpoint/2010/main" val="83051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solidFill>
            <a:srgbClr val="00AEC7">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6" name="textruta 5">
            <a:extLst>
              <a:ext uri="{FF2B5EF4-FFF2-40B4-BE49-F238E27FC236}">
                <a16:creationId xmlns:a16="http://schemas.microsoft.com/office/drawing/2014/main" id="{BE2CE9AD-9639-4F02-79F5-1D94FFAA89AE}"/>
              </a:ext>
            </a:extLst>
          </p:cNvPr>
          <p:cNvSpPr txBox="1"/>
          <p:nvPr/>
        </p:nvSpPr>
        <p:spPr>
          <a:xfrm>
            <a:off x="938572" y="789026"/>
            <a:ext cx="4259964" cy="643467"/>
          </a:xfrm>
          <a:prstGeom prst="rect">
            <a:avLst/>
          </a:prstGeom>
          <a:noFill/>
        </p:spPr>
        <p:txBody>
          <a:bodyPr wrap="square" rtlCol="0" anchor="t">
            <a:noAutofit/>
          </a:bodyPr>
          <a:lstStyle/>
          <a:p>
            <a:r>
              <a:rPr lang="sv-SE" sz="3200" b="1" dirty="0">
                <a:solidFill>
                  <a:schemeClr val="bg1"/>
                </a:solidFill>
                <a:latin typeface="Calibri" panose="020F0502020204030204" pitchFamily="34" charset="0"/>
                <a:ea typeface="Arial" charset="0"/>
                <a:cs typeface="Calibri" panose="020F0502020204030204" pitchFamily="34" charset="0"/>
              </a:rPr>
              <a:t>LIVSLÅNGT LÄRANDE</a:t>
            </a:r>
          </a:p>
        </p:txBody>
      </p:sp>
      <p:cxnSp>
        <p:nvCxnSpPr>
          <p:cNvPr id="7" name="Rak 9">
            <a:extLst>
              <a:ext uri="{FF2B5EF4-FFF2-40B4-BE49-F238E27FC236}">
                <a16:creationId xmlns:a16="http://schemas.microsoft.com/office/drawing/2014/main" id="{6D2FA14D-4475-915D-CDBC-89FAA0C7ED29}"/>
              </a:ext>
            </a:extLst>
          </p:cNvPr>
          <p:cNvCxnSpPr>
            <a:cxnSpLocks/>
          </p:cNvCxnSpPr>
          <p:nvPr/>
        </p:nvCxnSpPr>
        <p:spPr>
          <a:xfrm flipH="1">
            <a:off x="1029854" y="1369291"/>
            <a:ext cx="101207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object 2">
            <a:extLst>
              <a:ext uri="{FF2B5EF4-FFF2-40B4-BE49-F238E27FC236}">
                <a16:creationId xmlns:a16="http://schemas.microsoft.com/office/drawing/2014/main" id="{E2ADBE12-438A-EF5F-B1E1-37924C8F803B}"/>
              </a:ext>
            </a:extLst>
          </p:cNvPr>
          <p:cNvPicPr/>
          <p:nvPr/>
        </p:nvPicPr>
        <p:blipFill>
          <a:blip r:embed="rId3" cstate="screen">
            <a:extLst>
              <a:ext uri="{28A0092B-C50C-407E-A947-70E740481C1C}">
                <a14:useLocalDpi xmlns:a14="http://schemas.microsoft.com/office/drawing/2010/main"/>
              </a:ext>
            </a:extLst>
          </a:blip>
          <a:stretch>
            <a:fillRect/>
          </a:stretch>
        </p:blipFill>
        <p:spPr>
          <a:xfrm>
            <a:off x="589190" y="2666371"/>
            <a:ext cx="11013620" cy="1693754"/>
          </a:xfrm>
          <a:prstGeom prst="rect">
            <a:avLst/>
          </a:prstGeom>
        </p:spPr>
      </p:pic>
      <p:sp>
        <p:nvSpPr>
          <p:cNvPr id="9" name="textruta 8">
            <a:extLst>
              <a:ext uri="{FF2B5EF4-FFF2-40B4-BE49-F238E27FC236}">
                <a16:creationId xmlns:a16="http://schemas.microsoft.com/office/drawing/2014/main" id="{3D20ACB2-C68F-CD8F-BDC2-03CA98814F03}"/>
              </a:ext>
            </a:extLst>
          </p:cNvPr>
          <p:cNvSpPr txBox="1"/>
          <p:nvPr/>
        </p:nvSpPr>
        <p:spPr>
          <a:xfrm>
            <a:off x="8662227" y="4526667"/>
            <a:ext cx="2528958" cy="369332"/>
          </a:xfrm>
          <a:prstGeom prst="rect">
            <a:avLst/>
          </a:prstGeom>
          <a:noFill/>
        </p:spPr>
        <p:txBody>
          <a:bodyPr wrap="square" rtlCol="0">
            <a:spAutoFit/>
          </a:bodyPr>
          <a:lstStyle/>
          <a:p>
            <a:pPr defTabSz="914400" fontAlgn="base">
              <a:spcBef>
                <a:spcPct val="0"/>
              </a:spcBef>
              <a:spcAft>
                <a:spcPct val="0"/>
              </a:spcAft>
              <a:defRPr/>
            </a:pPr>
            <a:r>
              <a:rPr lang="sv-SE" b="1" dirty="0">
                <a:solidFill>
                  <a:schemeClr val="bg1"/>
                </a:solidFill>
              </a:rPr>
              <a:t>Ny i Sverige</a:t>
            </a:r>
          </a:p>
        </p:txBody>
      </p:sp>
      <p:sp>
        <p:nvSpPr>
          <p:cNvPr id="10" name="textruta 9">
            <a:extLst>
              <a:ext uri="{FF2B5EF4-FFF2-40B4-BE49-F238E27FC236}">
                <a16:creationId xmlns:a16="http://schemas.microsoft.com/office/drawing/2014/main" id="{77F5E64D-2C32-0F61-6EFB-1BA9CE2BF969}"/>
              </a:ext>
            </a:extLst>
          </p:cNvPr>
          <p:cNvSpPr txBox="1"/>
          <p:nvPr/>
        </p:nvSpPr>
        <p:spPr>
          <a:xfrm>
            <a:off x="2077871" y="4526667"/>
            <a:ext cx="1833838" cy="369332"/>
          </a:xfrm>
          <a:prstGeom prst="rect">
            <a:avLst/>
          </a:prstGeom>
          <a:noFill/>
        </p:spPr>
        <p:txBody>
          <a:bodyPr wrap="square" rtlCol="0">
            <a:spAutoFit/>
          </a:bodyPr>
          <a:lstStyle/>
          <a:p>
            <a:pPr algn="ctr" defTabSz="914400" fontAlgn="base">
              <a:spcBef>
                <a:spcPct val="0"/>
              </a:spcBef>
              <a:spcAft>
                <a:spcPct val="0"/>
              </a:spcAft>
              <a:defRPr/>
            </a:pPr>
            <a:r>
              <a:rPr lang="sv-SE" b="1" dirty="0">
                <a:solidFill>
                  <a:schemeClr val="bg1"/>
                </a:solidFill>
              </a:rPr>
              <a:t>Gymnasiet</a:t>
            </a:r>
            <a:endParaRPr lang="sv-SE" sz="1600" b="1" dirty="0">
              <a:solidFill>
                <a:schemeClr val="bg1"/>
              </a:solidFill>
            </a:endParaRPr>
          </a:p>
        </p:txBody>
      </p:sp>
      <p:sp>
        <p:nvSpPr>
          <p:cNvPr id="11" name="textruta 10">
            <a:extLst>
              <a:ext uri="{FF2B5EF4-FFF2-40B4-BE49-F238E27FC236}">
                <a16:creationId xmlns:a16="http://schemas.microsoft.com/office/drawing/2014/main" id="{8CFB4944-581D-A33B-3EB9-A6AE263CF25B}"/>
              </a:ext>
            </a:extLst>
          </p:cNvPr>
          <p:cNvSpPr txBox="1"/>
          <p:nvPr/>
        </p:nvSpPr>
        <p:spPr>
          <a:xfrm>
            <a:off x="5613330" y="4526667"/>
            <a:ext cx="1664985" cy="369332"/>
          </a:xfrm>
          <a:prstGeom prst="rect">
            <a:avLst/>
          </a:prstGeom>
          <a:noFill/>
        </p:spPr>
        <p:txBody>
          <a:bodyPr wrap="square" rtlCol="0">
            <a:spAutoFit/>
          </a:bodyPr>
          <a:lstStyle/>
          <a:p>
            <a:pPr defTabSz="914400" fontAlgn="base">
              <a:spcBef>
                <a:spcPct val="0"/>
              </a:spcBef>
              <a:spcAft>
                <a:spcPct val="0"/>
              </a:spcAft>
              <a:defRPr/>
            </a:pPr>
            <a:r>
              <a:rPr lang="sv-SE" b="1" dirty="0">
                <a:solidFill>
                  <a:schemeClr val="bg1"/>
                </a:solidFill>
              </a:rPr>
              <a:t> Föräldrar</a:t>
            </a:r>
          </a:p>
        </p:txBody>
      </p:sp>
      <p:sp>
        <p:nvSpPr>
          <p:cNvPr id="12" name="textruta 11">
            <a:extLst>
              <a:ext uri="{FF2B5EF4-FFF2-40B4-BE49-F238E27FC236}">
                <a16:creationId xmlns:a16="http://schemas.microsoft.com/office/drawing/2014/main" id="{9921F660-27FA-CB9F-90AC-1267803C0BBD}"/>
              </a:ext>
            </a:extLst>
          </p:cNvPr>
          <p:cNvSpPr txBox="1"/>
          <p:nvPr/>
        </p:nvSpPr>
        <p:spPr>
          <a:xfrm>
            <a:off x="6856540" y="2171380"/>
            <a:ext cx="1391819" cy="369332"/>
          </a:xfrm>
          <a:prstGeom prst="rect">
            <a:avLst/>
          </a:prstGeom>
          <a:noFill/>
        </p:spPr>
        <p:txBody>
          <a:bodyPr wrap="square" rtlCol="0">
            <a:spAutoFit/>
          </a:bodyPr>
          <a:lstStyle/>
          <a:p>
            <a:pPr algn="ctr" defTabSz="914400" fontAlgn="base">
              <a:spcBef>
                <a:spcPct val="0"/>
              </a:spcBef>
              <a:spcAft>
                <a:spcPct val="0"/>
              </a:spcAft>
              <a:defRPr/>
            </a:pPr>
            <a:r>
              <a:rPr lang="sv-SE" b="1" dirty="0">
                <a:solidFill>
                  <a:schemeClr val="bg1"/>
                </a:solidFill>
              </a:rPr>
              <a:t>Vuxna</a:t>
            </a:r>
          </a:p>
        </p:txBody>
      </p:sp>
      <p:sp>
        <p:nvSpPr>
          <p:cNvPr id="13" name="textruta 12">
            <a:extLst>
              <a:ext uri="{FF2B5EF4-FFF2-40B4-BE49-F238E27FC236}">
                <a16:creationId xmlns:a16="http://schemas.microsoft.com/office/drawing/2014/main" id="{38CE5600-7576-8182-F240-27169ADBD692}"/>
              </a:ext>
            </a:extLst>
          </p:cNvPr>
          <p:cNvSpPr txBox="1"/>
          <p:nvPr/>
        </p:nvSpPr>
        <p:spPr>
          <a:xfrm>
            <a:off x="3579890" y="2171380"/>
            <a:ext cx="1833838" cy="369332"/>
          </a:xfrm>
          <a:prstGeom prst="rect">
            <a:avLst/>
          </a:prstGeom>
          <a:noFill/>
        </p:spPr>
        <p:txBody>
          <a:bodyPr wrap="square" rtlCol="0">
            <a:spAutoFit/>
          </a:bodyPr>
          <a:lstStyle/>
          <a:p>
            <a:pPr algn="ctr" defTabSz="914400" fontAlgn="base">
              <a:spcBef>
                <a:spcPct val="0"/>
              </a:spcBef>
              <a:spcAft>
                <a:spcPct val="0"/>
              </a:spcAft>
              <a:defRPr/>
            </a:pPr>
            <a:r>
              <a:rPr lang="sv-SE" b="1" dirty="0">
                <a:solidFill>
                  <a:schemeClr val="bg1"/>
                </a:solidFill>
              </a:rPr>
              <a:t>Högskola</a:t>
            </a:r>
          </a:p>
        </p:txBody>
      </p:sp>
      <p:sp>
        <p:nvSpPr>
          <p:cNvPr id="14" name="textruta 13">
            <a:extLst>
              <a:ext uri="{FF2B5EF4-FFF2-40B4-BE49-F238E27FC236}">
                <a16:creationId xmlns:a16="http://schemas.microsoft.com/office/drawing/2014/main" id="{3067E009-A23B-6585-96DF-71665B5F56E2}"/>
              </a:ext>
            </a:extLst>
          </p:cNvPr>
          <p:cNvSpPr txBox="1"/>
          <p:nvPr/>
        </p:nvSpPr>
        <p:spPr>
          <a:xfrm>
            <a:off x="683466" y="2171380"/>
            <a:ext cx="2000551" cy="369332"/>
          </a:xfrm>
          <a:prstGeom prst="rect">
            <a:avLst/>
          </a:prstGeom>
          <a:noFill/>
        </p:spPr>
        <p:txBody>
          <a:bodyPr wrap="square" rtlCol="0">
            <a:spAutoFit/>
          </a:bodyPr>
          <a:lstStyle/>
          <a:p>
            <a:pPr defTabSz="914400" fontAlgn="base">
              <a:spcBef>
                <a:spcPct val="0"/>
              </a:spcBef>
              <a:spcAft>
                <a:spcPct val="0"/>
              </a:spcAft>
              <a:defRPr/>
            </a:pPr>
            <a:r>
              <a:rPr lang="sv-SE" b="1" dirty="0">
                <a:solidFill>
                  <a:schemeClr val="bg1"/>
                </a:solidFill>
              </a:rPr>
              <a:t>Mellanstadiet</a:t>
            </a:r>
          </a:p>
        </p:txBody>
      </p:sp>
      <p:sp>
        <p:nvSpPr>
          <p:cNvPr id="15" name="textruta 14">
            <a:extLst>
              <a:ext uri="{FF2B5EF4-FFF2-40B4-BE49-F238E27FC236}">
                <a16:creationId xmlns:a16="http://schemas.microsoft.com/office/drawing/2014/main" id="{6FE99961-97B0-CE82-369B-EE866C18FDB6}"/>
              </a:ext>
            </a:extLst>
          </p:cNvPr>
          <p:cNvSpPr txBox="1"/>
          <p:nvPr/>
        </p:nvSpPr>
        <p:spPr>
          <a:xfrm>
            <a:off x="10033546" y="2171380"/>
            <a:ext cx="1391819" cy="369332"/>
          </a:xfrm>
          <a:prstGeom prst="rect">
            <a:avLst/>
          </a:prstGeom>
          <a:noFill/>
        </p:spPr>
        <p:txBody>
          <a:bodyPr wrap="square" rtlCol="0">
            <a:spAutoFit/>
          </a:bodyPr>
          <a:lstStyle/>
          <a:p>
            <a:pPr algn="ctr" defTabSz="914400" fontAlgn="base">
              <a:spcBef>
                <a:spcPct val="0"/>
              </a:spcBef>
              <a:spcAft>
                <a:spcPct val="0"/>
              </a:spcAft>
              <a:defRPr/>
            </a:pPr>
            <a:r>
              <a:rPr lang="sv-SE" b="1" dirty="0">
                <a:solidFill>
                  <a:schemeClr val="bg1"/>
                </a:solidFill>
              </a:rPr>
              <a:t>Seniorer</a:t>
            </a:r>
          </a:p>
        </p:txBody>
      </p:sp>
      <p:sp>
        <p:nvSpPr>
          <p:cNvPr id="16" name="Ellips 15">
            <a:extLst>
              <a:ext uri="{FF2B5EF4-FFF2-40B4-BE49-F238E27FC236}">
                <a16:creationId xmlns:a16="http://schemas.microsoft.com/office/drawing/2014/main" id="{3D0E810A-B17E-99E7-5C84-325D3027B0D3}"/>
              </a:ext>
            </a:extLst>
          </p:cNvPr>
          <p:cNvSpPr/>
          <p:nvPr/>
        </p:nvSpPr>
        <p:spPr>
          <a:xfrm>
            <a:off x="809623" y="2880158"/>
            <a:ext cx="1239772" cy="1239772"/>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Ellips 16">
            <a:extLst>
              <a:ext uri="{FF2B5EF4-FFF2-40B4-BE49-F238E27FC236}">
                <a16:creationId xmlns:a16="http://schemas.microsoft.com/office/drawing/2014/main" id="{1D99D636-A37C-8288-B448-B340D6824818}"/>
              </a:ext>
            </a:extLst>
          </p:cNvPr>
          <p:cNvSpPr/>
          <p:nvPr/>
        </p:nvSpPr>
        <p:spPr>
          <a:xfrm>
            <a:off x="2360666" y="2893362"/>
            <a:ext cx="1239772" cy="1239772"/>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Ellips 17">
            <a:extLst>
              <a:ext uri="{FF2B5EF4-FFF2-40B4-BE49-F238E27FC236}">
                <a16:creationId xmlns:a16="http://schemas.microsoft.com/office/drawing/2014/main" id="{C3BD2BF6-A49F-CAE7-D70B-F485DEE8AFF6}"/>
              </a:ext>
            </a:extLst>
          </p:cNvPr>
          <p:cNvSpPr/>
          <p:nvPr/>
        </p:nvSpPr>
        <p:spPr>
          <a:xfrm>
            <a:off x="3911709" y="2893362"/>
            <a:ext cx="1239772" cy="1239772"/>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83D65973-E31C-0160-0EBC-52A66D8DAAD2}"/>
              </a:ext>
            </a:extLst>
          </p:cNvPr>
          <p:cNvSpPr/>
          <p:nvPr/>
        </p:nvSpPr>
        <p:spPr>
          <a:xfrm>
            <a:off x="5476114" y="2880158"/>
            <a:ext cx="1239772" cy="1239772"/>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Ellips 19">
            <a:extLst>
              <a:ext uri="{FF2B5EF4-FFF2-40B4-BE49-F238E27FC236}">
                <a16:creationId xmlns:a16="http://schemas.microsoft.com/office/drawing/2014/main" id="{20E7CE04-8ED8-A735-6D54-AFD1DD54CE00}"/>
              </a:ext>
            </a:extLst>
          </p:cNvPr>
          <p:cNvSpPr/>
          <p:nvPr/>
        </p:nvSpPr>
        <p:spPr>
          <a:xfrm>
            <a:off x="7008587" y="2880158"/>
            <a:ext cx="1239772" cy="1239772"/>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12AF978B-887B-334C-904B-CBC4AAF94493}"/>
              </a:ext>
            </a:extLst>
          </p:cNvPr>
          <p:cNvSpPr/>
          <p:nvPr/>
        </p:nvSpPr>
        <p:spPr>
          <a:xfrm>
            <a:off x="8578200" y="2893362"/>
            <a:ext cx="1239772" cy="1239772"/>
          </a:xfrm>
          <a:prstGeom prst="ellipse">
            <a:avLst/>
          </a:prstGeom>
          <a:blipFill dpi="0" rotWithShape="1">
            <a:blip r:embed="rId9"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224EA578-8716-C938-089B-7110B4606A8E}"/>
              </a:ext>
            </a:extLst>
          </p:cNvPr>
          <p:cNvSpPr/>
          <p:nvPr/>
        </p:nvSpPr>
        <p:spPr>
          <a:xfrm>
            <a:off x="10109569" y="2880158"/>
            <a:ext cx="1239772" cy="1239772"/>
          </a:xfrm>
          <a:prstGeom prst="ellipse">
            <a:avLst/>
          </a:prstGeom>
          <a:blipFill dpi="0" rotWithShape="1">
            <a:blip r:embed="rId10"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10299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solidFill>
            <a:srgbClr val="00AEC7">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6" name="textruta 5">
            <a:extLst>
              <a:ext uri="{FF2B5EF4-FFF2-40B4-BE49-F238E27FC236}">
                <a16:creationId xmlns:a16="http://schemas.microsoft.com/office/drawing/2014/main" id="{BE2CE9AD-9639-4F02-79F5-1D94FFAA89AE}"/>
              </a:ext>
            </a:extLst>
          </p:cNvPr>
          <p:cNvSpPr txBox="1"/>
          <p:nvPr/>
        </p:nvSpPr>
        <p:spPr>
          <a:xfrm>
            <a:off x="938572" y="789026"/>
            <a:ext cx="4259964" cy="643467"/>
          </a:xfrm>
          <a:prstGeom prst="rect">
            <a:avLst/>
          </a:prstGeom>
          <a:noFill/>
        </p:spPr>
        <p:txBody>
          <a:bodyPr wrap="square" rtlCol="0" anchor="t">
            <a:noAutofit/>
          </a:bodyPr>
          <a:lstStyle/>
          <a:p>
            <a:r>
              <a:rPr lang="sv-SE" sz="3200" b="1" dirty="0">
                <a:solidFill>
                  <a:schemeClr val="bg1"/>
                </a:solidFill>
                <a:latin typeface="Calibri" panose="020F0502020204030204" pitchFamily="34" charset="0"/>
                <a:ea typeface="Arial" charset="0"/>
                <a:cs typeface="Calibri" panose="020F0502020204030204" pitchFamily="34" charset="0"/>
              </a:rPr>
              <a:t>ATT SPRIDA KUNSKAP</a:t>
            </a:r>
          </a:p>
        </p:txBody>
      </p:sp>
      <p:cxnSp>
        <p:nvCxnSpPr>
          <p:cNvPr id="7" name="Rak 9">
            <a:extLst>
              <a:ext uri="{FF2B5EF4-FFF2-40B4-BE49-F238E27FC236}">
                <a16:creationId xmlns:a16="http://schemas.microsoft.com/office/drawing/2014/main" id="{6D2FA14D-4475-915D-CDBC-89FAA0C7ED29}"/>
              </a:ext>
            </a:extLst>
          </p:cNvPr>
          <p:cNvCxnSpPr>
            <a:cxnSpLocks/>
          </p:cNvCxnSpPr>
          <p:nvPr/>
        </p:nvCxnSpPr>
        <p:spPr>
          <a:xfrm flipH="1">
            <a:off x="1029854" y="1369291"/>
            <a:ext cx="101207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upp 2">
            <a:extLst>
              <a:ext uri="{FF2B5EF4-FFF2-40B4-BE49-F238E27FC236}">
                <a16:creationId xmlns:a16="http://schemas.microsoft.com/office/drawing/2014/main" id="{081A7E22-1D03-7587-00FA-479E594D01BF}"/>
              </a:ext>
            </a:extLst>
          </p:cNvPr>
          <p:cNvGrpSpPr/>
          <p:nvPr/>
        </p:nvGrpSpPr>
        <p:grpSpPr>
          <a:xfrm>
            <a:off x="1162453" y="2796746"/>
            <a:ext cx="10072160" cy="3204514"/>
            <a:chOff x="1155137" y="2717294"/>
            <a:chExt cx="10072160" cy="3204514"/>
          </a:xfrm>
        </p:grpSpPr>
        <p:sp>
          <p:nvSpPr>
            <p:cNvPr id="4" name="Text Box 12">
              <a:extLst>
                <a:ext uri="{FF2B5EF4-FFF2-40B4-BE49-F238E27FC236}">
                  <a16:creationId xmlns:a16="http://schemas.microsoft.com/office/drawing/2014/main" id="{6289F71C-6B22-8375-0D7C-2F3DFAB894FF}"/>
                </a:ext>
              </a:extLst>
            </p:cNvPr>
            <p:cNvSpPr txBox="1">
              <a:spLocks noChangeArrowheads="1"/>
            </p:cNvSpPr>
            <p:nvPr/>
          </p:nvSpPr>
          <p:spPr bwMode="auto">
            <a:xfrm>
              <a:off x="1285769" y="5038738"/>
              <a:ext cx="19824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914400">
                <a:spcBef>
                  <a:spcPct val="50000"/>
                </a:spcBef>
              </a:pPr>
              <a:r>
                <a:rPr lang="sv-SE" sz="2400" dirty="0">
                  <a:solidFill>
                    <a:schemeClr val="bg1"/>
                  </a:solidFill>
                  <a:latin typeface="+mj-lt"/>
                </a:rPr>
                <a:t>Nätverket</a:t>
              </a:r>
            </a:p>
          </p:txBody>
        </p:sp>
        <p:sp>
          <p:nvSpPr>
            <p:cNvPr id="23" name="Text Box 99">
              <a:extLst>
                <a:ext uri="{FF2B5EF4-FFF2-40B4-BE49-F238E27FC236}">
                  <a16:creationId xmlns:a16="http://schemas.microsoft.com/office/drawing/2014/main" id="{B566A3AE-BA9E-F1E5-0059-DB264FC8FEC0}"/>
                </a:ext>
              </a:extLst>
            </p:cNvPr>
            <p:cNvSpPr txBox="1">
              <a:spLocks noChangeArrowheads="1"/>
            </p:cNvSpPr>
            <p:nvPr/>
          </p:nvSpPr>
          <p:spPr bwMode="auto">
            <a:xfrm>
              <a:off x="7549787" y="5048433"/>
              <a:ext cx="36775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914400">
                <a:spcBef>
                  <a:spcPct val="50000"/>
                </a:spcBef>
              </a:pPr>
              <a:r>
                <a:rPr lang="sv-SE" sz="2400" dirty="0">
                  <a:solidFill>
                    <a:schemeClr val="bg1"/>
                  </a:solidFill>
                  <a:latin typeface="+mj-lt"/>
                </a:rPr>
                <a:t>Kunskaperna sprids vidare</a:t>
              </a:r>
            </a:p>
          </p:txBody>
        </p:sp>
        <p:sp>
          <p:nvSpPr>
            <p:cNvPr id="24" name="Text Box 131">
              <a:extLst>
                <a:ext uri="{FF2B5EF4-FFF2-40B4-BE49-F238E27FC236}">
                  <a16:creationId xmlns:a16="http://schemas.microsoft.com/office/drawing/2014/main" id="{2863A9C3-BAD7-5537-A673-C7B759EEFED7}"/>
                </a:ext>
              </a:extLst>
            </p:cNvPr>
            <p:cNvSpPr txBox="1">
              <a:spLocks noChangeArrowheads="1"/>
            </p:cNvSpPr>
            <p:nvPr/>
          </p:nvSpPr>
          <p:spPr bwMode="auto">
            <a:xfrm>
              <a:off x="4399378" y="5038738"/>
              <a:ext cx="24297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914400">
                <a:spcBef>
                  <a:spcPct val="50000"/>
                </a:spcBef>
              </a:pPr>
              <a:r>
                <a:rPr lang="sv-SE" sz="2400" dirty="0">
                  <a:solidFill>
                    <a:schemeClr val="bg1"/>
                  </a:solidFill>
                  <a:latin typeface="+mj-lt"/>
                </a:rPr>
                <a:t>Utbildare utbildas</a:t>
              </a:r>
            </a:p>
          </p:txBody>
        </p:sp>
        <p:sp>
          <p:nvSpPr>
            <p:cNvPr id="25" name="Text Box 131">
              <a:extLst>
                <a:ext uri="{FF2B5EF4-FFF2-40B4-BE49-F238E27FC236}">
                  <a16:creationId xmlns:a16="http://schemas.microsoft.com/office/drawing/2014/main" id="{C0608039-0770-CDE3-F9FD-1FEE685FBE40}"/>
                </a:ext>
              </a:extLst>
            </p:cNvPr>
            <p:cNvSpPr txBox="1">
              <a:spLocks noChangeArrowheads="1"/>
            </p:cNvSpPr>
            <p:nvPr/>
          </p:nvSpPr>
          <p:spPr bwMode="auto">
            <a:xfrm>
              <a:off x="4507207" y="5460143"/>
              <a:ext cx="2194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914400">
                <a:spcBef>
                  <a:spcPct val="50000"/>
                </a:spcBef>
              </a:pPr>
              <a:r>
                <a:rPr lang="sv-SE" sz="1200" dirty="0">
                  <a:solidFill>
                    <a:schemeClr val="bg1"/>
                  </a:solidFill>
                  <a:latin typeface="+mn-lt"/>
                </a:rPr>
                <a:t>BUS, KVL, RFS, Svenska kyrkan,</a:t>
              </a:r>
              <a:br>
                <a:rPr lang="sv-SE" sz="1200" dirty="0">
                  <a:solidFill>
                    <a:schemeClr val="bg1"/>
                  </a:solidFill>
                  <a:latin typeface="+mn-lt"/>
                </a:rPr>
              </a:br>
              <a:r>
                <a:rPr lang="sv-SE" sz="1200" dirty="0">
                  <a:solidFill>
                    <a:schemeClr val="bg1"/>
                  </a:solidFill>
                  <a:latin typeface="+mn-lt"/>
                </a:rPr>
                <a:t>fackförbund med flera.</a:t>
              </a:r>
            </a:p>
          </p:txBody>
        </p:sp>
        <p:pic>
          <p:nvPicPr>
            <p:cNvPr id="26" name="Bildobjekt 25">
              <a:extLst>
                <a:ext uri="{FF2B5EF4-FFF2-40B4-BE49-F238E27FC236}">
                  <a16:creationId xmlns:a16="http://schemas.microsoft.com/office/drawing/2014/main" id="{3CFE662A-6C08-2BA8-0478-DC010498D8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5137" y="2757986"/>
              <a:ext cx="2206704" cy="2206704"/>
            </a:xfrm>
            <a:prstGeom prst="rect">
              <a:avLst/>
            </a:prstGeom>
          </p:spPr>
        </p:pic>
        <p:pic>
          <p:nvPicPr>
            <p:cNvPr id="27" name="Bildobjekt 26">
              <a:extLst>
                <a:ext uri="{FF2B5EF4-FFF2-40B4-BE49-F238E27FC236}">
                  <a16:creationId xmlns:a16="http://schemas.microsoft.com/office/drawing/2014/main" id="{E154F918-E4CA-89CF-C674-3A1090791C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27620" y="3003500"/>
              <a:ext cx="1871137" cy="1871137"/>
            </a:xfrm>
            <a:prstGeom prst="rect">
              <a:avLst/>
            </a:prstGeom>
          </p:spPr>
        </p:pic>
        <p:pic>
          <p:nvPicPr>
            <p:cNvPr id="28" name="Bildobjekt 27">
              <a:extLst>
                <a:ext uri="{FF2B5EF4-FFF2-40B4-BE49-F238E27FC236}">
                  <a16:creationId xmlns:a16="http://schemas.microsoft.com/office/drawing/2014/main" id="{D610C820-1826-774B-5B6E-D100A24CED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17814" y="2717294"/>
              <a:ext cx="2218244" cy="2218244"/>
            </a:xfrm>
            <a:prstGeom prst="rect">
              <a:avLst/>
            </a:prstGeom>
          </p:spPr>
        </p:pic>
        <p:pic>
          <p:nvPicPr>
            <p:cNvPr id="29" name="Bildobjekt 28">
              <a:extLst>
                <a:ext uri="{FF2B5EF4-FFF2-40B4-BE49-F238E27FC236}">
                  <a16:creationId xmlns:a16="http://schemas.microsoft.com/office/drawing/2014/main" id="{7D60B754-9523-4F8B-BE28-A88AA85163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10234" y="3116549"/>
              <a:ext cx="1760300" cy="1760300"/>
            </a:xfrm>
            <a:prstGeom prst="rect">
              <a:avLst/>
            </a:prstGeom>
          </p:spPr>
        </p:pic>
        <p:cxnSp>
          <p:nvCxnSpPr>
            <p:cNvPr id="30" name="Rak pilkoppling 29">
              <a:extLst>
                <a:ext uri="{FF2B5EF4-FFF2-40B4-BE49-F238E27FC236}">
                  <a16:creationId xmlns:a16="http://schemas.microsoft.com/office/drawing/2014/main" id="{114106F6-2D57-10EF-6009-AF1AC3107E95}"/>
                </a:ext>
              </a:extLst>
            </p:cNvPr>
            <p:cNvCxnSpPr/>
            <p:nvPr/>
          </p:nvCxnSpPr>
          <p:spPr>
            <a:xfrm>
              <a:off x="6636058" y="3861338"/>
              <a:ext cx="808822" cy="0"/>
            </a:xfrm>
            <a:prstGeom prst="straightConnector1">
              <a:avLst/>
            </a:prstGeom>
            <a:ln w="7620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a:extLst>
                <a:ext uri="{FF2B5EF4-FFF2-40B4-BE49-F238E27FC236}">
                  <a16:creationId xmlns:a16="http://schemas.microsoft.com/office/drawing/2014/main" id="{315B5C19-9D11-2927-7BC7-C0A7B71292F5}"/>
                </a:ext>
              </a:extLst>
            </p:cNvPr>
            <p:cNvCxnSpPr/>
            <p:nvPr/>
          </p:nvCxnSpPr>
          <p:spPr>
            <a:xfrm>
              <a:off x="3590556" y="3826416"/>
              <a:ext cx="808822" cy="0"/>
            </a:xfrm>
            <a:prstGeom prst="straightConnector1">
              <a:avLst/>
            </a:prstGeom>
            <a:ln w="7620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2" name="Bildobjekt 31">
              <a:extLst>
                <a:ext uri="{FF2B5EF4-FFF2-40B4-BE49-F238E27FC236}">
                  <a16:creationId xmlns:a16="http://schemas.microsoft.com/office/drawing/2014/main" id="{ED196680-44D1-1822-2EA9-1B5088728C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46247" y="5484539"/>
              <a:ext cx="1861871" cy="437269"/>
            </a:xfrm>
            <a:prstGeom prst="rect">
              <a:avLst/>
            </a:prstGeom>
          </p:spPr>
        </p:pic>
      </p:grpSp>
      <p:sp>
        <p:nvSpPr>
          <p:cNvPr id="33" name="Platshållare för innehåll 7">
            <a:extLst>
              <a:ext uri="{FF2B5EF4-FFF2-40B4-BE49-F238E27FC236}">
                <a16:creationId xmlns:a16="http://schemas.microsoft.com/office/drawing/2014/main" id="{BCD7FBFC-17F2-BA14-4F75-9BE971A5BF96}"/>
              </a:ext>
            </a:extLst>
          </p:cNvPr>
          <p:cNvSpPr txBox="1">
            <a:spLocks/>
          </p:cNvSpPr>
          <p:nvPr/>
        </p:nvSpPr>
        <p:spPr>
          <a:xfrm>
            <a:off x="957387" y="1551272"/>
            <a:ext cx="5075025" cy="2199782"/>
          </a:xfrm>
          <a:prstGeom prst="rect">
            <a:avLst/>
          </a:prstGeom>
          <a:noFill/>
        </p:spPr>
        <p:txBody>
          <a:bodyPr wrap="square"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214313" algn="l"/>
              </a:tabLst>
            </a:pPr>
            <a:r>
              <a:rPr lang="sv-SE" dirty="0">
                <a:solidFill>
                  <a:schemeClr val="bg1"/>
                </a:solidFill>
                <a:ea typeface="Arial" charset="0"/>
                <a:cs typeface="Arial" charset="0"/>
              </a:rPr>
              <a:t>Geografisk och demografisk spridning</a:t>
            </a:r>
          </a:p>
          <a:p>
            <a:pPr>
              <a:tabLst>
                <a:tab pos="214313" algn="l"/>
              </a:tabLst>
            </a:pPr>
            <a:r>
              <a:rPr lang="sv-SE" dirty="0">
                <a:solidFill>
                  <a:schemeClr val="bg1"/>
                </a:solidFill>
                <a:ea typeface="Arial" charset="0"/>
                <a:cs typeface="Arial" charset="0"/>
              </a:rPr>
              <a:t>Effektiv kompetensökning</a:t>
            </a:r>
          </a:p>
        </p:txBody>
      </p:sp>
    </p:spTree>
    <p:extLst>
      <p:ext uri="{BB962C8B-B14F-4D97-AF65-F5344CB8AC3E}">
        <p14:creationId xmlns:p14="http://schemas.microsoft.com/office/powerpoint/2010/main" val="332903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BAF4C9A7-F9BD-49A3-852E-EE06048DE3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612084">
            <a:off x="8883379" y="4540275"/>
            <a:ext cx="1293495" cy="1824966"/>
          </a:xfrm>
          <a:prstGeom prst="rect">
            <a:avLst/>
          </a:prstGeom>
        </p:spPr>
      </p:pic>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a:xfrm>
            <a:off x="601438" y="623163"/>
            <a:ext cx="10515600" cy="832775"/>
          </a:xfrm>
        </p:spPr>
        <p:txBody>
          <a:bodyPr/>
          <a:lstStyle/>
          <a:p>
            <a:r>
              <a:rPr lang="sv-SE" sz="3200" b="1" dirty="0">
                <a:latin typeface="Calibri" panose="020F0502020204030204" pitchFamily="34" charset="0"/>
                <a:ea typeface="Arial" charset="0"/>
                <a:cs typeface="Calibri" panose="020F0502020204030204" pitchFamily="34" charset="0"/>
              </a:rPr>
              <a:t>NÄR DU SPRIDER KUNSKAPEN VIDARE</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817022"/>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sz="2000" b="1" dirty="0">
                <a:ea typeface="Arial" charset="0"/>
                <a:cs typeface="Arial" charset="0"/>
              </a:rPr>
              <a:t>Före kursen</a:t>
            </a:r>
            <a:br>
              <a:rPr lang="sv-SE" sz="2000" dirty="0">
                <a:ea typeface="Arial" charset="0"/>
                <a:cs typeface="Arial" charset="0"/>
              </a:rPr>
            </a:br>
            <a:r>
              <a:rPr lang="sv-SE" sz="2000" dirty="0">
                <a:ea typeface="Arial" charset="0"/>
                <a:cs typeface="Arial" charset="0"/>
              </a:rPr>
              <a:t>- Digital snabbkurs - Trygga din ekonomi</a:t>
            </a:r>
          </a:p>
          <a:p>
            <a:pPr marL="185738" indent="-185738">
              <a:buFont typeface="Arial" panose="020B0604020202020204" pitchFamily="34" charset="0"/>
              <a:buChar char="•"/>
            </a:pPr>
            <a:r>
              <a:rPr lang="sv-SE" sz="2000" b="1" dirty="0">
                <a:ea typeface="Arial" charset="0"/>
                <a:cs typeface="Arial" charset="0"/>
              </a:rPr>
              <a:t>Under kursen</a:t>
            </a:r>
            <a:br>
              <a:rPr lang="sv-SE" sz="2000" dirty="0">
                <a:ea typeface="Arial" charset="0"/>
                <a:cs typeface="Arial" charset="0"/>
              </a:rPr>
            </a:br>
            <a:r>
              <a:rPr lang="sv-SE" sz="2000" dirty="0">
                <a:ea typeface="Arial" charset="0"/>
                <a:cs typeface="Arial" charset="0"/>
              </a:rPr>
              <a:t>- Ladda ned kursmaterial (Power Point)</a:t>
            </a:r>
            <a:br>
              <a:rPr lang="sv-SE" sz="2000" dirty="0">
                <a:ea typeface="Arial" charset="0"/>
                <a:cs typeface="Arial" charset="0"/>
              </a:rPr>
            </a:br>
            <a:r>
              <a:rPr lang="sv-SE" sz="2000" dirty="0">
                <a:ea typeface="Arial" charset="0"/>
                <a:cs typeface="Arial" charset="0"/>
              </a:rPr>
              <a:t>- Se anteckningssidor i Power Points</a:t>
            </a:r>
          </a:p>
          <a:p>
            <a:pPr marL="185738" indent="-185738">
              <a:buFont typeface="Arial" panose="020B0604020202020204" pitchFamily="34" charset="0"/>
              <a:buChar char="•"/>
            </a:pPr>
            <a:r>
              <a:rPr lang="sv-SE" sz="2000" b="1" dirty="0">
                <a:ea typeface="Arial" charset="0"/>
                <a:cs typeface="Arial" charset="0"/>
              </a:rPr>
              <a:t>Efter kursen</a:t>
            </a:r>
            <a:br>
              <a:rPr lang="sv-SE" sz="2000" dirty="0">
                <a:ea typeface="Arial" charset="0"/>
                <a:cs typeface="Arial" charset="0"/>
              </a:rPr>
            </a:br>
            <a:r>
              <a:rPr lang="sv-SE" sz="2000" dirty="0">
                <a:ea typeface="Arial" charset="0"/>
                <a:cs typeface="Arial" charset="0"/>
              </a:rPr>
              <a:t>- Beställ broschyrer </a:t>
            </a:r>
            <a:br>
              <a:rPr lang="sv-SE" sz="2000" dirty="0">
                <a:ea typeface="Arial" charset="0"/>
                <a:cs typeface="Arial" charset="0"/>
              </a:rPr>
            </a:br>
            <a:r>
              <a:rPr lang="sv-SE" sz="2000" dirty="0">
                <a:ea typeface="Arial" charset="0"/>
                <a:cs typeface="Arial" charset="0"/>
              </a:rPr>
              <a:t>- Nyhetsbrev</a:t>
            </a:r>
            <a:br>
              <a:rPr lang="sv-SE" sz="2000" dirty="0">
                <a:ea typeface="Arial" charset="0"/>
                <a:cs typeface="Arial" charset="0"/>
              </a:rPr>
            </a:br>
            <a:r>
              <a:rPr lang="sv-SE" sz="2000" dirty="0">
                <a:ea typeface="Arial" charset="0"/>
                <a:cs typeface="Arial" charset="0"/>
              </a:rPr>
              <a:t>- </a:t>
            </a:r>
            <a:r>
              <a:rPr lang="sv-SE" sz="2000" dirty="0" err="1">
                <a:ea typeface="Arial" charset="0"/>
                <a:cs typeface="Arial" charset="0"/>
              </a:rPr>
              <a:t>Podden</a:t>
            </a:r>
            <a:r>
              <a:rPr lang="sv-SE" sz="2000" dirty="0">
                <a:ea typeface="Arial" charset="0"/>
                <a:cs typeface="Arial" charset="0"/>
              </a:rPr>
              <a:t> </a:t>
            </a:r>
            <a:r>
              <a:rPr lang="sv-SE" sz="2000" i="1" dirty="0">
                <a:ea typeface="Arial" charset="0"/>
                <a:cs typeface="Arial" charset="0"/>
              </a:rPr>
              <a:t>Privatekonomi med Finansinspektionen</a:t>
            </a:r>
            <a:br>
              <a:rPr lang="sv-SE" sz="2000" i="1" dirty="0">
                <a:ea typeface="Arial" charset="0"/>
                <a:cs typeface="Arial" charset="0"/>
              </a:rPr>
            </a:br>
            <a:r>
              <a:rPr lang="sv-SE" sz="2000" dirty="0">
                <a:ea typeface="Arial" charset="0"/>
                <a:cs typeface="Arial" charset="0"/>
              </a:rPr>
              <a:t>- Använd kursmaterialet fritt</a:t>
            </a:r>
            <a:endParaRPr lang="sv-SE" sz="2000" i="1" dirty="0">
              <a:ea typeface="Arial" charset="0"/>
              <a:cs typeface="Arial" charset="0"/>
            </a:endParaRPr>
          </a:p>
          <a:p>
            <a:pPr marL="0" indent="0">
              <a:buNone/>
            </a:pPr>
            <a:r>
              <a:rPr lang="sv-SE" sz="2000" b="1" dirty="0">
                <a:ea typeface="Arial" charset="0"/>
                <a:cs typeface="Arial" charset="0"/>
              </a:rPr>
              <a:t>gilladinekonomi.se</a:t>
            </a:r>
          </a:p>
        </p:txBody>
      </p:sp>
      <p:pic>
        <p:nvPicPr>
          <p:cNvPr id="10" name="Bildobjekt 9">
            <a:extLst>
              <a:ext uri="{FF2B5EF4-FFF2-40B4-BE49-F238E27FC236}">
                <a16:creationId xmlns:a16="http://schemas.microsoft.com/office/drawing/2014/main" id="{3EC19F25-168A-428E-B070-400CB58B7A5F}"/>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4288" b="92029" l="9951" r="89995">
                        <a14:foregroundMark x1="24849" y1="92029" x2="37823" y2="90214"/>
                        <a14:foregroundMark x1="44970" y1="10720" x2="65476" y2="8961"/>
                        <a14:foregroundMark x1="74876" y1="5827" x2="69984" y2="5827"/>
                        <a14:foregroundMark x1="21715" y1="7587" x2="50302" y2="4893"/>
                        <a14:foregroundMark x1="50742" y1="5827" x2="75316" y2="4288"/>
                        <a14:foregroundMark x1="75316" y1="4288" x2="61023" y2="4893"/>
                      </a14:backgroundRemoval>
                    </a14:imgEffect>
                  </a14:imgLayer>
                </a14:imgProps>
              </a:ext>
              <a:ext uri="{28A0092B-C50C-407E-A947-70E740481C1C}">
                <a14:useLocalDpi xmlns:a14="http://schemas.microsoft.com/office/drawing/2010/main"/>
              </a:ext>
            </a:extLst>
          </a:blip>
          <a:stretch>
            <a:fillRect/>
          </a:stretch>
        </p:blipFill>
        <p:spPr>
          <a:xfrm>
            <a:off x="9734697" y="4258603"/>
            <a:ext cx="2123845" cy="2123845"/>
          </a:xfrm>
          <a:prstGeom prst="rect">
            <a:avLst/>
          </a:prstGeom>
        </p:spPr>
      </p:pic>
      <p:grpSp>
        <p:nvGrpSpPr>
          <p:cNvPr id="11" name="Grupp 10">
            <a:extLst>
              <a:ext uri="{FF2B5EF4-FFF2-40B4-BE49-F238E27FC236}">
                <a16:creationId xmlns:a16="http://schemas.microsoft.com/office/drawing/2014/main" id="{7AB2DF1A-28B6-4D17-A997-5EC513B810F9}"/>
              </a:ext>
            </a:extLst>
          </p:cNvPr>
          <p:cNvGrpSpPr/>
          <p:nvPr/>
        </p:nvGrpSpPr>
        <p:grpSpPr>
          <a:xfrm>
            <a:off x="4781912" y="4313669"/>
            <a:ext cx="3884463" cy="2387019"/>
            <a:chOff x="5491424" y="1950720"/>
            <a:chExt cx="7042556" cy="4320363"/>
          </a:xfrm>
        </p:grpSpPr>
        <p:pic>
          <p:nvPicPr>
            <p:cNvPr id="12" name="Platshållare för bild 4" descr="laptop-start.png">
              <a:extLst>
                <a:ext uri="{FF2B5EF4-FFF2-40B4-BE49-F238E27FC236}">
                  <a16:creationId xmlns:a16="http://schemas.microsoft.com/office/drawing/2014/main" id="{98CB0727-D43C-445A-BB5E-3D2E799A14B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a:extLst>
                <a:ext uri="{FF2B5EF4-FFF2-40B4-BE49-F238E27FC236}">
                  <a16:creationId xmlns:a16="http://schemas.microsoft.com/office/drawing/2014/main" id="{0DE152C0-47B8-42AE-9D0B-15A3B76DCC0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98803" y="2197165"/>
              <a:ext cx="5254521" cy="3322311"/>
            </a:xfrm>
            <a:prstGeom prst="rect">
              <a:avLst/>
            </a:prstGeom>
          </p:spPr>
        </p:pic>
      </p:grpSp>
      <p:sp>
        <p:nvSpPr>
          <p:cNvPr id="16" name="Platshållare för text 3">
            <a:extLst>
              <a:ext uri="{FF2B5EF4-FFF2-40B4-BE49-F238E27FC236}">
                <a16:creationId xmlns:a16="http://schemas.microsoft.com/office/drawing/2014/main" id="{68B5597C-9AD1-4041-8B9E-FFFC2D6A8FC7}"/>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pic>
        <p:nvPicPr>
          <p:cNvPr id="17" name="Bildobjekt 16">
            <a:extLst>
              <a:ext uri="{FF2B5EF4-FFF2-40B4-BE49-F238E27FC236}">
                <a16:creationId xmlns:a16="http://schemas.microsoft.com/office/drawing/2014/main" id="{475D40D7-972A-4EC8-BF26-A16F723CADE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442216" y="2014793"/>
            <a:ext cx="1225118" cy="1740023"/>
          </a:xfrm>
          <a:prstGeom prst="rect">
            <a:avLst/>
          </a:prstGeom>
        </p:spPr>
      </p:pic>
      <p:pic>
        <p:nvPicPr>
          <p:cNvPr id="18" name="Bildobjekt 17">
            <a:extLst>
              <a:ext uri="{FF2B5EF4-FFF2-40B4-BE49-F238E27FC236}">
                <a16:creationId xmlns:a16="http://schemas.microsoft.com/office/drawing/2014/main" id="{2017DBF6-ADF3-4DB4-BBD6-6F5A9BF1B4E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047459" y="2012388"/>
            <a:ext cx="1225118" cy="1774875"/>
          </a:xfrm>
          <a:prstGeom prst="rect">
            <a:avLst/>
          </a:prstGeom>
        </p:spPr>
      </p:pic>
      <p:pic>
        <p:nvPicPr>
          <p:cNvPr id="19" name="Bildobjekt 18">
            <a:extLst>
              <a:ext uri="{FF2B5EF4-FFF2-40B4-BE49-F238E27FC236}">
                <a16:creationId xmlns:a16="http://schemas.microsoft.com/office/drawing/2014/main" id="{F628BB85-F46F-4009-BDE4-5CA6BF2750C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744837" y="1997366"/>
            <a:ext cx="1225118" cy="1774875"/>
          </a:xfrm>
          <a:prstGeom prst="rect">
            <a:avLst/>
          </a:prstGeom>
        </p:spPr>
      </p:pic>
      <p:pic>
        <p:nvPicPr>
          <p:cNvPr id="20" name="Bildobjekt 19">
            <a:extLst>
              <a:ext uri="{FF2B5EF4-FFF2-40B4-BE49-F238E27FC236}">
                <a16:creationId xmlns:a16="http://schemas.microsoft.com/office/drawing/2014/main" id="{8B409440-208A-4511-B9A9-ACDE9FD157C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645468" y="2012388"/>
            <a:ext cx="1225118" cy="1774875"/>
          </a:xfrm>
          <a:prstGeom prst="rect">
            <a:avLst/>
          </a:prstGeom>
        </p:spPr>
      </p:pic>
      <p:pic>
        <p:nvPicPr>
          <p:cNvPr id="21" name="Bildobjekt 20">
            <a:extLst>
              <a:ext uri="{FF2B5EF4-FFF2-40B4-BE49-F238E27FC236}">
                <a16:creationId xmlns:a16="http://schemas.microsoft.com/office/drawing/2014/main" id="{C1604826-A30E-48E1-BB52-E8BE4099CA87}"/>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362203" y="2012388"/>
            <a:ext cx="1225118" cy="1774875"/>
          </a:xfrm>
          <a:prstGeom prst="rect">
            <a:avLst/>
          </a:prstGeom>
        </p:spPr>
      </p:pic>
    </p:spTree>
    <p:extLst>
      <p:ext uri="{BB962C8B-B14F-4D97-AF65-F5344CB8AC3E}">
        <p14:creationId xmlns:p14="http://schemas.microsoft.com/office/powerpoint/2010/main" val="4008872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Sofia Tyréus</a:t>
            </a:r>
          </a:p>
          <a:p>
            <a:pPr>
              <a:spcBef>
                <a:spcPts val="0"/>
              </a:spcBef>
            </a:pPr>
            <a:r>
              <a:rPr lang="sv-SE" sz="1800" dirty="0"/>
              <a:t>sofia.tyreus@fi.se</a:t>
            </a:r>
          </a:p>
        </p:txBody>
      </p:sp>
    </p:spTree>
    <p:extLst>
      <p:ext uri="{BB962C8B-B14F-4D97-AF65-F5344CB8AC3E}">
        <p14:creationId xmlns:p14="http://schemas.microsoft.com/office/powerpoint/2010/main" val="763527404"/>
      </p:ext>
    </p:extLst>
  </p:cSld>
  <p:clrMapOvr>
    <a:masterClrMapping/>
  </p:clrMapOvr>
</p:sld>
</file>

<file path=ppt/theme/theme1.xml><?xml version="1.0" encoding="utf-8"?>
<a:theme xmlns:a="http://schemas.openxmlformats.org/drawingml/2006/main" name="Office-tema">
  <a:themeElements>
    <a:clrScheme name="generell">
      <a:dk1>
        <a:srgbClr val="000000"/>
      </a:dk1>
      <a:lt1>
        <a:srgbClr val="FFFFFF"/>
      </a:lt1>
      <a:dk2>
        <a:srgbClr val="44546A"/>
      </a:dk2>
      <a:lt2>
        <a:srgbClr val="E7E6E6"/>
      </a:lt2>
      <a:accent1>
        <a:srgbClr val="00A1AA"/>
      </a:accent1>
      <a:accent2>
        <a:srgbClr val="00839E"/>
      </a:accent2>
      <a:accent3>
        <a:srgbClr val="A5A5A5"/>
      </a:accent3>
      <a:accent4>
        <a:srgbClr val="404040"/>
      </a:accent4>
      <a:accent5>
        <a:srgbClr val="5EC1D1"/>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779CF15-D557-424A-AA17-C79CF656AB7E}" vid="{24F3AF02-26AF-0B4C-A53D-E79741F869D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PPT_mall_generell</Template>
  <TotalTime>1356</TotalTime>
  <Words>1415</Words>
  <Application>Microsoft Office PowerPoint</Application>
  <PresentationFormat>Bredbild</PresentationFormat>
  <Paragraphs>127</Paragraphs>
  <Slides>9</Slides>
  <Notes>9</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Arial</vt:lpstr>
      <vt:lpstr>Calibri</vt:lpstr>
      <vt:lpstr>Calibri Light</vt:lpstr>
      <vt:lpstr>Office-tema</vt:lpstr>
      <vt:lpstr>VÄLKOMMEN TILL KURSEN</vt:lpstr>
      <vt:lpstr>FINANSINSPEKTIONENS UPPDRAG</vt:lpstr>
      <vt:lpstr>NATIONELLA NÄTVERKET FÖR FINANSIELL FOLKBILDNING</vt:lpstr>
      <vt:lpstr>FINANSIELL FÖRMÅGA </vt:lpstr>
      <vt:lpstr>VIKTEN AV KUNSKAP</vt:lpstr>
      <vt:lpstr>PowerPoint-presentation</vt:lpstr>
      <vt:lpstr>PowerPoint-presentation</vt:lpstr>
      <vt:lpstr>NÄR DU SPRIDER KUNSKAPEN VIDARE</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KURSEN</dc:title>
  <dc:creator>Niklas Uppenberg</dc:creator>
  <cp:lastModifiedBy>Vanda Brandt</cp:lastModifiedBy>
  <cp:revision>14</cp:revision>
  <dcterms:created xsi:type="dcterms:W3CDTF">2023-02-01T13:26:18Z</dcterms:created>
  <dcterms:modified xsi:type="dcterms:W3CDTF">2023-04-05T08:11:47Z</dcterms:modified>
</cp:coreProperties>
</file>