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3" r:id="rId2"/>
    <p:sldId id="264" r:id="rId3"/>
    <p:sldId id="278" r:id="rId4"/>
    <p:sldId id="291" r:id="rId5"/>
    <p:sldId id="273" r:id="rId6"/>
    <p:sldId id="268" r:id="rId7"/>
    <p:sldId id="282" r:id="rId8"/>
    <p:sldId id="283" r:id="rId9"/>
    <p:sldId id="284" r:id="rId10"/>
    <p:sldId id="285" r:id="rId11"/>
    <p:sldId id="286" r:id="rId12"/>
    <p:sldId id="287" r:id="rId13"/>
    <p:sldId id="288" r:id="rId14"/>
    <p:sldId id="289" r:id="rId15"/>
    <p:sldId id="279" r:id="rId16"/>
    <p:sldId id="261" r:id="rId17"/>
    <p:sldId id="290" r:id="rId18"/>
    <p:sldId id="272" r:id="rId1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D8E3"/>
    <a:srgbClr val="00AEC7"/>
    <a:srgbClr val="CF356D"/>
    <a:srgbClr val="E94A34"/>
    <a:srgbClr val="91CBAF"/>
    <a:srgbClr val="DADADA"/>
    <a:srgbClr val="68D2DF"/>
    <a:srgbClr val="A4D8E3"/>
    <a:srgbClr val="92D1D2"/>
    <a:srgbClr val="00A1A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Mörkt format 2 - Dekorfärg 1/Dekorfär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9800" autoAdjust="0"/>
  </p:normalViewPr>
  <p:slideViewPr>
    <p:cSldViewPr snapToGrid="0" showGuides="1">
      <p:cViewPr varScale="1">
        <p:scale>
          <a:sx n="60" d="100"/>
          <a:sy n="60" d="100"/>
        </p:scale>
        <p:origin x="1507" y="38"/>
      </p:cViewPr>
      <p:guideLst>
        <p:guide orient="horz" pos="2160"/>
        <p:guide pos="3863"/>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A1090-7399-BE47-B8B1-881EC826E9F9}" type="datetimeFigureOut">
              <a:rPr lang="sv-SE" smtClean="0"/>
              <a:t>2023-04-20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91D9B3-0424-AE4A-B8B4-BBEE3C89A386}" type="slidenum">
              <a:rPr lang="sv-SE" smtClean="0"/>
              <a:t>‹#›</a:t>
            </a:fld>
            <a:endParaRPr lang="sv-SE"/>
          </a:p>
        </p:txBody>
      </p:sp>
    </p:spTree>
    <p:extLst>
      <p:ext uri="{BB962C8B-B14F-4D97-AF65-F5344CB8AC3E}">
        <p14:creationId xmlns:p14="http://schemas.microsoft.com/office/powerpoint/2010/main" val="330599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a:t>
            </a:fld>
            <a:endParaRPr lang="sv-SE"/>
          </a:p>
        </p:txBody>
      </p:sp>
    </p:spTree>
    <p:extLst>
      <p:ext uri="{BB962C8B-B14F-4D97-AF65-F5344CB8AC3E}">
        <p14:creationId xmlns:p14="http://schemas.microsoft.com/office/powerpoint/2010/main" val="2249727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Många gånger krävs ganska liten tidsinsats av ”någon” för att hjälpa den utsatta att göra en lista på saker som bör göras för att förbättra sin ekonomiska situation. Ibland kan denna ”någon” också vara den som behöver hjälpa till att ta kontakt med olika instanser för att komma vidare, vilket kan kräva lite mer tid.  Om ”någon” dessutom har kunskap om andra aktörer som skulle kunna vara till hjälp finns stor chans att den utsattas situation kommer att förbättras, både kortsiktigt och långsiktigt. </a:t>
            </a:r>
          </a:p>
          <a:p>
            <a:endParaRPr lang="sv-SE" sz="1200" kern="120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latin typeface="+mn-lt"/>
                <a:ea typeface="+mn-ea"/>
                <a:cs typeface="+mn-cs"/>
              </a:rPr>
              <a:t>Samarbetet behöver inte alltid handla om enskilda individer. När en grupp människor hamnar i svårigheter (till exempel eu-migranter) kan den lokala samverkan fylla en stor funktion.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10</a:t>
            </a:fld>
            <a:endParaRPr lang="sv-SE"/>
          </a:p>
        </p:txBody>
      </p:sp>
    </p:spTree>
    <p:extLst>
      <p:ext uri="{BB962C8B-B14F-4D97-AF65-F5344CB8AC3E}">
        <p14:creationId xmlns:p14="http://schemas.microsoft.com/office/powerpoint/2010/main" val="3001007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R="0" lvl="0" indent="0" fontAlgn="auto">
              <a:lnSpc>
                <a:spcPct val="100000"/>
              </a:lnSpc>
              <a:spcBef>
                <a:spcPts val="0"/>
              </a:spcBef>
              <a:spcAft>
                <a:spcPts val="0"/>
              </a:spcAft>
              <a:buClrTx/>
              <a:buSzTx/>
              <a:buFontTx/>
              <a:buNone/>
              <a:tabLst/>
              <a:defRPr/>
            </a:pPr>
            <a:r>
              <a:rPr lang="sv-SE" dirty="0"/>
              <a:t>Styrgruppen bestod från start av: Diakonirådet, socialtjänsten, Kronofogden och Familjeslanten. (Numera ej Kronofogden). Styrgruppen har det övergripande ansvaret för organisation, ekonomi och samordning. </a:t>
            </a:r>
          </a:p>
          <a:p>
            <a:endParaRPr lang="sv-SE" dirty="0"/>
          </a:p>
          <a:p>
            <a:r>
              <a:rPr lang="sv-SE" dirty="0"/>
              <a:t>Observatörer idag: Matakuten och RIA. Kallas in vid behov.</a:t>
            </a:r>
          </a:p>
          <a:p>
            <a:endParaRPr lang="sv-SE" dirty="0"/>
          </a:p>
          <a:p>
            <a:r>
              <a:rPr lang="sv-SE" dirty="0"/>
              <a:t>Huvudmannen Familjeslanten handhar/redovisar EKC:s pengar.</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11</a:t>
            </a:fld>
            <a:endParaRPr lang="sv-SE"/>
          </a:p>
        </p:txBody>
      </p:sp>
    </p:spTree>
    <p:extLst>
      <p:ext uri="{BB962C8B-B14F-4D97-AF65-F5344CB8AC3E}">
        <p14:creationId xmlns:p14="http://schemas.microsoft.com/office/powerpoint/2010/main" val="2164766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sv-SE" dirty="0"/>
              <a:t>EKC var bara en av många aktörer i landet som jobbade för att barn under 18 år inte ska kunna bli skuldsatta.</a:t>
            </a:r>
          </a:p>
          <a:p>
            <a:pPr>
              <a:defRPr/>
            </a:pPr>
            <a:endParaRPr lang="sv-SE" dirty="0"/>
          </a:p>
          <a:p>
            <a:pPr>
              <a:defRPr/>
            </a:pPr>
            <a:r>
              <a:rPr lang="sv-SE" dirty="0"/>
              <a:t>Plan mot hemlöshet var en av de första gemensamma målen för EKC.  Arbetet pågick i 6 år innan politikerna slutligen beslutade att godkänna ”Plan mot hemlöshet.”</a:t>
            </a:r>
          </a:p>
          <a:p>
            <a:pPr>
              <a:defRPr/>
            </a:pPr>
            <a:endParaRPr lang="sv-SE" dirty="0"/>
          </a:p>
          <a:p>
            <a:pPr>
              <a:defRPr/>
            </a:pPr>
            <a:r>
              <a:rPr lang="sv-SE" dirty="0"/>
              <a:t>De avtal som fanns mellan skolor och ”skolfotografer” fick löpa ut men inga nya har tecknats sedan beslutet 2013. </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12</a:t>
            </a:fld>
            <a:endParaRPr lang="sv-SE"/>
          </a:p>
        </p:txBody>
      </p:sp>
    </p:spTree>
    <p:extLst>
      <p:ext uri="{BB962C8B-B14F-4D97-AF65-F5344CB8AC3E}">
        <p14:creationId xmlns:p14="http://schemas.microsoft.com/office/powerpoint/2010/main" val="604051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lvl="0" indent="0" defTabSz="914400">
              <a:spcBef>
                <a:spcPct val="20000"/>
              </a:spcBef>
              <a:buClr>
                <a:srgbClr val="0093A7"/>
              </a:buClr>
              <a:buFontTx/>
              <a:buNone/>
            </a:pPr>
            <a:r>
              <a:rPr lang="sv-SE" dirty="0"/>
              <a:t>Två konferenser:</a:t>
            </a:r>
            <a:r>
              <a:rPr lang="sv-SE" baseline="0" dirty="0"/>
              <a:t> </a:t>
            </a:r>
            <a:endParaRPr lang="sv-SE" dirty="0">
              <a:solidFill>
                <a:prstClr val="black"/>
              </a:solidFill>
            </a:endParaRPr>
          </a:p>
          <a:p>
            <a:pPr marL="171450" indent="-171450">
              <a:buFont typeface="Arial" panose="020B0604020202020204" pitchFamily="34" charset="0"/>
              <a:buChar char="•"/>
              <a:defRPr/>
            </a:pPr>
            <a:r>
              <a:rPr lang="sv-SE" dirty="0"/>
              <a:t>Hur kan vi motverka social utestängning?</a:t>
            </a:r>
          </a:p>
          <a:p>
            <a:pPr marL="171450" indent="-171450">
              <a:buFont typeface="Arial" panose="020B0604020202020204" pitchFamily="34" charset="0"/>
              <a:buChar char="•"/>
              <a:defRPr/>
            </a:pPr>
            <a:r>
              <a:rPr lang="sv-SE" dirty="0"/>
              <a:t>Barnfattigdom</a:t>
            </a:r>
          </a:p>
          <a:p>
            <a:pPr lvl="0" defTabSz="914400">
              <a:spcBef>
                <a:spcPct val="20000"/>
              </a:spcBef>
              <a:buClr>
                <a:srgbClr val="0093A7"/>
              </a:buClr>
            </a:pPr>
            <a:endParaRPr lang="sv-SE" sz="1200" dirty="0">
              <a:solidFill>
                <a:prstClr val="black"/>
              </a:solidFill>
            </a:endParaRPr>
          </a:p>
          <a:p>
            <a:pPr marL="0" lvl="0" indent="0" defTabSz="914400">
              <a:spcBef>
                <a:spcPct val="20000"/>
              </a:spcBef>
              <a:buClr>
                <a:srgbClr val="0093A7"/>
              </a:buClr>
              <a:buFontTx/>
              <a:buNone/>
            </a:pPr>
            <a:r>
              <a:rPr lang="sv-SE" dirty="0"/>
              <a:t>Vid konferenserna har EKC bjudit in föreläsare som har kunnat betalas genom att kommunen beviljat EKC bidrag vid två tillfällen genom åren.</a:t>
            </a:r>
          </a:p>
          <a:p>
            <a:pPr>
              <a:defRPr/>
            </a:pPr>
            <a:endParaRPr lang="sv-SE" dirty="0"/>
          </a:p>
          <a:p>
            <a:pPr>
              <a:defRPr/>
            </a:pPr>
            <a:r>
              <a:rPr lang="sv-SE" dirty="0"/>
              <a:t>Föreläsningar i grundläggande privatekonomi tar ofta</a:t>
            </a:r>
            <a:r>
              <a:rPr lang="sv-SE" baseline="0" dirty="0"/>
              <a:t> upp frågor som: H</a:t>
            </a:r>
            <a:r>
              <a:rPr lang="sv-SE" dirty="0"/>
              <a:t>ur får man pengarna att räcka längre? Hur gör man en budget? Vem kan hjälpa mig att hantera min ekonomi? Många föreläser</a:t>
            </a:r>
            <a:r>
              <a:rPr lang="sv-SE" baseline="0" dirty="0"/>
              <a:t> också om </a:t>
            </a:r>
            <a:r>
              <a:rPr lang="sv-SE" dirty="0"/>
              <a:t>skuldsaneringslagen och konsumenträtt.</a:t>
            </a:r>
          </a:p>
          <a:p>
            <a:pPr>
              <a:defRPr/>
            </a:pPr>
            <a:endParaRPr lang="sv-SE" dirty="0"/>
          </a:p>
          <a:p>
            <a:pPr>
              <a:defRPr/>
            </a:pPr>
            <a:r>
              <a:rPr lang="sv-SE" dirty="0"/>
              <a:t>Självhjälpsgrupper har i huvudsak bestått av ensamstående mammor som träffats för att utveckla sina kunskaper i privatekonomi. Ämnen som tagits upp är</a:t>
            </a:r>
            <a:r>
              <a:rPr lang="sv-SE" baseline="0" dirty="0"/>
              <a:t> bland annat:</a:t>
            </a:r>
            <a:r>
              <a:rPr lang="sv-SE" dirty="0"/>
              <a:t> </a:t>
            </a:r>
          </a:p>
          <a:p>
            <a:pPr>
              <a:defRPr/>
            </a:pPr>
            <a:endParaRPr lang="sv-SE" dirty="0"/>
          </a:p>
          <a:p>
            <a:pPr marL="171450" indent="-171450">
              <a:buFont typeface="Arial" panose="020B0604020202020204" pitchFamily="34" charset="0"/>
              <a:buChar char="•"/>
              <a:defRPr/>
            </a:pPr>
            <a:r>
              <a:rPr lang="sv-SE" dirty="0"/>
              <a:t>Vad ska man tänka på för att anordna ett billigt barnkalas? </a:t>
            </a:r>
          </a:p>
          <a:p>
            <a:pPr marL="171450" indent="-171450">
              <a:buFont typeface="Arial" panose="020B0604020202020204" pitchFamily="34" charset="0"/>
              <a:buChar char="•"/>
              <a:defRPr/>
            </a:pPr>
            <a:r>
              <a:rPr lang="sv-SE" dirty="0"/>
              <a:t>Hur gör man billig mat som är god?</a:t>
            </a:r>
          </a:p>
          <a:p>
            <a:pPr marL="171450" indent="-171450">
              <a:buFont typeface="Arial" panose="020B0604020202020204" pitchFamily="34" charset="0"/>
              <a:buChar char="•"/>
              <a:defRPr/>
            </a:pPr>
            <a:r>
              <a:rPr lang="sv-SE" dirty="0"/>
              <a:t>Hur får man råd till julklappar?</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13</a:t>
            </a:fld>
            <a:endParaRPr lang="sv-SE"/>
          </a:p>
        </p:txBody>
      </p:sp>
    </p:spTree>
    <p:extLst>
      <p:ext uri="{BB962C8B-B14F-4D97-AF65-F5344CB8AC3E}">
        <p14:creationId xmlns:p14="http://schemas.microsoft.com/office/powerpoint/2010/main" val="29432702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Vad som är aktuellt för stunden kan variera från en dag till en annan. Vi följer det som händer i samhället, framför allt lokalt och agerar därefter.</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14</a:t>
            </a:fld>
            <a:endParaRPr lang="sv-SE"/>
          </a:p>
        </p:txBody>
      </p:sp>
    </p:spTree>
    <p:extLst>
      <p:ext uri="{BB962C8B-B14F-4D97-AF65-F5344CB8AC3E}">
        <p14:creationId xmlns:p14="http://schemas.microsoft.com/office/powerpoint/2010/main" val="40851410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15</a:t>
            </a:fld>
            <a:endParaRPr lang="sv-SE"/>
          </a:p>
        </p:txBody>
      </p:sp>
    </p:spTree>
    <p:extLst>
      <p:ext uri="{BB962C8B-B14F-4D97-AF65-F5344CB8AC3E}">
        <p14:creationId xmlns:p14="http://schemas.microsoft.com/office/powerpoint/2010/main" val="3329121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Fast dagordning.</a:t>
            </a:r>
          </a:p>
          <a:p>
            <a:endParaRPr lang="sv-SE" dirty="0"/>
          </a:p>
          <a:p>
            <a:r>
              <a:rPr lang="sv-SE" dirty="0"/>
              <a:t>Oftast har vi en eller flera gäster inbjudna. Gästerna kan vara från andra socioekonomiska sammanhang eller politiker.</a:t>
            </a:r>
          </a:p>
          <a:p>
            <a:endParaRPr lang="sv-SE" dirty="0"/>
          </a:p>
          <a:p>
            <a:r>
              <a:rPr lang="sv-SE" dirty="0"/>
              <a:t>Minnesanteckningar skrivs vid varje möte.</a:t>
            </a:r>
          </a:p>
        </p:txBody>
      </p:sp>
      <p:sp>
        <p:nvSpPr>
          <p:cNvPr id="4" name="Platshållare för bildnummer 3"/>
          <p:cNvSpPr>
            <a:spLocks noGrp="1"/>
          </p:cNvSpPr>
          <p:nvPr>
            <p:ph type="sldNum" sz="quarter" idx="5"/>
          </p:nvPr>
        </p:nvSpPr>
        <p:spPr/>
        <p:txBody>
          <a:bodyPr/>
          <a:lstStyle/>
          <a:p>
            <a:fld id="{6391D9B3-0424-AE4A-B8B4-BBEE3C89A386}" type="slidenum">
              <a:rPr lang="sv-SE" smtClean="0"/>
              <a:t>16</a:t>
            </a:fld>
            <a:endParaRPr lang="sv-SE"/>
          </a:p>
        </p:txBody>
      </p:sp>
    </p:spTree>
    <p:extLst>
      <p:ext uri="{BB962C8B-B14F-4D97-AF65-F5344CB8AC3E}">
        <p14:creationId xmlns:p14="http://schemas.microsoft.com/office/powerpoint/2010/main" val="5903490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14400">
              <a:spcBef>
                <a:spcPct val="20000"/>
              </a:spcBef>
              <a:buClr>
                <a:srgbClr val="0093A7"/>
              </a:buClr>
            </a:pPr>
            <a:r>
              <a:rPr lang="sv-SE" sz="1200" b="1" dirty="0">
                <a:solidFill>
                  <a:prstClr val="black"/>
                </a:solidFill>
              </a:rPr>
              <a:t>Vision</a:t>
            </a:r>
          </a:p>
          <a:p>
            <a:pPr defTabSz="914400">
              <a:spcBef>
                <a:spcPct val="20000"/>
              </a:spcBef>
              <a:buClr>
                <a:srgbClr val="0093A7"/>
              </a:buClr>
            </a:pPr>
            <a:endParaRPr lang="sv-SE" dirty="0">
              <a:solidFill>
                <a:prstClr val="black"/>
              </a:solidFill>
            </a:endParaRPr>
          </a:p>
          <a:p>
            <a:pPr marL="171450" indent="-171450">
              <a:buFont typeface="Arial" panose="020B0604020202020204" pitchFamily="34" charset="0"/>
              <a:buChar char="•"/>
              <a:defRPr/>
            </a:pPr>
            <a:r>
              <a:rPr lang="sv-SE" dirty="0"/>
              <a:t>Ett EKC i varje kommun, lagstadgat.</a:t>
            </a:r>
          </a:p>
          <a:p>
            <a:pPr marL="171450" indent="-171450">
              <a:buFont typeface="Arial" panose="020B0604020202020204" pitchFamily="34" charset="0"/>
              <a:buChar char="•"/>
              <a:defRPr/>
            </a:pPr>
            <a:r>
              <a:rPr lang="sv-SE" dirty="0"/>
              <a:t>En anställd handläggare/samordnare i varje EKC.</a:t>
            </a:r>
            <a:endParaRPr lang="sv-SE" sz="1200"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17</a:t>
            </a:fld>
            <a:endParaRPr lang="sv-SE"/>
          </a:p>
        </p:txBody>
      </p:sp>
    </p:spTree>
    <p:extLst>
      <p:ext uri="{BB962C8B-B14F-4D97-AF65-F5344CB8AC3E}">
        <p14:creationId xmlns:p14="http://schemas.microsoft.com/office/powerpoint/2010/main" val="4268655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18</a:t>
            </a:fld>
            <a:endParaRPr lang="sv-SE"/>
          </a:p>
        </p:txBody>
      </p:sp>
    </p:spTree>
    <p:extLst>
      <p:ext uri="{BB962C8B-B14F-4D97-AF65-F5344CB8AC3E}">
        <p14:creationId xmlns:p14="http://schemas.microsoft.com/office/powerpoint/2010/main" val="1583576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Gävle Diakoniförenings mottagning, Diakonirådet, har bland</a:t>
            </a:r>
            <a:r>
              <a:rPr lang="sv-SE" baseline="0" dirty="0"/>
              <a:t> annat</a:t>
            </a:r>
            <a:r>
              <a:rPr lang="sv-SE" dirty="0"/>
              <a:t> i uppdrag att:</a:t>
            </a:r>
          </a:p>
          <a:p>
            <a:pPr marL="171450" lvl="0" indent="-171450">
              <a:buFont typeface="Arial" panose="020B0604020202020204" pitchFamily="34" charset="0"/>
              <a:buChar char="•"/>
            </a:pPr>
            <a:r>
              <a:rPr lang="sv-SE" dirty="0"/>
              <a:t>Ge ekonomiskt stöd till personer bosatta inom Gävle Församling som råkat i tillfällig ekonomisk kris. </a:t>
            </a:r>
          </a:p>
          <a:p>
            <a:pPr marL="171450" lvl="0" indent="-171450">
              <a:buFont typeface="Arial" panose="020B0604020202020204" pitchFamily="34" charset="0"/>
              <a:buChar char="•"/>
            </a:pPr>
            <a:r>
              <a:rPr lang="sv-SE" dirty="0"/>
              <a:t>Ge information om hushållsekonomi.</a:t>
            </a:r>
          </a:p>
          <a:p>
            <a:pPr marL="171450" lvl="0" indent="-171450">
              <a:buFont typeface="Arial" panose="020B0604020202020204" pitchFamily="34" charset="0"/>
              <a:buChar char="•"/>
            </a:pPr>
            <a:r>
              <a:rPr lang="sv-SE" dirty="0"/>
              <a:t>Vidarebefordra kontakter inom social ekonomi.</a:t>
            </a:r>
          </a:p>
          <a:p>
            <a:pPr lvl="0"/>
            <a:endParaRPr lang="sv-SE" dirty="0"/>
          </a:p>
          <a:p>
            <a:pPr lvl="0"/>
            <a:r>
              <a:rPr lang="sv-SE" dirty="0"/>
              <a:t>Diakonirådet hanterar ca 1000 ärenden</a:t>
            </a:r>
            <a:r>
              <a:rPr lang="sv-SE" baseline="0" dirty="0"/>
              <a:t> per år</a:t>
            </a:r>
            <a:r>
              <a:rPr lang="sv-SE" dirty="0"/>
              <a:t> av ekonomisk karaktär. För att göra en ansökan behöver personen komma till mottagningen och redovisa familjens ekonomi. Personalen tittar på situationen just nu, hur den uppkommit och vilka åtgärder som krävs för att situationen inte ska uppstå igen.</a:t>
            </a:r>
          </a:p>
          <a:p>
            <a:pPr lvl="0"/>
            <a:endParaRPr lang="sv-SE" dirty="0"/>
          </a:p>
          <a:p>
            <a:pPr lvl="0"/>
            <a:r>
              <a:rPr lang="sv-SE" dirty="0"/>
              <a:t>Livets basbehov handlar inte bara om mat och kläder. Det kan också vara möjligt att få bidrag till exempelvis</a:t>
            </a:r>
            <a:r>
              <a:rPr lang="sv-SE" baseline="0" dirty="0"/>
              <a:t> </a:t>
            </a:r>
            <a:r>
              <a:rPr lang="sv-SE" dirty="0"/>
              <a:t>sina barns fritidsaktiviteter, a-kassa och el-fakturor. </a:t>
            </a:r>
          </a:p>
          <a:p>
            <a:pPr lvl="0"/>
            <a:endParaRPr lang="sv-SE" dirty="0"/>
          </a:p>
          <a:p>
            <a:pPr lvl="0"/>
            <a:r>
              <a:rPr lang="sv-SE" dirty="0"/>
              <a:t>Diakonirådet stödjer också andra organisationer eller evenemang, till</a:t>
            </a:r>
            <a:r>
              <a:rPr lang="sv-SE" baseline="0" dirty="0"/>
              <a:t> exempel </a:t>
            </a:r>
            <a:r>
              <a:rPr lang="sv-SE" dirty="0"/>
              <a:t>Matakutens lokalhyra, verksamhetsbidrag till RIA och sommarläger.</a:t>
            </a:r>
          </a:p>
        </p:txBody>
      </p:sp>
      <p:sp>
        <p:nvSpPr>
          <p:cNvPr id="4" name="Platshållare för bildnummer 3"/>
          <p:cNvSpPr>
            <a:spLocks noGrp="1"/>
          </p:cNvSpPr>
          <p:nvPr>
            <p:ph type="sldNum" sz="quarter" idx="5"/>
          </p:nvPr>
        </p:nvSpPr>
        <p:spPr/>
        <p:txBody>
          <a:bodyPr/>
          <a:lstStyle/>
          <a:p>
            <a:fld id="{6391D9B3-0424-AE4A-B8B4-BBEE3C89A386}" type="slidenum">
              <a:rPr lang="sv-SE" smtClean="0"/>
              <a:t>2</a:t>
            </a:fld>
            <a:endParaRPr lang="sv-SE"/>
          </a:p>
        </p:txBody>
      </p:sp>
    </p:spTree>
    <p:extLst>
      <p:ext uri="{BB962C8B-B14F-4D97-AF65-F5344CB8AC3E}">
        <p14:creationId xmlns:p14="http://schemas.microsoft.com/office/powerpoint/2010/main" val="3642929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3</a:t>
            </a:fld>
            <a:endParaRPr lang="sv-SE"/>
          </a:p>
        </p:txBody>
      </p:sp>
    </p:spTree>
    <p:extLst>
      <p:ext uri="{BB962C8B-B14F-4D97-AF65-F5344CB8AC3E}">
        <p14:creationId xmlns:p14="http://schemas.microsoft.com/office/powerpoint/2010/main" val="1068397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4</a:t>
            </a:fld>
            <a:endParaRPr lang="sv-SE"/>
          </a:p>
        </p:txBody>
      </p:sp>
    </p:spTree>
    <p:extLst>
      <p:ext uri="{BB962C8B-B14F-4D97-AF65-F5344CB8AC3E}">
        <p14:creationId xmlns:p14="http://schemas.microsoft.com/office/powerpoint/2010/main" val="817932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dirty="0"/>
              <a:t>Nätverkets aktörer/observatörer:</a:t>
            </a:r>
            <a:br>
              <a:rPr lang="sv-SE" dirty="0"/>
            </a:br>
            <a:endParaRPr lang="sv-SE" dirty="0"/>
          </a:p>
          <a:p>
            <a:pPr marL="171450" indent="-171450">
              <a:buFont typeface="Arial" panose="020B0604020202020204" pitchFamily="34" charset="0"/>
              <a:buChar char="•"/>
            </a:pPr>
            <a:r>
              <a:rPr lang="sv-SE" b="1" dirty="0"/>
              <a:t>Familjeslanten</a:t>
            </a:r>
            <a:r>
              <a:rPr lang="sv-SE" b="0" baseline="0" dirty="0"/>
              <a:t> - </a:t>
            </a:r>
            <a:r>
              <a:rPr lang="sv-SE" dirty="0"/>
              <a:t>jobbar med budget/skuldrådgivning.</a:t>
            </a:r>
          </a:p>
          <a:p>
            <a:pPr marL="171450" indent="-171450">
              <a:buFont typeface="Arial" panose="020B0604020202020204" pitchFamily="34" charset="0"/>
              <a:buChar char="•"/>
            </a:pPr>
            <a:r>
              <a:rPr lang="sv-SE" b="1" dirty="0"/>
              <a:t>Gävle Energi</a:t>
            </a:r>
            <a:r>
              <a:rPr lang="sv-SE" b="1" baseline="0" dirty="0"/>
              <a:t> </a:t>
            </a:r>
            <a:r>
              <a:rPr lang="sv-SE" b="0" baseline="0" dirty="0"/>
              <a:t>-</a:t>
            </a:r>
            <a:r>
              <a:rPr lang="sv-SE" b="1" baseline="0" dirty="0"/>
              <a:t> </a:t>
            </a:r>
            <a:r>
              <a:rPr lang="sv-SE" dirty="0"/>
              <a:t>Gävleregionens egna energibolag.</a:t>
            </a:r>
          </a:p>
          <a:p>
            <a:pPr marL="171450" indent="-171450">
              <a:buFont typeface="Arial" panose="020B0604020202020204" pitchFamily="34" charset="0"/>
              <a:buChar char="•"/>
            </a:pPr>
            <a:r>
              <a:rPr lang="sv-SE" b="1" dirty="0"/>
              <a:t>Diakonirådet</a:t>
            </a:r>
            <a:r>
              <a:rPr lang="sv-SE" b="1" baseline="0" dirty="0"/>
              <a:t> -</a:t>
            </a:r>
            <a:r>
              <a:rPr lang="sv-SE" b="1" dirty="0"/>
              <a:t> </a:t>
            </a:r>
            <a:r>
              <a:rPr lang="sv-SE" dirty="0"/>
              <a:t>hjälper människor i ekonomiskt utsatta situationer.</a:t>
            </a:r>
          </a:p>
          <a:p>
            <a:pPr marL="171450" indent="-171450">
              <a:buFont typeface="Arial" panose="020B0604020202020204" pitchFamily="34" charset="0"/>
              <a:buChar char="•"/>
            </a:pPr>
            <a:r>
              <a:rPr lang="sv-SE" b="1" dirty="0" err="1"/>
              <a:t>Gavlegårdarna</a:t>
            </a:r>
            <a:r>
              <a:rPr lang="sv-SE" b="1" baseline="0" dirty="0"/>
              <a:t> </a:t>
            </a:r>
            <a:r>
              <a:rPr lang="sv-SE" b="0" baseline="0" dirty="0"/>
              <a:t>-</a:t>
            </a:r>
            <a:r>
              <a:rPr lang="sv-SE" b="1" dirty="0"/>
              <a:t> </a:t>
            </a:r>
            <a:r>
              <a:rPr lang="sv-SE" dirty="0"/>
              <a:t>allmännyttigt fastighetsbolag.</a:t>
            </a:r>
          </a:p>
          <a:p>
            <a:pPr marL="171450" indent="-171450">
              <a:buFont typeface="Arial" panose="020B0604020202020204" pitchFamily="34" charset="0"/>
              <a:buChar char="•"/>
            </a:pPr>
            <a:r>
              <a:rPr lang="sv-SE" b="1" dirty="0"/>
              <a:t>Frivilliga Samhällsarbetare</a:t>
            </a:r>
            <a:r>
              <a:rPr lang="sv-SE" b="1" baseline="0" dirty="0"/>
              <a:t> </a:t>
            </a:r>
            <a:r>
              <a:rPr lang="sv-SE" b="0" baseline="0" dirty="0"/>
              <a:t>-</a:t>
            </a:r>
            <a:r>
              <a:rPr lang="sv-SE" b="1" dirty="0"/>
              <a:t> </a:t>
            </a:r>
            <a:r>
              <a:rPr lang="sv-SE" dirty="0"/>
              <a:t>förening vars medlemmar bland</a:t>
            </a:r>
            <a:r>
              <a:rPr lang="sv-SE" baseline="0" dirty="0"/>
              <a:t> annat</a:t>
            </a:r>
            <a:r>
              <a:rPr lang="sv-SE" dirty="0"/>
              <a:t> är godemän, förvaltare och lekmannaövervakare.</a:t>
            </a:r>
          </a:p>
          <a:p>
            <a:pPr marL="171450" indent="-171450">
              <a:buFont typeface="Arial" panose="020B0604020202020204" pitchFamily="34" charset="0"/>
              <a:buChar char="•"/>
            </a:pPr>
            <a:r>
              <a:rPr lang="sv-SE" b="1" dirty="0"/>
              <a:t>Matakuten</a:t>
            </a:r>
            <a:r>
              <a:rPr lang="sv-SE" b="0" baseline="0" dirty="0"/>
              <a:t> -</a:t>
            </a:r>
            <a:r>
              <a:rPr lang="sv-SE" dirty="0"/>
              <a:t> delar ut mat (som butiker sorterat bort) till behövande.</a:t>
            </a:r>
          </a:p>
          <a:p>
            <a:pPr marL="171450" indent="-171450">
              <a:buFont typeface="Arial" panose="020B0604020202020204" pitchFamily="34" charset="0"/>
              <a:buChar char="•"/>
            </a:pPr>
            <a:r>
              <a:rPr lang="sv-SE" b="1" dirty="0"/>
              <a:t>Bo Kvar</a:t>
            </a:r>
            <a:r>
              <a:rPr lang="sv-SE" b="0" dirty="0"/>
              <a:t>-ett samarbete mellan Socialtjänsten och </a:t>
            </a:r>
            <a:r>
              <a:rPr lang="sv-SE" b="0" dirty="0" err="1"/>
              <a:t>Gavlegårdarna</a:t>
            </a:r>
            <a:r>
              <a:rPr lang="sv-SE" b="0" dirty="0"/>
              <a:t>. </a:t>
            </a:r>
            <a:endParaRPr lang="sv-SE" b="1" dirty="0"/>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5</a:t>
            </a:fld>
            <a:endParaRPr lang="sv-SE"/>
          </a:p>
        </p:txBody>
      </p:sp>
    </p:spTree>
    <p:extLst>
      <p:ext uri="{BB962C8B-B14F-4D97-AF65-F5344CB8AC3E}">
        <p14:creationId xmlns:p14="http://schemas.microsoft.com/office/powerpoint/2010/main" val="3059591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Diakonirådet beviljade hjälp till hyresskulder med 800 000</a:t>
            </a:r>
            <a:r>
              <a:rPr lang="sv-SE" baseline="0" dirty="0"/>
              <a:t> </a:t>
            </a:r>
            <a:r>
              <a:rPr lang="sv-SE" dirty="0"/>
              <a:t>kr och Socialtjänsten en miljon kronor under ett år. Dessutom ökade vräkningarna.</a:t>
            </a:r>
          </a:p>
          <a:p>
            <a:endParaRPr lang="sv-SE" dirty="0"/>
          </a:p>
          <a:p>
            <a:r>
              <a:rPr lang="sv-SE" dirty="0"/>
              <a:t>Personligt ombud besökte under 2002 EKC i Örebro för att se hur man jobbar för att motverka ekonomisk ohälsa.</a:t>
            </a:r>
          </a:p>
          <a:p>
            <a:endParaRPr lang="sv-SE" dirty="0"/>
          </a:p>
          <a:p>
            <a:r>
              <a:rPr lang="sv-SE" dirty="0"/>
              <a:t>Från det att Diakonirådet bjöd in Socialtjänsten och </a:t>
            </a:r>
            <a:r>
              <a:rPr lang="sv-SE" dirty="0" err="1"/>
              <a:t>Gavlegårdarna</a:t>
            </a:r>
            <a:r>
              <a:rPr lang="sv-SE" dirty="0"/>
              <a:t> tog det närmare tre år innan nätverket var etablerat. </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6</a:t>
            </a:fld>
            <a:endParaRPr lang="sv-SE"/>
          </a:p>
        </p:txBody>
      </p:sp>
    </p:spTree>
    <p:extLst>
      <p:ext uri="{BB962C8B-B14F-4D97-AF65-F5344CB8AC3E}">
        <p14:creationId xmlns:p14="http://schemas.microsoft.com/office/powerpoint/2010/main" val="2569551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R="0" lvl="0" indent="0" fontAlgn="auto">
              <a:lnSpc>
                <a:spcPct val="100000"/>
              </a:lnSpc>
              <a:spcBef>
                <a:spcPts val="0"/>
              </a:spcBef>
              <a:spcAft>
                <a:spcPts val="0"/>
              </a:spcAft>
              <a:buClrTx/>
              <a:buSzTx/>
              <a:buFontTx/>
              <a:buNone/>
              <a:tabLst/>
              <a:defRPr/>
            </a:pPr>
            <a:r>
              <a:rPr lang="sv-SE" dirty="0"/>
              <a:t>I förväntansdokumentet framgår vad aktören förväntar sig att få ut av att vara med i nätverket.</a:t>
            </a:r>
          </a:p>
          <a:p>
            <a:pPr marR="0" lvl="0" indent="0" fontAlgn="auto">
              <a:lnSpc>
                <a:spcPct val="100000"/>
              </a:lnSpc>
              <a:spcBef>
                <a:spcPts val="0"/>
              </a:spcBef>
              <a:spcAft>
                <a:spcPts val="0"/>
              </a:spcAft>
              <a:buClrTx/>
              <a:buSzTx/>
              <a:buFontTx/>
              <a:buNone/>
              <a:tabLst/>
              <a:defRPr/>
            </a:pPr>
            <a:endParaRPr lang="sv-SE" dirty="0"/>
          </a:p>
          <a:p>
            <a:pPr marR="0" lvl="0" indent="0" fontAlgn="auto">
              <a:lnSpc>
                <a:spcPct val="100000"/>
              </a:lnSpc>
              <a:spcBef>
                <a:spcPts val="0"/>
              </a:spcBef>
              <a:spcAft>
                <a:spcPts val="0"/>
              </a:spcAft>
              <a:buClrTx/>
              <a:buSzTx/>
              <a:buFontTx/>
              <a:buNone/>
              <a:tabLst/>
              <a:defRPr/>
            </a:pPr>
            <a:r>
              <a:rPr lang="sv-SE" dirty="0"/>
              <a:t>I samverkansavtalet framgår vad men kan bidra med,</a:t>
            </a:r>
            <a:r>
              <a:rPr lang="sv-SE" baseline="0" dirty="0"/>
              <a:t> det kan vara </a:t>
            </a:r>
            <a:r>
              <a:rPr lang="sv-SE" dirty="0"/>
              <a:t>allt ifrån kopiering till lokaler. Varje aktör lovar att avsätta minst 2</a:t>
            </a:r>
            <a:r>
              <a:rPr lang="sv-SE" baseline="0" dirty="0"/>
              <a:t> timmar i </a:t>
            </a:r>
            <a:r>
              <a:rPr lang="sv-SE" dirty="0"/>
              <a:t>månaden för sammanträden.</a:t>
            </a:r>
          </a:p>
          <a:p>
            <a:pPr marR="0" lvl="0" indent="0" fontAlgn="auto">
              <a:lnSpc>
                <a:spcPct val="100000"/>
              </a:lnSpc>
              <a:spcBef>
                <a:spcPts val="0"/>
              </a:spcBef>
              <a:spcAft>
                <a:spcPts val="0"/>
              </a:spcAft>
              <a:buClrTx/>
              <a:buSzTx/>
              <a:buFontTx/>
              <a:buNone/>
              <a:tabLst/>
              <a:defRPr/>
            </a:pPr>
            <a:endParaRPr lang="sv-SE" dirty="0"/>
          </a:p>
          <a:p>
            <a:pPr marR="0" lvl="0" indent="0" fontAlgn="auto">
              <a:lnSpc>
                <a:spcPct val="100000"/>
              </a:lnSpc>
              <a:spcBef>
                <a:spcPts val="0"/>
              </a:spcBef>
              <a:spcAft>
                <a:spcPts val="0"/>
              </a:spcAft>
              <a:buClrTx/>
              <a:buSzTx/>
              <a:buFontTx/>
              <a:buNone/>
              <a:tabLst/>
              <a:defRPr/>
            </a:pPr>
            <a:r>
              <a:rPr lang="sv-SE" dirty="0"/>
              <a:t>Att alla aktörer som ingår i nätverket fortlöpande samverkar är en förutsättning för fortsatt verksamhet.</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7</a:t>
            </a:fld>
            <a:endParaRPr lang="sv-SE"/>
          </a:p>
        </p:txBody>
      </p:sp>
    </p:spTree>
    <p:extLst>
      <p:ext uri="{BB962C8B-B14F-4D97-AF65-F5344CB8AC3E}">
        <p14:creationId xmlns:p14="http://schemas.microsoft.com/office/powerpoint/2010/main" val="319863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Detta sker genom att sätta den enskilde i centrum och erbjuda information, råd och stöd. Det sker i frivilliga former och i samverkan med flera aktörer.</a:t>
            </a:r>
          </a:p>
          <a:p>
            <a:endParaRPr lang="sv-SE" dirty="0"/>
          </a:p>
          <a:p>
            <a:r>
              <a:rPr lang="sv-SE" dirty="0"/>
              <a:t>Utredningar av Finansinspektionen, Konsumentverket och Kronofogden visar att samverkan är ett viktigt verktyg mot överskuldsättning.  </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8</a:t>
            </a:fld>
            <a:endParaRPr lang="sv-SE"/>
          </a:p>
        </p:txBody>
      </p:sp>
    </p:spTree>
    <p:extLst>
      <p:ext uri="{BB962C8B-B14F-4D97-AF65-F5344CB8AC3E}">
        <p14:creationId xmlns:p14="http://schemas.microsoft.com/office/powerpoint/2010/main" val="1920556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Alltför många människor upplever att det största hindret för dem att komma vidare är att man ständigt slussas mellan olika instanser och ingen som sätter sig in i personens hela livssituation.</a:t>
            </a:r>
          </a:p>
        </p:txBody>
      </p:sp>
      <p:sp>
        <p:nvSpPr>
          <p:cNvPr id="4" name="Platshållare för bildnummer 3"/>
          <p:cNvSpPr>
            <a:spLocks noGrp="1"/>
          </p:cNvSpPr>
          <p:nvPr>
            <p:ph type="sldNum" sz="quarter" idx="5"/>
          </p:nvPr>
        </p:nvSpPr>
        <p:spPr/>
        <p:txBody>
          <a:bodyPr/>
          <a:lstStyle/>
          <a:p>
            <a:fld id="{6391D9B3-0424-AE4A-B8B4-BBEE3C89A386}" type="slidenum">
              <a:rPr lang="sv-SE" smtClean="0"/>
              <a:t>9</a:t>
            </a:fld>
            <a:endParaRPr lang="sv-SE"/>
          </a:p>
        </p:txBody>
      </p:sp>
    </p:spTree>
    <p:extLst>
      <p:ext uri="{BB962C8B-B14F-4D97-AF65-F5344CB8AC3E}">
        <p14:creationId xmlns:p14="http://schemas.microsoft.com/office/powerpoint/2010/main" val="24873996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generell_framsida">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5A5E828F-D105-4090-8DB6-5C973C27BB5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91083" y="2758198"/>
            <a:ext cx="9144000" cy="1086443"/>
          </a:xfrm>
        </p:spPr>
        <p:txBody>
          <a:bodyPr anchor="t"/>
          <a:lstStyle>
            <a:lvl1pPr algn="l">
              <a:defRPr sz="6000">
                <a:solidFill>
                  <a:srgbClr val="00A1AA"/>
                </a:solidFill>
              </a:defRPr>
            </a:lvl1pPr>
          </a:lstStyle>
          <a:p>
            <a:r>
              <a:rPr lang="sv-SE" dirty="0"/>
              <a:t>RUBRIK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p:nvPr>
        </p:nvSpPr>
        <p:spPr>
          <a:xfrm>
            <a:off x="1091083" y="3665234"/>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1130270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enerell_avsnittsdelare utan tonplatta">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8000"/>
          </a:xfrm>
          <a:solidFill>
            <a:schemeClr val="bg2">
              <a:lumMod val="75000"/>
              <a:alpha val="80066"/>
            </a:schemeClr>
          </a:solidFill>
        </p:spPr>
        <p:txBody>
          <a:bodyPr/>
          <a:lstStyle>
            <a:lvl1pPr>
              <a:defRPr/>
            </a:lvl1pPr>
          </a:lstStyle>
          <a:p>
            <a:r>
              <a:rPr lang="sv-SE" dirty="0"/>
              <a:t>Klicka på bildikonen för att montera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1111170" y="2699437"/>
            <a:ext cx="9960015" cy="576197"/>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6871813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enerell_helsidesbild">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1603094" y="1295881"/>
            <a:ext cx="8461093" cy="4844397"/>
          </a:xfrm>
          <a:solidFill>
            <a:schemeClr val="bg2">
              <a:lumMod val="75000"/>
              <a:alpha val="80066"/>
            </a:schemeClr>
          </a:solidFill>
        </p:spPr>
        <p:txBody>
          <a:bodyPr/>
          <a:lstStyle>
            <a:lvl1pPr>
              <a:defRPr/>
            </a:lvl1pPr>
          </a:lstStyle>
          <a:p>
            <a:r>
              <a:rPr lang="sv-SE" dirty="0"/>
              <a:t>Klicka på bildikonen för att lägga in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00595" y="620196"/>
            <a:ext cx="11165535" cy="1325563"/>
          </a:xfrm>
        </p:spPr>
        <p:txBody>
          <a:bodyPr anchor="t" anchorCtr="0"/>
          <a:lstStyle>
            <a:lvl1pPr>
              <a:defRPr sz="3000">
                <a:solidFill>
                  <a:schemeClr val="tx1"/>
                </a:solidFill>
              </a:defRPr>
            </a:lvl1pPr>
          </a:lstStyle>
          <a:p>
            <a:r>
              <a:rPr lang="sv-SE" dirty="0"/>
              <a:t>KLICKA HÄR FÖR ATT ÄNDRA MALL FÖR RUBRIKFORMAT</a:t>
            </a:r>
          </a:p>
        </p:txBody>
      </p:sp>
      <p:pic>
        <p:nvPicPr>
          <p:cNvPr id="9" name="Bildobjekt 8">
            <a:extLst>
              <a:ext uri="{FF2B5EF4-FFF2-40B4-BE49-F238E27FC236}">
                <a16:creationId xmlns:a16="http://schemas.microsoft.com/office/drawing/2014/main" id="{E1D44828-293B-1BCB-3578-7DE18C39EC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cxnSp>
        <p:nvCxnSpPr>
          <p:cNvPr id="12" name="Rak 11">
            <a:extLst>
              <a:ext uri="{FF2B5EF4-FFF2-40B4-BE49-F238E27FC236}">
                <a16:creationId xmlns:a16="http://schemas.microsoft.com/office/drawing/2014/main" id="{9D5FC154-5B04-4254-240E-80C7E8688D70}"/>
              </a:ext>
            </a:extLst>
          </p:cNvPr>
          <p:cNvCxnSpPr>
            <a:cxnSpLocks/>
          </p:cNvCxnSpPr>
          <p:nvPr userDrawn="1"/>
        </p:nvCxnSpPr>
        <p:spPr>
          <a:xfrm>
            <a:off x="720969" y="1131277"/>
            <a:ext cx="10505159" cy="0"/>
          </a:xfrm>
          <a:prstGeom prst="line">
            <a:avLst/>
          </a:prstGeom>
          <a:ln w="19050">
            <a:solidFill>
              <a:srgbClr val="00A1AA"/>
            </a:solidFill>
          </a:ln>
        </p:spPr>
        <p:style>
          <a:lnRef idx="1">
            <a:schemeClr val="accent1"/>
          </a:lnRef>
          <a:fillRef idx="0">
            <a:schemeClr val="accent1"/>
          </a:fillRef>
          <a:effectRef idx="0">
            <a:schemeClr val="accent1"/>
          </a:effectRef>
          <a:fontRef idx="minor">
            <a:schemeClr val="tx1"/>
          </a:fontRef>
        </p:style>
      </p:cxnSp>
      <p:sp>
        <p:nvSpPr>
          <p:cNvPr id="13" name="Platshållare för text 6">
            <a:extLst>
              <a:ext uri="{FF2B5EF4-FFF2-40B4-BE49-F238E27FC236}">
                <a16:creationId xmlns:a16="http://schemas.microsoft.com/office/drawing/2014/main" id="{77FD5098-5B2C-57B6-3FBA-56BF3B00B2A4}"/>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pic>
        <p:nvPicPr>
          <p:cNvPr id="4" name="Bildobjekt 3">
            <a:extLst>
              <a:ext uri="{FF2B5EF4-FFF2-40B4-BE49-F238E27FC236}">
                <a16:creationId xmlns:a16="http://schemas.microsoft.com/office/drawing/2014/main" id="{55B1E395-04C3-C922-DC29-2A1C8E3963F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3631" y="5926237"/>
            <a:ext cx="449977" cy="682907"/>
          </a:xfrm>
          <a:prstGeom prst="rect">
            <a:avLst/>
          </a:prstGeom>
        </p:spPr>
      </p:pic>
    </p:spTree>
    <p:extLst>
      <p:ext uri="{BB962C8B-B14F-4D97-AF65-F5344CB8AC3E}">
        <p14:creationId xmlns:p14="http://schemas.microsoft.com/office/powerpoint/2010/main" val="29086043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generell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61676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generell_tacksida">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A56BFAD3-6AD0-94E8-7444-4E8456656A8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429000"/>
            <a:ext cx="12192000" cy="3429000"/>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44489" y="1389184"/>
            <a:ext cx="9144000" cy="1086443"/>
          </a:xfrm>
        </p:spPr>
        <p:txBody>
          <a:bodyPr anchor="t"/>
          <a:lstStyle>
            <a:lvl1pPr algn="l">
              <a:defRPr sz="6000">
                <a:solidFill>
                  <a:srgbClr val="00A1AA"/>
                </a:solidFill>
              </a:defRPr>
            </a:lvl1pPr>
          </a:lstStyle>
          <a:p>
            <a:r>
              <a:rPr lang="sv-SE" dirty="0"/>
              <a:t>Tack!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hasCustomPrompt="1"/>
          </p:nvPr>
        </p:nvSpPr>
        <p:spPr>
          <a:xfrm>
            <a:off x="1044489" y="2475627"/>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0"/>
              </a:spcBef>
            </a:pPr>
            <a:r>
              <a:rPr lang="sv-SE" sz="2000" b="1" dirty="0"/>
              <a:t>Kontakt: </a:t>
            </a:r>
          </a:p>
          <a:p>
            <a:pPr>
              <a:spcBef>
                <a:spcPts val="0"/>
              </a:spcBef>
            </a:pPr>
            <a:r>
              <a:rPr lang="sv-SE" sz="2000" dirty="0"/>
              <a:t>Namn Förnamn</a:t>
            </a:r>
          </a:p>
          <a:p>
            <a:pPr>
              <a:spcBef>
                <a:spcPts val="0"/>
              </a:spcBef>
            </a:pPr>
            <a:r>
              <a:rPr lang="sv-SE" sz="2000" dirty="0" err="1"/>
              <a:t>namn.fornamn@foretag.se</a:t>
            </a:r>
            <a:endParaRPr lang="sv-SE" sz="2000" dirty="0"/>
          </a:p>
        </p:txBody>
      </p:sp>
      <p:pic>
        <p:nvPicPr>
          <p:cNvPr id="5" name="Bildobjekt 4">
            <a:extLst>
              <a:ext uri="{FF2B5EF4-FFF2-40B4-BE49-F238E27FC236}">
                <a16:creationId xmlns:a16="http://schemas.microsoft.com/office/drawing/2014/main" id="{0FB83143-8013-1ECC-7AB9-A86A1721372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spTree>
    <p:extLst>
      <p:ext uri="{BB962C8B-B14F-4D97-AF65-F5344CB8AC3E}">
        <p14:creationId xmlns:p14="http://schemas.microsoft.com/office/powerpoint/2010/main" val="42455767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enerell_punktlistor">
    <p:spTree>
      <p:nvGrpSpPr>
        <p:cNvPr id="1" name=""/>
        <p:cNvGrpSpPr/>
        <p:nvPr/>
      </p:nvGrpSpPr>
      <p:grpSpPr>
        <a:xfrm>
          <a:off x="0" y="0"/>
          <a:ext cx="0" cy="0"/>
          <a:chOff x="0" y="0"/>
          <a:chExt cx="0" cy="0"/>
        </a:xfrm>
      </p:grpSpPr>
      <p:pic>
        <p:nvPicPr>
          <p:cNvPr id="12" name="Bildobjekt 11">
            <a:extLst>
              <a:ext uri="{FF2B5EF4-FFF2-40B4-BE49-F238E27FC236}">
                <a16:creationId xmlns:a16="http://schemas.microsoft.com/office/drawing/2014/main" id="{BBBBA3BD-9F63-F37E-14A7-E65407FE685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pic>
        <p:nvPicPr>
          <p:cNvPr id="9" name="Bildobjekt 8">
            <a:extLst>
              <a:ext uri="{FF2B5EF4-FFF2-40B4-BE49-F238E27FC236}">
                <a16:creationId xmlns:a16="http://schemas.microsoft.com/office/drawing/2014/main" id="{D4104E87-3AF9-C01D-C7F4-BD1C4DAD586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7F6553DB-62FB-65DB-80DD-B2320FF6391A}"/>
              </a:ext>
            </a:extLst>
          </p:cNvPr>
          <p:cNvSpPr>
            <a:spLocks noGrp="1"/>
          </p:cNvSpPr>
          <p:nvPr>
            <p:ph idx="1"/>
          </p:nvPr>
        </p:nvSpPr>
        <p:spPr>
          <a:xfrm>
            <a:off x="593586"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2">
            <a:extLst>
              <a:ext uri="{FF2B5EF4-FFF2-40B4-BE49-F238E27FC236}">
                <a16:creationId xmlns:a16="http://schemas.microsoft.com/office/drawing/2014/main" id="{3CC04F58-6A76-67D4-11CC-865F962571A6}"/>
              </a:ext>
            </a:extLst>
          </p:cNvPr>
          <p:cNvSpPr>
            <a:spLocks noGrp="1"/>
          </p:cNvSpPr>
          <p:nvPr>
            <p:ph idx="10"/>
          </p:nvPr>
        </p:nvSpPr>
        <p:spPr>
          <a:xfrm>
            <a:off x="6108028"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11" name="Rak 10">
            <a:extLst>
              <a:ext uri="{FF2B5EF4-FFF2-40B4-BE49-F238E27FC236}">
                <a16:creationId xmlns:a16="http://schemas.microsoft.com/office/drawing/2014/main" id="{C70B733E-AD67-1584-AC93-693DFC3A2241}"/>
              </a:ext>
            </a:extLst>
          </p:cNvPr>
          <p:cNvCxnSpPr>
            <a:cxnSpLocks/>
          </p:cNvCxnSpPr>
          <p:nvPr userDrawn="1"/>
        </p:nvCxnSpPr>
        <p:spPr>
          <a:xfrm>
            <a:off x="720969" y="1131277"/>
            <a:ext cx="10505159" cy="0"/>
          </a:xfrm>
          <a:prstGeom prst="line">
            <a:avLst/>
          </a:prstGeom>
          <a:ln w="19050">
            <a:solidFill>
              <a:srgbClr val="00A1AA"/>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74808FA7-FE55-1719-A320-B65887C58574}"/>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4931240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enerell_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4" name="Platshållare för tabell 13">
            <a:extLst>
              <a:ext uri="{FF2B5EF4-FFF2-40B4-BE49-F238E27FC236}">
                <a16:creationId xmlns:a16="http://schemas.microsoft.com/office/drawing/2014/main" id="{92D0884F-9497-513D-38DA-A40C2F04A3C3}"/>
              </a:ext>
            </a:extLst>
          </p:cNvPr>
          <p:cNvSpPr>
            <a:spLocks noGrp="1"/>
          </p:cNvSpPr>
          <p:nvPr>
            <p:ph type="tbl" sz="quarter" idx="12"/>
          </p:nvPr>
        </p:nvSpPr>
        <p:spPr>
          <a:xfrm>
            <a:off x="720725" y="1871663"/>
            <a:ext cx="10396538" cy="3074987"/>
          </a:xfrm>
        </p:spPr>
        <p:txBody>
          <a:bodyPr/>
          <a:lstStyle/>
          <a:p>
            <a:r>
              <a:rPr lang="sv-SE"/>
              <a:t>Klicka på ikonen för att lägga till en tabell</a:t>
            </a:r>
            <a:endParaRPr lang="sv-SE" dirty="0"/>
          </a:p>
        </p:txBody>
      </p:sp>
      <p:pic>
        <p:nvPicPr>
          <p:cNvPr id="3" name="Bildobjekt 2">
            <a:extLst>
              <a:ext uri="{FF2B5EF4-FFF2-40B4-BE49-F238E27FC236}">
                <a16:creationId xmlns:a16="http://schemas.microsoft.com/office/drawing/2014/main" id="{4A189802-FE52-EC24-2B55-C560F258893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pic>
        <p:nvPicPr>
          <p:cNvPr id="4" name="Bildobjekt 3">
            <a:extLst>
              <a:ext uri="{FF2B5EF4-FFF2-40B4-BE49-F238E27FC236}">
                <a16:creationId xmlns:a16="http://schemas.microsoft.com/office/drawing/2014/main" id="{D85AC84C-F96B-6F0C-68BD-A057D9A13B7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cxnSp>
        <p:nvCxnSpPr>
          <p:cNvPr id="6" name="Rak 5">
            <a:extLst>
              <a:ext uri="{FF2B5EF4-FFF2-40B4-BE49-F238E27FC236}">
                <a16:creationId xmlns:a16="http://schemas.microsoft.com/office/drawing/2014/main" id="{04053E65-8D32-51C6-833F-128CFB9DFEBC}"/>
              </a:ext>
            </a:extLst>
          </p:cNvPr>
          <p:cNvCxnSpPr>
            <a:cxnSpLocks/>
          </p:cNvCxnSpPr>
          <p:nvPr userDrawn="1"/>
        </p:nvCxnSpPr>
        <p:spPr>
          <a:xfrm>
            <a:off x="720969" y="1131277"/>
            <a:ext cx="10505159" cy="0"/>
          </a:xfrm>
          <a:prstGeom prst="line">
            <a:avLst/>
          </a:prstGeom>
          <a:ln w="19050">
            <a:solidFill>
              <a:srgbClr val="00A1AA"/>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622ED4A7-B573-714B-C5D1-7667599B336B}"/>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14594505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enerell_bild_ver2_punktlista">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C111D1B1-E3C6-AD1D-5889-D5538F176243}"/>
              </a:ext>
            </a:extLst>
          </p:cNvPr>
          <p:cNvSpPr/>
          <p:nvPr userDrawn="1"/>
        </p:nvSpPr>
        <p:spPr>
          <a:xfrm>
            <a:off x="7859330" y="322155"/>
            <a:ext cx="3960000" cy="3960000"/>
          </a:xfrm>
          <a:prstGeom prst="rect">
            <a:avLst/>
          </a:prstGeom>
          <a:solidFill>
            <a:srgbClr val="A4D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7" name="Bildobjekt 6">
            <a:extLst>
              <a:ext uri="{FF2B5EF4-FFF2-40B4-BE49-F238E27FC236}">
                <a16:creationId xmlns:a16="http://schemas.microsoft.com/office/drawing/2014/main" id="{E7E1D7EF-505B-6573-B9FC-35FAD2E024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sp>
        <p:nvSpPr>
          <p:cNvPr id="11" name="Platshållare för text 6">
            <a:extLst>
              <a:ext uri="{FF2B5EF4-FFF2-40B4-BE49-F238E27FC236}">
                <a16:creationId xmlns:a16="http://schemas.microsoft.com/office/drawing/2014/main" id="{1B8E6DFA-38FF-876B-644C-618BADCE46DD}"/>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6720703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238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enerell_bildver3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29ADB1CB-8847-3FF8-CF44-3724BFDB5DC1}"/>
              </a:ext>
            </a:extLst>
          </p:cNvPr>
          <p:cNvSpPr/>
          <p:nvPr userDrawn="1"/>
        </p:nvSpPr>
        <p:spPr>
          <a:xfrm>
            <a:off x="7861954" y="2241971"/>
            <a:ext cx="3960000" cy="3960000"/>
          </a:xfrm>
          <a:prstGeom prst="rect">
            <a:avLst/>
          </a:prstGeom>
          <a:solidFill>
            <a:srgbClr val="A4D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a:extLst>
              <a:ext uri="{FF2B5EF4-FFF2-40B4-BE49-F238E27FC236}">
                <a16:creationId xmlns:a16="http://schemas.microsoft.com/office/drawing/2014/main" id="{69347B27-2AEB-DD60-2480-5BDA3C4ACAF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sp>
        <p:nvSpPr>
          <p:cNvPr id="6" name="Platshållare för text 6">
            <a:extLst>
              <a:ext uri="{FF2B5EF4-FFF2-40B4-BE49-F238E27FC236}">
                <a16:creationId xmlns:a16="http://schemas.microsoft.com/office/drawing/2014/main" id="{6F90DC1B-331F-E56A-57EC-9D6286FC5AC5}"/>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82735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ell_diagra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1" name="Platshållare för diagram 10">
            <a:extLst>
              <a:ext uri="{FF2B5EF4-FFF2-40B4-BE49-F238E27FC236}">
                <a16:creationId xmlns:a16="http://schemas.microsoft.com/office/drawing/2014/main" id="{6DE5C4E8-5DB1-CA6D-F9DC-1630381B0050}"/>
              </a:ext>
            </a:extLst>
          </p:cNvPr>
          <p:cNvSpPr>
            <a:spLocks noGrp="1"/>
          </p:cNvSpPr>
          <p:nvPr>
            <p:ph type="chart" sz="quarter" idx="10"/>
          </p:nvPr>
        </p:nvSpPr>
        <p:spPr>
          <a:xfrm>
            <a:off x="605653" y="1800248"/>
            <a:ext cx="4257509" cy="2852738"/>
          </a:xfrm>
        </p:spPr>
        <p:txBody>
          <a:bodyPr/>
          <a:lstStyle/>
          <a:p>
            <a:r>
              <a:rPr lang="sv-SE"/>
              <a:t>Klicka på ikonen för att lägga till ett diagram</a:t>
            </a:r>
            <a:endParaRPr lang="sv-SE" dirty="0"/>
          </a:p>
        </p:txBody>
      </p:sp>
      <p:sp>
        <p:nvSpPr>
          <p:cNvPr id="13" name="Platshållare för diagram 12">
            <a:extLst>
              <a:ext uri="{FF2B5EF4-FFF2-40B4-BE49-F238E27FC236}">
                <a16:creationId xmlns:a16="http://schemas.microsoft.com/office/drawing/2014/main" id="{5FB2747E-95C8-B808-304D-F3426CD49AA6}"/>
              </a:ext>
            </a:extLst>
          </p:cNvPr>
          <p:cNvSpPr>
            <a:spLocks noGrp="1"/>
          </p:cNvSpPr>
          <p:nvPr>
            <p:ph type="chart" sz="quarter" idx="11"/>
          </p:nvPr>
        </p:nvSpPr>
        <p:spPr>
          <a:xfrm>
            <a:off x="6165141" y="1800540"/>
            <a:ext cx="4411663" cy="2794000"/>
          </a:xfrm>
        </p:spPr>
        <p:txBody>
          <a:bodyPr/>
          <a:lstStyle/>
          <a:p>
            <a:r>
              <a:rPr lang="sv-SE"/>
              <a:t>Klicka på ikonen för att lägga till ett diagram</a:t>
            </a:r>
            <a:endParaRPr lang="sv-SE" dirty="0"/>
          </a:p>
        </p:txBody>
      </p:sp>
      <p:pic>
        <p:nvPicPr>
          <p:cNvPr id="3" name="Bildobjekt 2">
            <a:extLst>
              <a:ext uri="{FF2B5EF4-FFF2-40B4-BE49-F238E27FC236}">
                <a16:creationId xmlns:a16="http://schemas.microsoft.com/office/drawing/2014/main" id="{21092659-55BC-5628-8C3D-62DF98342F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pic>
        <p:nvPicPr>
          <p:cNvPr id="4" name="Bildobjekt 3">
            <a:extLst>
              <a:ext uri="{FF2B5EF4-FFF2-40B4-BE49-F238E27FC236}">
                <a16:creationId xmlns:a16="http://schemas.microsoft.com/office/drawing/2014/main" id="{8E176EB0-3C32-3E71-B105-EEA19174FC1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cxnSp>
        <p:nvCxnSpPr>
          <p:cNvPr id="5" name="Rak 4">
            <a:extLst>
              <a:ext uri="{FF2B5EF4-FFF2-40B4-BE49-F238E27FC236}">
                <a16:creationId xmlns:a16="http://schemas.microsoft.com/office/drawing/2014/main" id="{A96D5197-0FF0-C144-FCA1-DB70C437E1EB}"/>
              </a:ext>
            </a:extLst>
          </p:cNvPr>
          <p:cNvCxnSpPr>
            <a:cxnSpLocks/>
          </p:cNvCxnSpPr>
          <p:nvPr userDrawn="1"/>
        </p:nvCxnSpPr>
        <p:spPr>
          <a:xfrm>
            <a:off x="720969" y="1131277"/>
            <a:ext cx="10505159" cy="0"/>
          </a:xfrm>
          <a:prstGeom prst="line">
            <a:avLst/>
          </a:prstGeom>
          <a:ln w="19050">
            <a:solidFill>
              <a:srgbClr val="00A1AA"/>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9100D522-F244-6C79-51B6-DCCD02FBE512}"/>
              </a:ext>
            </a:extLst>
          </p:cNvPr>
          <p:cNvSpPr>
            <a:spLocks noGrp="1"/>
          </p:cNvSpPr>
          <p:nvPr>
            <p:ph type="body" sz="quarter" idx="12"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214797936"/>
      </p:ext>
    </p:extLst>
  </p:cSld>
  <p:clrMapOvr>
    <a:masterClrMapping/>
  </p:clrMapOvr>
  <p:extLst>
    <p:ext uri="{DCECCB84-F9BA-43D5-87BE-67443E8EF086}">
      <p15:sldGuideLst xmlns:p15="http://schemas.microsoft.com/office/powerpoint/2012/main">
        <p15:guide id="1" orient="horz" pos="61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enerell_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4" name="Platshållare för tabell 3">
            <a:extLst>
              <a:ext uri="{FF2B5EF4-FFF2-40B4-BE49-F238E27FC236}">
                <a16:creationId xmlns:a16="http://schemas.microsoft.com/office/drawing/2014/main" id="{3AA35E25-0372-F4A2-32BF-610BB7CA15FE}"/>
              </a:ext>
            </a:extLst>
          </p:cNvPr>
          <p:cNvSpPr>
            <a:spLocks noGrp="1"/>
          </p:cNvSpPr>
          <p:nvPr>
            <p:ph type="tbl" sz="quarter" idx="12"/>
          </p:nvPr>
        </p:nvSpPr>
        <p:spPr>
          <a:xfrm>
            <a:off x="601438" y="1759675"/>
            <a:ext cx="8004175" cy="3149600"/>
          </a:xfrm>
        </p:spPr>
        <p:txBody>
          <a:bodyPr/>
          <a:lstStyle/>
          <a:p>
            <a:r>
              <a:rPr lang="sv-SE"/>
              <a:t>Klicka på ikonen för att lägga till en tabell</a:t>
            </a:r>
          </a:p>
        </p:txBody>
      </p:sp>
      <p:pic>
        <p:nvPicPr>
          <p:cNvPr id="3" name="Bildobjekt 2">
            <a:extLst>
              <a:ext uri="{FF2B5EF4-FFF2-40B4-BE49-F238E27FC236}">
                <a16:creationId xmlns:a16="http://schemas.microsoft.com/office/drawing/2014/main" id="{156E1B46-50E8-7318-F385-6FE12EDA9C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pic>
        <p:nvPicPr>
          <p:cNvPr id="5" name="Bildobjekt 4">
            <a:extLst>
              <a:ext uri="{FF2B5EF4-FFF2-40B4-BE49-F238E27FC236}">
                <a16:creationId xmlns:a16="http://schemas.microsoft.com/office/drawing/2014/main" id="{0D52D83B-AD80-9370-E506-19C7A77D829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cxnSp>
        <p:nvCxnSpPr>
          <p:cNvPr id="6" name="Rak 5">
            <a:extLst>
              <a:ext uri="{FF2B5EF4-FFF2-40B4-BE49-F238E27FC236}">
                <a16:creationId xmlns:a16="http://schemas.microsoft.com/office/drawing/2014/main" id="{7821172E-CA28-11FC-B473-717F6913F17D}"/>
              </a:ext>
            </a:extLst>
          </p:cNvPr>
          <p:cNvCxnSpPr>
            <a:cxnSpLocks/>
          </p:cNvCxnSpPr>
          <p:nvPr userDrawn="1"/>
        </p:nvCxnSpPr>
        <p:spPr>
          <a:xfrm>
            <a:off x="720969" y="1131277"/>
            <a:ext cx="10505159" cy="0"/>
          </a:xfrm>
          <a:prstGeom prst="line">
            <a:avLst/>
          </a:prstGeom>
          <a:ln w="19050">
            <a:solidFill>
              <a:srgbClr val="00A1AA"/>
            </a:solidFill>
          </a:ln>
        </p:spPr>
        <p:style>
          <a:lnRef idx="1">
            <a:schemeClr val="accent1"/>
          </a:lnRef>
          <a:fillRef idx="0">
            <a:schemeClr val="accent1"/>
          </a:fillRef>
          <a:effectRef idx="0">
            <a:schemeClr val="accent1"/>
          </a:effectRef>
          <a:fontRef idx="minor">
            <a:schemeClr val="tx1"/>
          </a:fontRef>
        </p:style>
      </p:cxnSp>
      <p:sp>
        <p:nvSpPr>
          <p:cNvPr id="9" name="Platshållare för text 6">
            <a:extLst>
              <a:ext uri="{FF2B5EF4-FFF2-40B4-BE49-F238E27FC236}">
                <a16:creationId xmlns:a16="http://schemas.microsoft.com/office/drawing/2014/main" id="{F72BB7D0-E073-9D8D-E4C9-A49C24B3AD45}"/>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31466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enerell_färgad helsid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323E3AC-3CA5-FD28-B656-45F78F312E6F}"/>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21812" y="596900"/>
            <a:ext cx="11165535" cy="1325563"/>
          </a:xfrm>
        </p:spPr>
        <p:txBody>
          <a:bodyPr anchor="t" anchorCtr="0"/>
          <a:lstStyle>
            <a:lvl1pPr>
              <a:defRPr sz="3000">
                <a:solidFill>
                  <a:schemeClr val="bg1"/>
                </a:solidFill>
              </a:defRPr>
            </a:lvl1pPr>
          </a:lstStyle>
          <a:p>
            <a:r>
              <a:rPr lang="sv-SE" dirty="0"/>
              <a:t>KLICKA HÄR FÖR ATT ÄNDRA MALL FÖR RUBRIKFORMAT</a:t>
            </a:r>
          </a:p>
        </p:txBody>
      </p:sp>
      <p:sp>
        <p:nvSpPr>
          <p:cNvPr id="2" name="Platshållare för text 4">
            <a:extLst>
              <a:ext uri="{FF2B5EF4-FFF2-40B4-BE49-F238E27FC236}">
                <a16:creationId xmlns:a16="http://schemas.microsoft.com/office/drawing/2014/main" id="{8E60B77C-A5A8-B867-7D57-17328BDD8047}"/>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cxnSp>
        <p:nvCxnSpPr>
          <p:cNvPr id="3" name="Rak 2">
            <a:extLst>
              <a:ext uri="{FF2B5EF4-FFF2-40B4-BE49-F238E27FC236}">
                <a16:creationId xmlns:a16="http://schemas.microsoft.com/office/drawing/2014/main" id="{1F783792-B44E-8EFB-A472-125C55D9F3E2}"/>
              </a:ext>
            </a:extLst>
          </p:cNvPr>
          <p:cNvCxnSpPr/>
          <p:nvPr userDrawn="1"/>
        </p:nvCxnSpPr>
        <p:spPr>
          <a:xfrm>
            <a:off x="720969" y="1131277"/>
            <a:ext cx="1007598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Platshållare för text 6">
            <a:extLst>
              <a:ext uri="{FF2B5EF4-FFF2-40B4-BE49-F238E27FC236}">
                <a16:creationId xmlns:a16="http://schemas.microsoft.com/office/drawing/2014/main" id="{2AEEC770-E294-B6AD-7C94-C89C1001707A}"/>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4688554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enerell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rgbClr val="00A1AA">
              <a:alpha val="80000"/>
            </a:srgb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98904" y="2699437"/>
            <a:ext cx="10979863" cy="1403788"/>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0"/>
            <a:ext cx="12192000" cy="6863824"/>
          </a:xfrm>
          <a:no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1801053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6E0">
            <a:alpha val="59670"/>
          </a:srgbClr>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1F89B14-211D-7F37-AFAE-BA63BA27D346}"/>
              </a:ext>
            </a:extLst>
          </p:cNvPr>
          <p:cNvSpPr>
            <a:spLocks noGrp="1"/>
          </p:cNvSpPr>
          <p:nvPr>
            <p:ph type="title"/>
          </p:nvPr>
        </p:nvSpPr>
        <p:spPr>
          <a:xfrm>
            <a:off x="601438" y="623163"/>
            <a:ext cx="10515600" cy="1325563"/>
          </a:xfrm>
          <a:prstGeom prst="rect">
            <a:avLst/>
          </a:prstGeom>
        </p:spPr>
        <p:txBody>
          <a:bodyPr vert="horz" lIns="91440" tIns="4572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37EB650A-1293-7417-82B2-8E2B313D4DC1}"/>
              </a:ext>
            </a:extLst>
          </p:cNvPr>
          <p:cNvSpPr>
            <a:spLocks noGrp="1"/>
          </p:cNvSpPr>
          <p:nvPr>
            <p:ph type="body" idx="1"/>
          </p:nvPr>
        </p:nvSpPr>
        <p:spPr>
          <a:xfrm>
            <a:off x="606999" y="1883499"/>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textruta 9">
            <a:extLst>
              <a:ext uri="{FF2B5EF4-FFF2-40B4-BE49-F238E27FC236}">
                <a16:creationId xmlns:a16="http://schemas.microsoft.com/office/drawing/2014/main" id="{6BAF26AE-FB9B-9B46-54C3-9ED5D679E176}"/>
              </a:ext>
            </a:extLst>
          </p:cNvPr>
          <p:cNvSpPr txBox="1"/>
          <p:nvPr userDrawn="1"/>
        </p:nvSpPr>
        <p:spPr>
          <a:xfrm>
            <a:off x="11729945" y="6511460"/>
            <a:ext cx="366925" cy="246221"/>
          </a:xfrm>
          <a:prstGeom prst="rect">
            <a:avLst/>
          </a:prstGeom>
          <a:noFill/>
        </p:spPr>
        <p:txBody>
          <a:bodyPr wrap="square" rtlCol="0">
            <a:spAutoFit/>
          </a:bodyPr>
          <a:lstStyle/>
          <a:p>
            <a:fld id="{11C3D5E0-3B99-BD48-AF92-B6515BC9C4F7}" type="slidenum">
              <a:rPr lang="sv-SE" sz="1000" smtClean="0"/>
              <a:t>‹#›</a:t>
            </a:fld>
            <a:endParaRPr lang="sv-SE" sz="1000" dirty="0"/>
          </a:p>
        </p:txBody>
      </p:sp>
    </p:spTree>
    <p:extLst>
      <p:ext uri="{BB962C8B-B14F-4D97-AF65-F5344CB8AC3E}">
        <p14:creationId xmlns:p14="http://schemas.microsoft.com/office/powerpoint/2010/main" val="22907160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7" r:id="rId3"/>
    <p:sldLayoutId id="2147483670" r:id="rId4"/>
    <p:sldLayoutId id="2147483671" r:id="rId5"/>
    <p:sldLayoutId id="2147483652" r:id="rId6"/>
    <p:sldLayoutId id="2147483673" r:id="rId7"/>
    <p:sldLayoutId id="2147483655" r:id="rId8"/>
    <p:sldLayoutId id="2147483672" r:id="rId9"/>
    <p:sldLayoutId id="2147483678" r:id="rId10"/>
    <p:sldLayoutId id="2147483675" r:id="rId11"/>
    <p:sldLayoutId id="2147483679" r:id="rId12"/>
    <p:sldLayoutId id="2147483676" r:id="rId13"/>
  </p:sldLayoutIdLst>
  <p:hf hdr="0" ftr="0" dt="0"/>
  <p:txStyles>
    <p:titleStyle>
      <a:lvl1pPr algn="l" defTabSz="914400" rtl="0" eaLnBrk="1" latinLnBrk="0" hangingPunct="1">
        <a:lnSpc>
          <a:spcPct val="90000"/>
        </a:lnSpc>
        <a:spcBef>
          <a:spcPct val="0"/>
        </a:spcBef>
        <a:buNone/>
        <a:defRPr sz="3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44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4.svg"/></Relationships>
</file>

<file path=ppt/slides/_rels/slide18.xml.rels><?xml version="1.0" encoding="UTF-8" standalone="yes"?>
<Relationships xmlns="http://schemas.openxmlformats.org/package/2006/relationships"><Relationship Id="rId3" Type="http://schemas.openxmlformats.org/officeDocument/2006/relationships/hyperlink" Target="mailto:anette.wieser@diakoniforeningen.se"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D37A2C-5632-4A05-46B8-AD4119D92F67}"/>
              </a:ext>
            </a:extLst>
          </p:cNvPr>
          <p:cNvSpPr>
            <a:spLocks noGrp="1"/>
          </p:cNvSpPr>
          <p:nvPr>
            <p:ph type="ctrTitle"/>
          </p:nvPr>
        </p:nvSpPr>
        <p:spPr/>
        <p:txBody>
          <a:bodyPr/>
          <a:lstStyle/>
          <a:p>
            <a:r>
              <a:rPr lang="sv-SE" dirty="0"/>
              <a:t>LOKAL SAMVERKAN</a:t>
            </a:r>
          </a:p>
        </p:txBody>
      </p:sp>
      <p:sp>
        <p:nvSpPr>
          <p:cNvPr id="3" name="Underrubrik 2">
            <a:extLst>
              <a:ext uri="{FF2B5EF4-FFF2-40B4-BE49-F238E27FC236}">
                <a16:creationId xmlns:a16="http://schemas.microsoft.com/office/drawing/2014/main" id="{02F6C5B9-849C-1F5D-A1AA-5E3C38A46AB5}"/>
              </a:ext>
            </a:extLst>
          </p:cNvPr>
          <p:cNvSpPr>
            <a:spLocks noGrp="1"/>
          </p:cNvSpPr>
          <p:nvPr>
            <p:ph type="subTitle" idx="1"/>
          </p:nvPr>
        </p:nvSpPr>
        <p:spPr/>
        <p:txBody>
          <a:bodyPr/>
          <a:lstStyle/>
          <a:p>
            <a:r>
              <a:rPr lang="sv-SE" dirty="0"/>
              <a:t>EKC</a:t>
            </a:r>
          </a:p>
          <a:p>
            <a:endParaRPr lang="sv-SE" dirty="0"/>
          </a:p>
        </p:txBody>
      </p:sp>
    </p:spTree>
    <p:extLst>
      <p:ext uri="{BB962C8B-B14F-4D97-AF65-F5344CB8AC3E}">
        <p14:creationId xmlns:p14="http://schemas.microsoft.com/office/powerpoint/2010/main" val="4016342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AFFC9233-F433-A9CE-4EF1-6430C13BC685}"/>
              </a:ext>
            </a:extLst>
          </p:cNvPr>
          <p:cNvSpPr>
            <a:spLocks noGrp="1"/>
          </p:cNvSpPr>
          <p:nvPr>
            <p:ph type="title"/>
          </p:nvPr>
        </p:nvSpPr>
        <p:spPr>
          <a:xfrm>
            <a:off x="601438" y="623164"/>
            <a:ext cx="10515600" cy="556708"/>
          </a:xfrm>
        </p:spPr>
        <p:txBody>
          <a:bodyPr/>
          <a:lstStyle/>
          <a:p>
            <a:r>
              <a:rPr lang="sv-SE" sz="3200" b="1" dirty="0">
                <a:latin typeface="Calibri" panose="020F0502020204030204" pitchFamily="34" charset="0"/>
                <a:ea typeface="Arial" charset="0"/>
                <a:cs typeface="Calibri" panose="020F0502020204030204" pitchFamily="34" charset="0"/>
              </a:rPr>
              <a:t>EXEMPEL</a:t>
            </a:r>
          </a:p>
        </p:txBody>
      </p:sp>
      <p:sp>
        <p:nvSpPr>
          <p:cNvPr id="2" name="Platshållare för text 3">
            <a:extLst>
              <a:ext uri="{FF2B5EF4-FFF2-40B4-BE49-F238E27FC236}">
                <a16:creationId xmlns:a16="http://schemas.microsoft.com/office/drawing/2014/main" id="{5B1F30C7-ACD5-5FA8-393F-31FAA2B32415}"/>
              </a:ext>
            </a:extLst>
          </p:cNvPr>
          <p:cNvSpPr>
            <a:spLocks noGrp="1"/>
          </p:cNvSpPr>
          <p:nvPr>
            <p:ph type="body" sz="quarter" idx="11"/>
          </p:nvPr>
        </p:nvSpPr>
        <p:spPr>
          <a:xfrm>
            <a:off x="809624" y="6382448"/>
            <a:ext cx="1162622" cy="257369"/>
          </a:xfrm>
        </p:spPr>
        <p:txBody>
          <a:bodyPr wrap="none">
            <a:spAutoFit/>
          </a:bodyPr>
          <a:lstStyle/>
          <a:p>
            <a:r>
              <a:rPr lang="sv-SE" dirty="0"/>
              <a:t>LOKAL SAMVERKAN</a:t>
            </a:r>
          </a:p>
        </p:txBody>
      </p:sp>
      <p:grpSp>
        <p:nvGrpSpPr>
          <p:cNvPr id="32" name="Grupp 31">
            <a:extLst>
              <a:ext uri="{FF2B5EF4-FFF2-40B4-BE49-F238E27FC236}">
                <a16:creationId xmlns:a16="http://schemas.microsoft.com/office/drawing/2014/main" id="{59898F8B-4560-4F57-DB4D-5A5C0F9D82AD}"/>
              </a:ext>
            </a:extLst>
          </p:cNvPr>
          <p:cNvGrpSpPr/>
          <p:nvPr/>
        </p:nvGrpSpPr>
        <p:grpSpPr>
          <a:xfrm>
            <a:off x="4611781" y="1453086"/>
            <a:ext cx="5068863" cy="4929362"/>
            <a:chOff x="4552787" y="1627370"/>
            <a:chExt cx="5068863" cy="4929362"/>
          </a:xfrm>
        </p:grpSpPr>
        <p:pic>
          <p:nvPicPr>
            <p:cNvPr id="33" name="Bild 19" descr="Användare&#10;">
              <a:extLst>
                <a:ext uri="{FF2B5EF4-FFF2-40B4-BE49-F238E27FC236}">
                  <a16:creationId xmlns:a16="http://schemas.microsoft.com/office/drawing/2014/main" id="{9B3B34FF-F7F2-B8CE-03EA-05719443D23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68026" y="3456018"/>
              <a:ext cx="1277918" cy="1277919"/>
            </a:xfrm>
            <a:prstGeom prst="rect">
              <a:avLst/>
            </a:prstGeom>
          </p:spPr>
        </p:pic>
        <p:sp>
          <p:nvSpPr>
            <p:cNvPr id="34" name="Ellips 33">
              <a:extLst>
                <a:ext uri="{FF2B5EF4-FFF2-40B4-BE49-F238E27FC236}">
                  <a16:creationId xmlns:a16="http://schemas.microsoft.com/office/drawing/2014/main" id="{CBE60DA9-0C79-18F1-3F89-49F00C69E00B}"/>
                </a:ext>
              </a:extLst>
            </p:cNvPr>
            <p:cNvSpPr/>
            <p:nvPr/>
          </p:nvSpPr>
          <p:spPr>
            <a:xfrm>
              <a:off x="7853646" y="4524426"/>
              <a:ext cx="1482427" cy="1482427"/>
            </a:xfrm>
            <a:prstGeom prst="ellipse">
              <a:avLst/>
            </a:prstGeom>
            <a:solidFill>
              <a:srgbClr val="00AEC7"/>
            </a:solidFill>
            <a:ln w="57150">
              <a:solidFill>
                <a:srgbClr val="A3D8E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35" name="Ellips 34">
              <a:extLst>
                <a:ext uri="{FF2B5EF4-FFF2-40B4-BE49-F238E27FC236}">
                  <a16:creationId xmlns:a16="http://schemas.microsoft.com/office/drawing/2014/main" id="{61F599B7-5FDE-611B-12B0-1188A9AAE930}"/>
                </a:ext>
              </a:extLst>
            </p:cNvPr>
            <p:cNvSpPr/>
            <p:nvPr/>
          </p:nvSpPr>
          <p:spPr>
            <a:xfrm>
              <a:off x="4800426" y="4524426"/>
              <a:ext cx="1482427" cy="1482427"/>
            </a:xfrm>
            <a:prstGeom prst="ellipse">
              <a:avLst/>
            </a:prstGeom>
            <a:solidFill>
              <a:srgbClr val="00AEC7"/>
            </a:solidFill>
            <a:ln w="57150">
              <a:solidFill>
                <a:srgbClr val="A3D8E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36" name="Ellips 35">
              <a:extLst>
                <a:ext uri="{FF2B5EF4-FFF2-40B4-BE49-F238E27FC236}">
                  <a16:creationId xmlns:a16="http://schemas.microsoft.com/office/drawing/2014/main" id="{F31B1EBD-1B9F-9782-669B-86183287B5B1}"/>
                </a:ext>
              </a:extLst>
            </p:cNvPr>
            <p:cNvSpPr/>
            <p:nvPr/>
          </p:nvSpPr>
          <p:spPr>
            <a:xfrm>
              <a:off x="4552787" y="2948219"/>
              <a:ext cx="1482427" cy="1482427"/>
            </a:xfrm>
            <a:prstGeom prst="ellipse">
              <a:avLst/>
            </a:prstGeom>
            <a:solidFill>
              <a:srgbClr val="00AEC7"/>
            </a:solidFill>
            <a:ln w="57150">
              <a:solidFill>
                <a:srgbClr val="A3D8E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37" name="Ellips 36">
              <a:extLst>
                <a:ext uri="{FF2B5EF4-FFF2-40B4-BE49-F238E27FC236}">
                  <a16:creationId xmlns:a16="http://schemas.microsoft.com/office/drawing/2014/main" id="{150A986F-3EEB-8BD7-3DDA-7BD7720111FD}"/>
                </a:ext>
              </a:extLst>
            </p:cNvPr>
            <p:cNvSpPr/>
            <p:nvPr/>
          </p:nvSpPr>
          <p:spPr>
            <a:xfrm>
              <a:off x="6371219" y="5074305"/>
              <a:ext cx="1482427" cy="1482427"/>
            </a:xfrm>
            <a:prstGeom prst="ellipse">
              <a:avLst/>
            </a:prstGeom>
            <a:solidFill>
              <a:srgbClr val="00AEC7"/>
            </a:solidFill>
            <a:ln w="57150">
              <a:solidFill>
                <a:srgbClr val="A3D8E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38" name="Ellips 37">
              <a:extLst>
                <a:ext uri="{FF2B5EF4-FFF2-40B4-BE49-F238E27FC236}">
                  <a16:creationId xmlns:a16="http://schemas.microsoft.com/office/drawing/2014/main" id="{25F9039E-A7EC-C151-053D-B80C11E8001B}"/>
                </a:ext>
              </a:extLst>
            </p:cNvPr>
            <p:cNvSpPr/>
            <p:nvPr/>
          </p:nvSpPr>
          <p:spPr>
            <a:xfrm>
              <a:off x="8139223" y="2954076"/>
              <a:ext cx="1482427" cy="1482427"/>
            </a:xfrm>
            <a:prstGeom prst="ellipse">
              <a:avLst/>
            </a:prstGeom>
            <a:solidFill>
              <a:srgbClr val="00AEC7"/>
            </a:solidFill>
            <a:ln w="57150">
              <a:solidFill>
                <a:srgbClr val="A3D8E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39" name="Ellips 38">
              <a:extLst>
                <a:ext uri="{FF2B5EF4-FFF2-40B4-BE49-F238E27FC236}">
                  <a16:creationId xmlns:a16="http://schemas.microsoft.com/office/drawing/2014/main" id="{7C6DA35B-FBFB-40E7-7E0C-F1B4D3E0B16E}"/>
                </a:ext>
              </a:extLst>
            </p:cNvPr>
            <p:cNvSpPr/>
            <p:nvPr/>
          </p:nvSpPr>
          <p:spPr>
            <a:xfrm>
              <a:off x="7206730" y="1627370"/>
              <a:ext cx="1482427" cy="1482427"/>
            </a:xfrm>
            <a:prstGeom prst="ellipse">
              <a:avLst/>
            </a:prstGeom>
            <a:solidFill>
              <a:srgbClr val="00AEC7"/>
            </a:solidFill>
            <a:ln w="57150">
              <a:solidFill>
                <a:srgbClr val="A3D8E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40" name="Ellips 39">
              <a:extLst>
                <a:ext uri="{FF2B5EF4-FFF2-40B4-BE49-F238E27FC236}">
                  <a16:creationId xmlns:a16="http://schemas.microsoft.com/office/drawing/2014/main" id="{F09DABB7-4E0F-5069-0520-43F56DFA1C75}"/>
                </a:ext>
              </a:extLst>
            </p:cNvPr>
            <p:cNvSpPr/>
            <p:nvPr/>
          </p:nvSpPr>
          <p:spPr>
            <a:xfrm>
              <a:off x="5583330" y="1627370"/>
              <a:ext cx="1482427" cy="1482427"/>
            </a:xfrm>
            <a:prstGeom prst="ellipse">
              <a:avLst/>
            </a:prstGeom>
            <a:solidFill>
              <a:srgbClr val="00AEC7"/>
            </a:solidFill>
            <a:ln w="57150">
              <a:solidFill>
                <a:srgbClr val="A3D8E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41" name="textruta 40">
              <a:extLst>
                <a:ext uri="{FF2B5EF4-FFF2-40B4-BE49-F238E27FC236}">
                  <a16:creationId xmlns:a16="http://schemas.microsoft.com/office/drawing/2014/main" id="{83FD2FC5-519A-B392-DD50-8CE28753CEF6}"/>
                </a:ext>
              </a:extLst>
            </p:cNvPr>
            <p:cNvSpPr txBox="1"/>
            <p:nvPr/>
          </p:nvSpPr>
          <p:spPr>
            <a:xfrm>
              <a:off x="5739640" y="2045565"/>
              <a:ext cx="1169807" cy="615553"/>
            </a:xfrm>
            <a:prstGeom prst="rect">
              <a:avLst/>
            </a:prstGeom>
            <a:noFill/>
          </p:spPr>
          <p:txBody>
            <a:bodyPr wrap="square" rtlCol="0">
              <a:spAutoFit/>
            </a:bodyPr>
            <a:lstStyle/>
            <a:p>
              <a:pPr algn="ctr"/>
              <a:r>
                <a:rPr lang="sv-SE" sz="1700" dirty="0">
                  <a:solidFill>
                    <a:schemeClr val="bg1"/>
                  </a:solidFill>
                </a:rPr>
                <a:t>Arbetsför-medlingen</a:t>
              </a:r>
            </a:p>
          </p:txBody>
        </p:sp>
        <p:sp>
          <p:nvSpPr>
            <p:cNvPr id="42" name="textruta 41">
              <a:extLst>
                <a:ext uri="{FF2B5EF4-FFF2-40B4-BE49-F238E27FC236}">
                  <a16:creationId xmlns:a16="http://schemas.microsoft.com/office/drawing/2014/main" id="{FEC5120F-8266-9EE6-ECF6-942DC26120AF}"/>
                </a:ext>
              </a:extLst>
            </p:cNvPr>
            <p:cNvSpPr txBox="1"/>
            <p:nvPr/>
          </p:nvSpPr>
          <p:spPr>
            <a:xfrm>
              <a:off x="7363040" y="2159152"/>
              <a:ext cx="1169807" cy="353943"/>
            </a:xfrm>
            <a:prstGeom prst="rect">
              <a:avLst/>
            </a:prstGeom>
            <a:noFill/>
          </p:spPr>
          <p:txBody>
            <a:bodyPr wrap="square" rtlCol="0">
              <a:spAutoFit/>
            </a:bodyPr>
            <a:lstStyle/>
            <a:p>
              <a:pPr algn="ctr"/>
              <a:r>
                <a:rPr lang="sv-SE" sz="1700" dirty="0">
                  <a:solidFill>
                    <a:schemeClr val="bg1"/>
                  </a:solidFill>
                </a:rPr>
                <a:t>RIA</a:t>
              </a:r>
            </a:p>
          </p:txBody>
        </p:sp>
        <p:sp>
          <p:nvSpPr>
            <p:cNvPr id="43" name="textruta 42">
              <a:extLst>
                <a:ext uri="{FF2B5EF4-FFF2-40B4-BE49-F238E27FC236}">
                  <a16:creationId xmlns:a16="http://schemas.microsoft.com/office/drawing/2014/main" id="{2A4A64D2-5758-F457-CAD7-06B96DF045E9}"/>
                </a:ext>
              </a:extLst>
            </p:cNvPr>
            <p:cNvSpPr txBox="1"/>
            <p:nvPr/>
          </p:nvSpPr>
          <p:spPr>
            <a:xfrm>
              <a:off x="4587522" y="3500801"/>
              <a:ext cx="1412955" cy="353943"/>
            </a:xfrm>
            <a:prstGeom prst="rect">
              <a:avLst/>
            </a:prstGeom>
            <a:noFill/>
          </p:spPr>
          <p:txBody>
            <a:bodyPr wrap="square" rtlCol="0">
              <a:spAutoFit/>
            </a:bodyPr>
            <a:lstStyle/>
            <a:p>
              <a:pPr algn="ctr"/>
              <a:r>
                <a:rPr lang="sv-SE" sz="1700" dirty="0">
                  <a:solidFill>
                    <a:schemeClr val="bg1"/>
                  </a:solidFill>
                </a:rPr>
                <a:t>Socialtjänsten</a:t>
              </a:r>
            </a:p>
          </p:txBody>
        </p:sp>
        <p:sp>
          <p:nvSpPr>
            <p:cNvPr id="44" name="textruta 43">
              <a:extLst>
                <a:ext uri="{FF2B5EF4-FFF2-40B4-BE49-F238E27FC236}">
                  <a16:creationId xmlns:a16="http://schemas.microsoft.com/office/drawing/2014/main" id="{007BE915-56CE-423D-8DD7-78762612D633}"/>
                </a:ext>
              </a:extLst>
            </p:cNvPr>
            <p:cNvSpPr txBox="1"/>
            <p:nvPr/>
          </p:nvSpPr>
          <p:spPr>
            <a:xfrm>
              <a:off x="4776836" y="4987878"/>
              <a:ext cx="1529606" cy="615553"/>
            </a:xfrm>
            <a:prstGeom prst="rect">
              <a:avLst/>
            </a:prstGeom>
            <a:noFill/>
          </p:spPr>
          <p:txBody>
            <a:bodyPr wrap="square" rtlCol="0">
              <a:spAutoFit/>
            </a:bodyPr>
            <a:lstStyle/>
            <a:p>
              <a:pPr algn="ctr"/>
              <a:r>
                <a:rPr lang="sv-SE" sz="1700" dirty="0">
                  <a:solidFill>
                    <a:schemeClr val="bg1"/>
                  </a:solidFill>
                </a:rPr>
                <a:t>Energi /</a:t>
              </a:r>
            </a:p>
            <a:p>
              <a:pPr algn="ctr"/>
              <a:r>
                <a:rPr lang="sv-SE" sz="1700" dirty="0">
                  <a:solidFill>
                    <a:schemeClr val="bg1"/>
                  </a:solidFill>
                </a:rPr>
                <a:t>Bostadsföretag</a:t>
              </a:r>
            </a:p>
          </p:txBody>
        </p:sp>
        <p:sp>
          <p:nvSpPr>
            <p:cNvPr id="45" name="textruta 44">
              <a:extLst>
                <a:ext uri="{FF2B5EF4-FFF2-40B4-BE49-F238E27FC236}">
                  <a16:creationId xmlns:a16="http://schemas.microsoft.com/office/drawing/2014/main" id="{608F9898-4D00-BD09-6EE5-6109DC8B5BD0}"/>
                </a:ext>
              </a:extLst>
            </p:cNvPr>
            <p:cNvSpPr txBox="1"/>
            <p:nvPr/>
          </p:nvSpPr>
          <p:spPr>
            <a:xfrm>
              <a:off x="6527530" y="5536768"/>
              <a:ext cx="1169807" cy="615553"/>
            </a:xfrm>
            <a:prstGeom prst="rect">
              <a:avLst/>
            </a:prstGeom>
            <a:noFill/>
          </p:spPr>
          <p:txBody>
            <a:bodyPr wrap="square" rtlCol="0">
              <a:spAutoFit/>
            </a:bodyPr>
            <a:lstStyle/>
            <a:p>
              <a:pPr algn="ctr"/>
              <a:r>
                <a:rPr lang="sv-SE" sz="1700" dirty="0">
                  <a:solidFill>
                    <a:schemeClr val="bg1"/>
                  </a:solidFill>
                </a:rPr>
                <a:t>Svenska kyrkan</a:t>
              </a:r>
            </a:p>
          </p:txBody>
        </p:sp>
        <p:sp>
          <p:nvSpPr>
            <p:cNvPr id="46" name="textruta 45">
              <a:extLst>
                <a:ext uri="{FF2B5EF4-FFF2-40B4-BE49-F238E27FC236}">
                  <a16:creationId xmlns:a16="http://schemas.microsoft.com/office/drawing/2014/main" id="{D5165608-F1C2-B2EC-040C-2A5CD0401C95}"/>
                </a:ext>
              </a:extLst>
            </p:cNvPr>
            <p:cNvSpPr txBox="1"/>
            <p:nvPr/>
          </p:nvSpPr>
          <p:spPr>
            <a:xfrm>
              <a:off x="8009956" y="5074305"/>
              <a:ext cx="1169807" cy="353943"/>
            </a:xfrm>
            <a:prstGeom prst="rect">
              <a:avLst/>
            </a:prstGeom>
            <a:noFill/>
            <a:ln>
              <a:noFill/>
            </a:ln>
          </p:spPr>
          <p:txBody>
            <a:bodyPr wrap="square" rtlCol="0">
              <a:spAutoFit/>
            </a:bodyPr>
            <a:lstStyle/>
            <a:p>
              <a:pPr algn="ctr"/>
              <a:r>
                <a:rPr lang="sv-SE" sz="1700" dirty="0">
                  <a:solidFill>
                    <a:schemeClr val="bg1"/>
                  </a:solidFill>
                </a:rPr>
                <a:t>Psykiatrin</a:t>
              </a:r>
            </a:p>
          </p:txBody>
        </p:sp>
      </p:grpSp>
      <p:grpSp>
        <p:nvGrpSpPr>
          <p:cNvPr id="56" name="Grupp 55">
            <a:extLst>
              <a:ext uri="{FF2B5EF4-FFF2-40B4-BE49-F238E27FC236}">
                <a16:creationId xmlns:a16="http://schemas.microsoft.com/office/drawing/2014/main" id="{9912C00E-A58D-9185-1FFA-FB235DD9AD6B}"/>
              </a:ext>
            </a:extLst>
          </p:cNvPr>
          <p:cNvGrpSpPr/>
          <p:nvPr/>
        </p:nvGrpSpPr>
        <p:grpSpPr>
          <a:xfrm>
            <a:off x="2573038" y="3680460"/>
            <a:ext cx="1529606" cy="1262005"/>
            <a:chOff x="2697727" y="5046464"/>
            <a:chExt cx="1529606" cy="1262005"/>
          </a:xfrm>
        </p:grpSpPr>
        <p:sp>
          <p:nvSpPr>
            <p:cNvPr id="29" name="Ellips 28">
              <a:extLst>
                <a:ext uri="{FF2B5EF4-FFF2-40B4-BE49-F238E27FC236}">
                  <a16:creationId xmlns:a16="http://schemas.microsoft.com/office/drawing/2014/main" id="{86724E78-E27E-7D0C-AE27-4BB1EEFF4839}"/>
                </a:ext>
              </a:extLst>
            </p:cNvPr>
            <p:cNvSpPr/>
            <p:nvPr/>
          </p:nvSpPr>
          <p:spPr>
            <a:xfrm>
              <a:off x="2831529" y="5046464"/>
              <a:ext cx="1262005" cy="1262005"/>
            </a:xfrm>
            <a:prstGeom prst="ellipse">
              <a:avLst/>
            </a:prstGeom>
            <a:solidFill>
              <a:srgbClr val="00AEC7"/>
            </a:solidFill>
            <a:ln w="5715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47" name="textruta 46">
              <a:extLst>
                <a:ext uri="{FF2B5EF4-FFF2-40B4-BE49-F238E27FC236}">
                  <a16:creationId xmlns:a16="http://schemas.microsoft.com/office/drawing/2014/main" id="{F952238E-3889-9D04-0A57-08A0247FE675}"/>
                </a:ext>
              </a:extLst>
            </p:cNvPr>
            <p:cNvSpPr txBox="1"/>
            <p:nvPr/>
          </p:nvSpPr>
          <p:spPr>
            <a:xfrm>
              <a:off x="2697727" y="5390496"/>
              <a:ext cx="1529606" cy="615553"/>
            </a:xfrm>
            <a:prstGeom prst="rect">
              <a:avLst/>
            </a:prstGeom>
            <a:noFill/>
          </p:spPr>
          <p:txBody>
            <a:bodyPr wrap="square" rtlCol="0">
              <a:spAutoFit/>
            </a:bodyPr>
            <a:lstStyle/>
            <a:p>
              <a:pPr algn="ctr"/>
              <a:r>
                <a:rPr lang="sv-SE" sz="1700" dirty="0">
                  <a:solidFill>
                    <a:schemeClr val="bg1"/>
                  </a:solidFill>
                </a:rPr>
                <a:t>Budget /</a:t>
              </a:r>
            </a:p>
            <a:p>
              <a:pPr algn="ctr"/>
              <a:r>
                <a:rPr lang="sv-SE" sz="1700" dirty="0">
                  <a:solidFill>
                    <a:schemeClr val="bg1"/>
                  </a:solidFill>
                </a:rPr>
                <a:t>Skuld</a:t>
              </a:r>
            </a:p>
          </p:txBody>
        </p:sp>
      </p:grpSp>
      <p:grpSp>
        <p:nvGrpSpPr>
          <p:cNvPr id="55" name="Grupp 54">
            <a:extLst>
              <a:ext uri="{FF2B5EF4-FFF2-40B4-BE49-F238E27FC236}">
                <a16:creationId xmlns:a16="http://schemas.microsoft.com/office/drawing/2014/main" id="{CC6029C2-0245-0908-A197-6E36E666719A}"/>
              </a:ext>
            </a:extLst>
          </p:cNvPr>
          <p:cNvGrpSpPr/>
          <p:nvPr/>
        </p:nvGrpSpPr>
        <p:grpSpPr>
          <a:xfrm>
            <a:off x="1133051" y="3685730"/>
            <a:ext cx="1529606" cy="1262005"/>
            <a:chOff x="2648847" y="4007988"/>
            <a:chExt cx="1529606" cy="1262005"/>
          </a:xfrm>
        </p:grpSpPr>
        <p:sp>
          <p:nvSpPr>
            <p:cNvPr id="30" name="Ellips 29">
              <a:extLst>
                <a:ext uri="{FF2B5EF4-FFF2-40B4-BE49-F238E27FC236}">
                  <a16:creationId xmlns:a16="http://schemas.microsoft.com/office/drawing/2014/main" id="{D91D0E48-2A40-065E-FD23-28531E421326}"/>
                </a:ext>
              </a:extLst>
            </p:cNvPr>
            <p:cNvSpPr/>
            <p:nvPr/>
          </p:nvSpPr>
          <p:spPr>
            <a:xfrm>
              <a:off x="2806816" y="4007988"/>
              <a:ext cx="1262005" cy="1262005"/>
            </a:xfrm>
            <a:prstGeom prst="ellipse">
              <a:avLst/>
            </a:prstGeom>
            <a:solidFill>
              <a:srgbClr val="00AEC7"/>
            </a:solidFill>
            <a:ln w="5715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48" name="textruta 47">
              <a:extLst>
                <a:ext uri="{FF2B5EF4-FFF2-40B4-BE49-F238E27FC236}">
                  <a16:creationId xmlns:a16="http://schemas.microsoft.com/office/drawing/2014/main" id="{240F9228-47DD-480D-0366-62F73E1564E2}"/>
                </a:ext>
              </a:extLst>
            </p:cNvPr>
            <p:cNvSpPr txBox="1"/>
            <p:nvPr/>
          </p:nvSpPr>
          <p:spPr>
            <a:xfrm>
              <a:off x="2648847" y="4326274"/>
              <a:ext cx="1529606" cy="615553"/>
            </a:xfrm>
            <a:prstGeom prst="rect">
              <a:avLst/>
            </a:prstGeom>
            <a:noFill/>
          </p:spPr>
          <p:txBody>
            <a:bodyPr wrap="square" rtlCol="0">
              <a:spAutoFit/>
            </a:bodyPr>
            <a:lstStyle/>
            <a:p>
              <a:pPr algn="ctr"/>
              <a:r>
                <a:rPr lang="sv-SE" sz="1700" dirty="0">
                  <a:solidFill>
                    <a:schemeClr val="bg1"/>
                  </a:solidFill>
                </a:rPr>
                <a:t>Personligt ombud</a:t>
              </a:r>
            </a:p>
          </p:txBody>
        </p:sp>
      </p:grpSp>
      <p:grpSp>
        <p:nvGrpSpPr>
          <p:cNvPr id="54" name="Grupp 53">
            <a:extLst>
              <a:ext uri="{FF2B5EF4-FFF2-40B4-BE49-F238E27FC236}">
                <a16:creationId xmlns:a16="http://schemas.microsoft.com/office/drawing/2014/main" id="{3F982302-376C-0FB0-BADA-E8CBCD2A9E3B}"/>
              </a:ext>
            </a:extLst>
          </p:cNvPr>
          <p:cNvGrpSpPr/>
          <p:nvPr/>
        </p:nvGrpSpPr>
        <p:grpSpPr>
          <a:xfrm>
            <a:off x="1178461" y="2221018"/>
            <a:ext cx="1529606" cy="1262005"/>
            <a:chOff x="2670002" y="2924163"/>
            <a:chExt cx="1529606" cy="1262005"/>
          </a:xfrm>
        </p:grpSpPr>
        <p:sp>
          <p:nvSpPr>
            <p:cNvPr id="31" name="Ellips 30">
              <a:extLst>
                <a:ext uri="{FF2B5EF4-FFF2-40B4-BE49-F238E27FC236}">
                  <a16:creationId xmlns:a16="http://schemas.microsoft.com/office/drawing/2014/main" id="{816DA61D-6C4B-3318-8FD0-99E10D36EF66}"/>
                </a:ext>
              </a:extLst>
            </p:cNvPr>
            <p:cNvSpPr/>
            <p:nvPr/>
          </p:nvSpPr>
          <p:spPr>
            <a:xfrm>
              <a:off x="2797554" y="2924163"/>
              <a:ext cx="1262005" cy="1262005"/>
            </a:xfrm>
            <a:prstGeom prst="ellipse">
              <a:avLst/>
            </a:prstGeom>
            <a:solidFill>
              <a:srgbClr val="00AEC7"/>
            </a:solidFill>
            <a:ln w="5715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49" name="textruta 48">
              <a:extLst>
                <a:ext uri="{FF2B5EF4-FFF2-40B4-BE49-F238E27FC236}">
                  <a16:creationId xmlns:a16="http://schemas.microsoft.com/office/drawing/2014/main" id="{A3A9D821-C378-02FB-1C26-E6B125EA2590}"/>
                </a:ext>
              </a:extLst>
            </p:cNvPr>
            <p:cNvSpPr txBox="1"/>
            <p:nvPr/>
          </p:nvSpPr>
          <p:spPr>
            <a:xfrm>
              <a:off x="2670002" y="3403022"/>
              <a:ext cx="1529606" cy="353943"/>
            </a:xfrm>
            <a:prstGeom prst="rect">
              <a:avLst/>
            </a:prstGeom>
            <a:noFill/>
          </p:spPr>
          <p:txBody>
            <a:bodyPr wrap="square" rtlCol="0">
              <a:spAutoFit/>
            </a:bodyPr>
            <a:lstStyle/>
            <a:p>
              <a:pPr algn="ctr"/>
              <a:r>
                <a:rPr lang="sv-SE" sz="1700" dirty="0">
                  <a:solidFill>
                    <a:schemeClr val="bg1"/>
                  </a:solidFill>
                </a:rPr>
                <a:t>Röda Korset</a:t>
              </a:r>
            </a:p>
          </p:txBody>
        </p:sp>
      </p:grpSp>
      <p:grpSp>
        <p:nvGrpSpPr>
          <p:cNvPr id="53" name="Grupp 52">
            <a:extLst>
              <a:ext uri="{FF2B5EF4-FFF2-40B4-BE49-F238E27FC236}">
                <a16:creationId xmlns:a16="http://schemas.microsoft.com/office/drawing/2014/main" id="{9988EA38-476D-6344-CB8E-27C6A0CB94C5}"/>
              </a:ext>
            </a:extLst>
          </p:cNvPr>
          <p:cNvGrpSpPr/>
          <p:nvPr/>
        </p:nvGrpSpPr>
        <p:grpSpPr>
          <a:xfrm>
            <a:off x="2514262" y="2247881"/>
            <a:ext cx="1529606" cy="1262005"/>
            <a:chOff x="2619492" y="1933291"/>
            <a:chExt cx="1529606" cy="1262005"/>
          </a:xfrm>
        </p:grpSpPr>
        <p:sp>
          <p:nvSpPr>
            <p:cNvPr id="50" name="Ellips 49">
              <a:extLst>
                <a:ext uri="{FF2B5EF4-FFF2-40B4-BE49-F238E27FC236}">
                  <a16:creationId xmlns:a16="http://schemas.microsoft.com/office/drawing/2014/main" id="{94E30413-D939-D524-6D48-A043B45A9B92}"/>
                </a:ext>
              </a:extLst>
            </p:cNvPr>
            <p:cNvSpPr/>
            <p:nvPr/>
          </p:nvSpPr>
          <p:spPr>
            <a:xfrm>
              <a:off x="2782648" y="1933291"/>
              <a:ext cx="1262005" cy="1262005"/>
            </a:xfrm>
            <a:prstGeom prst="ellipse">
              <a:avLst/>
            </a:prstGeom>
            <a:solidFill>
              <a:srgbClr val="00AEC7"/>
            </a:solidFill>
            <a:ln w="5715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51" name="textruta 50">
              <a:extLst>
                <a:ext uri="{FF2B5EF4-FFF2-40B4-BE49-F238E27FC236}">
                  <a16:creationId xmlns:a16="http://schemas.microsoft.com/office/drawing/2014/main" id="{B6C265B7-4102-4FB0-33E0-B3675CE80FF6}"/>
                </a:ext>
              </a:extLst>
            </p:cNvPr>
            <p:cNvSpPr txBox="1"/>
            <p:nvPr/>
          </p:nvSpPr>
          <p:spPr>
            <a:xfrm>
              <a:off x="2619492" y="2383097"/>
              <a:ext cx="1529606" cy="353943"/>
            </a:xfrm>
            <a:prstGeom prst="rect">
              <a:avLst/>
            </a:prstGeom>
            <a:noFill/>
          </p:spPr>
          <p:txBody>
            <a:bodyPr wrap="square" rtlCol="0">
              <a:spAutoFit/>
            </a:bodyPr>
            <a:lstStyle/>
            <a:p>
              <a:pPr algn="ctr"/>
              <a:r>
                <a:rPr lang="sv-SE" sz="1700" dirty="0">
                  <a:solidFill>
                    <a:schemeClr val="bg1"/>
                  </a:solidFill>
                </a:rPr>
                <a:t>Diakonrådet</a:t>
              </a:r>
            </a:p>
          </p:txBody>
        </p:sp>
      </p:grpSp>
      <p:sp>
        <p:nvSpPr>
          <p:cNvPr id="52" name="Ellips 51">
            <a:extLst>
              <a:ext uri="{FF2B5EF4-FFF2-40B4-BE49-F238E27FC236}">
                <a16:creationId xmlns:a16="http://schemas.microsoft.com/office/drawing/2014/main" id="{156D30DC-1D10-F20E-D92A-94776AFF8836}"/>
              </a:ext>
            </a:extLst>
          </p:cNvPr>
          <p:cNvSpPr/>
          <p:nvPr/>
        </p:nvSpPr>
        <p:spPr>
          <a:xfrm rot="19487525">
            <a:off x="5010674" y="1626816"/>
            <a:ext cx="4336692" cy="4456486"/>
          </a:xfrm>
          <a:prstGeom prst="ellipse">
            <a:avLst/>
          </a:prstGeom>
          <a:solidFill>
            <a:schemeClr val="bg1">
              <a:alpha val="37000"/>
            </a:schemeClr>
          </a:solidFill>
          <a:ln w="104775" cmpd="sng">
            <a:solidFill>
              <a:schemeClr val="bg1">
                <a:lumMod val="85000"/>
              </a:schemeClr>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57" name="Rektangel 56">
            <a:extLst>
              <a:ext uri="{FF2B5EF4-FFF2-40B4-BE49-F238E27FC236}">
                <a16:creationId xmlns:a16="http://schemas.microsoft.com/office/drawing/2014/main" id="{5D5775D2-1633-F985-1179-C6CB42D4BC6D}"/>
              </a:ext>
            </a:extLst>
          </p:cNvPr>
          <p:cNvSpPr/>
          <p:nvPr/>
        </p:nvSpPr>
        <p:spPr>
          <a:xfrm>
            <a:off x="8282391" y="3208727"/>
            <a:ext cx="1314078" cy="646331"/>
          </a:xfrm>
          <a:prstGeom prst="rect">
            <a:avLst/>
          </a:prstGeom>
        </p:spPr>
        <p:txBody>
          <a:bodyPr wrap="none">
            <a:spAutoFit/>
          </a:bodyPr>
          <a:lstStyle/>
          <a:p>
            <a:pPr algn="ctr"/>
            <a:r>
              <a:rPr lang="sv-SE" dirty="0">
                <a:solidFill>
                  <a:schemeClr val="bg1"/>
                </a:solidFill>
              </a:rPr>
              <a:t>Försäkrings-</a:t>
            </a:r>
            <a:br>
              <a:rPr lang="sv-SE" dirty="0">
                <a:solidFill>
                  <a:schemeClr val="bg1"/>
                </a:solidFill>
              </a:rPr>
            </a:br>
            <a:r>
              <a:rPr lang="sv-SE" dirty="0">
                <a:solidFill>
                  <a:schemeClr val="bg1"/>
                </a:solidFill>
              </a:rPr>
              <a:t>kassan</a:t>
            </a:r>
            <a:endParaRPr lang="sv-SE" dirty="0"/>
          </a:p>
        </p:txBody>
      </p:sp>
    </p:spTree>
    <p:extLst>
      <p:ext uri="{BB962C8B-B14F-4D97-AF65-F5344CB8AC3E}">
        <p14:creationId xmlns:p14="http://schemas.microsoft.com/office/powerpoint/2010/main" val="1061776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ORGANISATION</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2692" y="1323103"/>
            <a:ext cx="5118100" cy="2744323"/>
          </a:xfrm>
        </p:spPr>
        <p:txBody>
          <a:bodyPr>
            <a:normAutofit/>
          </a:bodyPr>
          <a:lstStyle/>
          <a:p>
            <a:pPr>
              <a:tabLst>
                <a:tab pos="214313" algn="l"/>
              </a:tabLst>
            </a:pPr>
            <a:r>
              <a:rPr lang="sv-SE" dirty="0">
                <a:ea typeface="Arial" charset="0"/>
                <a:cs typeface="Arial" charset="0"/>
              </a:rPr>
              <a:t>Styrgrupp </a:t>
            </a:r>
          </a:p>
          <a:p>
            <a:pPr>
              <a:tabLst>
                <a:tab pos="214313" algn="l"/>
              </a:tabLst>
            </a:pPr>
            <a:r>
              <a:rPr lang="sv-SE" dirty="0">
                <a:ea typeface="Arial" charset="0"/>
                <a:cs typeface="Arial" charset="0"/>
              </a:rPr>
              <a:t>Samverkansgrupp (aktörer och observatörer)</a:t>
            </a:r>
          </a:p>
          <a:p>
            <a:pPr>
              <a:tabLst>
                <a:tab pos="214313" algn="l"/>
              </a:tabLst>
            </a:pPr>
            <a:r>
              <a:rPr lang="sv-SE" dirty="0">
                <a:ea typeface="Arial" charset="0"/>
                <a:cs typeface="Arial" charset="0"/>
              </a:rPr>
              <a:t>Huvudman</a:t>
            </a:r>
          </a:p>
          <a:p>
            <a:endParaRPr lang="sv-SE" sz="1800" dirty="0"/>
          </a:p>
        </p:txBody>
      </p:sp>
      <p:sp>
        <p:nvSpPr>
          <p:cNvPr id="3" name="Platshållare för text 6">
            <a:extLst>
              <a:ext uri="{FF2B5EF4-FFF2-40B4-BE49-F238E27FC236}">
                <a16:creationId xmlns:a16="http://schemas.microsoft.com/office/drawing/2014/main" id="{69B4B9EA-4818-7931-57B9-169056DA1B71}"/>
              </a:ext>
            </a:extLst>
          </p:cNvPr>
          <p:cNvSpPr>
            <a:spLocks noGrp="1"/>
          </p:cNvSpPr>
          <p:nvPr>
            <p:ph type="body" sz="quarter" idx="11" hasCustomPrompt="1"/>
          </p:nvPr>
        </p:nvSpPr>
        <p:spPr>
          <a:xfrm>
            <a:off x="809624" y="6396734"/>
            <a:ext cx="1162622" cy="257369"/>
          </a:xfrm>
          <a:solidFill>
            <a:srgbClr val="00A1AA"/>
          </a:solidFill>
        </p:spPr>
        <p:txBody>
          <a:bodyPr wrap="none" tIns="72000" rIns="36000" anchor="ctr" anchorCtr="0">
            <a:sp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LOKAL SAMVERKAN</a:t>
            </a:r>
          </a:p>
        </p:txBody>
      </p:sp>
      <p:pic>
        <p:nvPicPr>
          <p:cNvPr id="7" name="Platshållare för bild 6">
            <a:extLst>
              <a:ext uri="{FF2B5EF4-FFF2-40B4-BE49-F238E27FC236}">
                <a16:creationId xmlns:a16="http://schemas.microsoft.com/office/drawing/2014/main" id="{3C6CD99C-3BAF-55B8-CECE-0CBEF1BC2DA4}"/>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057900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0"/>
            <a:ext cx="5765800" cy="571057"/>
          </a:xfrm>
        </p:spPr>
        <p:txBody>
          <a:bodyPr/>
          <a:lstStyle/>
          <a:p>
            <a:r>
              <a:rPr lang="sv-SE" dirty="0"/>
              <a:t>FÖRÄNDRINGAR SOM EKC MEDVERKAT TILL</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2" y="1822206"/>
            <a:ext cx="5118100" cy="4351338"/>
          </a:xfrm>
        </p:spPr>
        <p:txBody>
          <a:bodyPr>
            <a:normAutofit/>
          </a:bodyPr>
          <a:lstStyle/>
          <a:p>
            <a:pPr marL="0" indent="0">
              <a:buNone/>
            </a:pPr>
            <a:r>
              <a:rPr lang="sv-SE" b="1" dirty="0">
                <a:latin typeface="Calibri" panose="020F0502020204030204" pitchFamily="34" charset="0"/>
              </a:rPr>
              <a:t>2010</a:t>
            </a:r>
          </a:p>
          <a:p>
            <a:r>
              <a:rPr lang="sv-SE" dirty="0">
                <a:latin typeface="Calibri" panose="020F0502020204030204" pitchFamily="34" charset="0"/>
              </a:rPr>
              <a:t>Lag om att det inte går att skuldsätta barn under 18 år.</a:t>
            </a:r>
          </a:p>
          <a:p>
            <a:pPr marL="0" indent="0">
              <a:buNone/>
            </a:pPr>
            <a:r>
              <a:rPr lang="sv-SE" b="1" dirty="0">
                <a:latin typeface="Calibri" panose="020F0502020204030204" pitchFamily="34" charset="0"/>
              </a:rPr>
              <a:t>2012</a:t>
            </a:r>
          </a:p>
          <a:p>
            <a:r>
              <a:rPr lang="sv-SE" dirty="0">
                <a:latin typeface="Calibri" panose="020F0502020204030204" pitchFamily="34" charset="0"/>
              </a:rPr>
              <a:t>Plan mot hemlöshet i Gävle kommun.</a:t>
            </a:r>
          </a:p>
          <a:p>
            <a:pPr marL="0" indent="0">
              <a:buNone/>
            </a:pPr>
            <a:r>
              <a:rPr lang="sv-SE" b="1" dirty="0">
                <a:latin typeface="Calibri" panose="020F0502020204030204" pitchFamily="34" charset="0"/>
              </a:rPr>
              <a:t>2013</a:t>
            </a:r>
          </a:p>
          <a:p>
            <a:r>
              <a:rPr lang="sv-SE" dirty="0">
                <a:latin typeface="Calibri" panose="020F0502020204030204" pitchFamily="34" charset="0"/>
              </a:rPr>
              <a:t>Stoppa skolfoto i den kommunala skolan.</a:t>
            </a:r>
          </a:p>
          <a:p>
            <a:pPr marL="0" indent="0">
              <a:buNone/>
            </a:pPr>
            <a:r>
              <a:rPr lang="sv-SE" b="1" dirty="0">
                <a:latin typeface="Calibri" panose="020F0502020204030204" pitchFamily="34" charset="0"/>
              </a:rPr>
              <a:t>2019</a:t>
            </a:r>
          </a:p>
          <a:p>
            <a:r>
              <a:rPr lang="sv-SE" sz="2000" dirty="0">
                <a:ea typeface="Arial" charset="0"/>
                <a:cs typeface="Arial" charset="0"/>
              </a:rPr>
              <a:t>Kommunen ska utreda ”bostad först”.</a:t>
            </a:r>
          </a:p>
          <a:p>
            <a:endParaRPr lang="sv-SE" dirty="0">
              <a:latin typeface="Calibri" panose="020F0502020204030204" pitchFamily="34" charset="0"/>
            </a:endParaRPr>
          </a:p>
          <a:p>
            <a:pPr marL="0" indent="0">
              <a:buNone/>
            </a:pPr>
            <a:endParaRPr lang="sv-SE" b="1" dirty="0">
              <a:latin typeface="Calibri" panose="020F0502020204030204" pitchFamily="34" charset="0"/>
            </a:endParaRPr>
          </a:p>
        </p:txBody>
      </p:sp>
      <p:sp>
        <p:nvSpPr>
          <p:cNvPr id="5" name="Platshållare för text 6">
            <a:extLst>
              <a:ext uri="{FF2B5EF4-FFF2-40B4-BE49-F238E27FC236}">
                <a16:creationId xmlns:a16="http://schemas.microsoft.com/office/drawing/2014/main" id="{B63D492D-A0AB-8455-F554-359DCBAD79B2}"/>
              </a:ext>
            </a:extLst>
          </p:cNvPr>
          <p:cNvSpPr>
            <a:spLocks noGrp="1"/>
          </p:cNvSpPr>
          <p:nvPr>
            <p:ph type="body" sz="quarter" idx="11" hasCustomPrompt="1"/>
          </p:nvPr>
        </p:nvSpPr>
        <p:spPr>
          <a:xfrm>
            <a:off x="809625" y="6396734"/>
            <a:ext cx="1162622" cy="257369"/>
          </a:xfrm>
          <a:solidFill>
            <a:srgbClr val="00A1AA"/>
          </a:solidFill>
        </p:spPr>
        <p:txBody>
          <a:bodyPr wrap="none" tIns="72000" rIns="36000" anchor="ctr" anchorCtr="0">
            <a:sp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LOKAL SAMVERKAN</a:t>
            </a:r>
          </a:p>
        </p:txBody>
      </p:sp>
      <p:pic>
        <p:nvPicPr>
          <p:cNvPr id="6" name="Platshållare för bild 5" descr="En bild som visar text&#10;&#10;Automatiskt genererad beskrivning">
            <a:extLst>
              <a:ext uri="{FF2B5EF4-FFF2-40B4-BE49-F238E27FC236}">
                <a16:creationId xmlns:a16="http://schemas.microsoft.com/office/drawing/2014/main" id="{C9DDEF5F-5370-5B25-7436-8AFBFD81D0DF}"/>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140180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ANDRA PROJEKT/AKTIVITETER</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2692" y="1323103"/>
            <a:ext cx="5118100" cy="2744323"/>
          </a:xfrm>
        </p:spPr>
        <p:txBody>
          <a:bodyPr>
            <a:normAutofit lnSpcReduction="10000"/>
          </a:bodyPr>
          <a:lstStyle/>
          <a:p>
            <a:pPr>
              <a:tabLst>
                <a:tab pos="214313" algn="l"/>
              </a:tabLst>
            </a:pPr>
            <a:r>
              <a:rPr lang="sv-SE" dirty="0">
                <a:ea typeface="Arial" charset="0"/>
                <a:cs typeface="Arial" charset="0"/>
              </a:rPr>
              <a:t>Konferenser</a:t>
            </a:r>
          </a:p>
          <a:p>
            <a:pPr>
              <a:tabLst>
                <a:tab pos="214313" algn="l"/>
              </a:tabLst>
            </a:pPr>
            <a:r>
              <a:rPr lang="sv-SE" dirty="0">
                <a:ea typeface="Arial" charset="0"/>
                <a:cs typeface="Arial" charset="0"/>
              </a:rPr>
              <a:t>Självhjälpsgrupper i privatekonomi</a:t>
            </a:r>
          </a:p>
          <a:p>
            <a:pPr>
              <a:tabLst>
                <a:tab pos="214313" algn="l"/>
              </a:tabLst>
            </a:pPr>
            <a:r>
              <a:rPr lang="sv-SE" dirty="0">
                <a:ea typeface="Arial" charset="0"/>
                <a:cs typeface="Arial" charset="0"/>
              </a:rPr>
              <a:t>Seminarium</a:t>
            </a:r>
          </a:p>
          <a:p>
            <a:pPr>
              <a:tabLst>
                <a:tab pos="214313" algn="l"/>
              </a:tabLst>
            </a:pPr>
            <a:r>
              <a:rPr lang="sv-SE" dirty="0">
                <a:ea typeface="Arial" charset="0"/>
                <a:cs typeface="Arial" charset="0"/>
              </a:rPr>
              <a:t>Föreläsningar om grundläggande privatekonomi</a:t>
            </a:r>
          </a:p>
          <a:p>
            <a:pPr>
              <a:tabLst>
                <a:tab pos="214313" algn="l"/>
              </a:tabLst>
            </a:pPr>
            <a:r>
              <a:rPr lang="sv-SE" dirty="0">
                <a:ea typeface="Arial" charset="0"/>
                <a:cs typeface="Arial" charset="0"/>
              </a:rPr>
              <a:t>Tillfälliga mötesplatser/minimässor</a:t>
            </a:r>
          </a:p>
          <a:p>
            <a:pPr>
              <a:tabLst>
                <a:tab pos="214313" algn="l"/>
              </a:tabLst>
            </a:pPr>
            <a:r>
              <a:rPr lang="sv-SE" dirty="0">
                <a:ea typeface="Arial" charset="0"/>
                <a:cs typeface="Arial" charset="0"/>
              </a:rPr>
              <a:t>Besök i gymnasieskolor - ”Vem kan hjälpa mig?”</a:t>
            </a:r>
          </a:p>
          <a:p>
            <a:endParaRPr lang="sv-SE" sz="1800" dirty="0"/>
          </a:p>
        </p:txBody>
      </p:sp>
      <p:sp>
        <p:nvSpPr>
          <p:cNvPr id="3" name="Platshållare för text 6">
            <a:extLst>
              <a:ext uri="{FF2B5EF4-FFF2-40B4-BE49-F238E27FC236}">
                <a16:creationId xmlns:a16="http://schemas.microsoft.com/office/drawing/2014/main" id="{69B4B9EA-4818-7931-57B9-169056DA1B71}"/>
              </a:ext>
            </a:extLst>
          </p:cNvPr>
          <p:cNvSpPr>
            <a:spLocks noGrp="1"/>
          </p:cNvSpPr>
          <p:nvPr>
            <p:ph type="body" sz="quarter" idx="11" hasCustomPrompt="1"/>
          </p:nvPr>
        </p:nvSpPr>
        <p:spPr>
          <a:xfrm>
            <a:off x="809624" y="6396734"/>
            <a:ext cx="1162622" cy="257369"/>
          </a:xfrm>
          <a:solidFill>
            <a:srgbClr val="00A1AA"/>
          </a:solidFill>
        </p:spPr>
        <p:txBody>
          <a:bodyPr wrap="none" tIns="72000" rIns="36000" anchor="ctr" anchorCtr="0">
            <a:sp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LOKAL SAMVERKAN</a:t>
            </a:r>
          </a:p>
        </p:txBody>
      </p:sp>
      <p:pic>
        <p:nvPicPr>
          <p:cNvPr id="11" name="Platshållare för bild 10" descr="En bild som visar person&#10;&#10;Automatiskt genererad beskrivning">
            <a:extLst>
              <a:ext uri="{FF2B5EF4-FFF2-40B4-BE49-F238E27FC236}">
                <a16:creationId xmlns:a16="http://schemas.microsoft.com/office/drawing/2014/main" id="{B7336B81-BB48-DD65-FF90-F66837C83BF7}"/>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224656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0"/>
            <a:ext cx="5765800" cy="571057"/>
          </a:xfrm>
        </p:spPr>
        <p:txBody>
          <a:bodyPr/>
          <a:lstStyle/>
          <a:p>
            <a:r>
              <a:rPr lang="sv-SE" dirty="0"/>
              <a:t>AKTUELLT JUST NU</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2" y="1461982"/>
            <a:ext cx="5118100" cy="1946230"/>
          </a:xfrm>
        </p:spPr>
        <p:txBody>
          <a:bodyPr>
            <a:normAutofit/>
          </a:bodyPr>
          <a:lstStyle/>
          <a:p>
            <a:r>
              <a:rPr lang="sv-SE" dirty="0">
                <a:latin typeface="Calibri" panose="020F0502020204030204" pitchFamily="34" charset="0"/>
              </a:rPr>
              <a:t>Hur har berörda påverkats av Socialtjänstens/försörjningsstöds omorganisation?</a:t>
            </a:r>
          </a:p>
          <a:p>
            <a:r>
              <a:rPr lang="sv-SE" dirty="0">
                <a:latin typeface="Calibri" panose="020F0502020204030204" pitchFamily="34" charset="0"/>
              </a:rPr>
              <a:t>Gävle kommun utreder nu om ett ”Fontänhus” är aktuellt. Vilka möjligheter skulle det ge?</a:t>
            </a:r>
          </a:p>
          <a:p>
            <a:pPr marL="0" indent="0">
              <a:buNone/>
            </a:pPr>
            <a:endParaRPr lang="sv-SE" b="1" dirty="0">
              <a:latin typeface="Calibri" panose="020F0502020204030204" pitchFamily="34" charset="0"/>
            </a:endParaRPr>
          </a:p>
        </p:txBody>
      </p:sp>
      <p:sp>
        <p:nvSpPr>
          <p:cNvPr id="5" name="Platshållare för text 6">
            <a:extLst>
              <a:ext uri="{FF2B5EF4-FFF2-40B4-BE49-F238E27FC236}">
                <a16:creationId xmlns:a16="http://schemas.microsoft.com/office/drawing/2014/main" id="{B63D492D-A0AB-8455-F554-359DCBAD79B2}"/>
              </a:ext>
            </a:extLst>
          </p:cNvPr>
          <p:cNvSpPr>
            <a:spLocks noGrp="1"/>
          </p:cNvSpPr>
          <p:nvPr>
            <p:ph type="body" sz="quarter" idx="11" hasCustomPrompt="1"/>
          </p:nvPr>
        </p:nvSpPr>
        <p:spPr>
          <a:xfrm>
            <a:off x="809625" y="6396734"/>
            <a:ext cx="1162622" cy="257369"/>
          </a:xfrm>
          <a:solidFill>
            <a:srgbClr val="00A1AA"/>
          </a:solidFill>
        </p:spPr>
        <p:txBody>
          <a:bodyPr wrap="none" tIns="72000" rIns="36000" anchor="ctr" anchorCtr="0">
            <a:sp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LOKAL SAMVERKAN</a:t>
            </a:r>
          </a:p>
        </p:txBody>
      </p:sp>
      <p:pic>
        <p:nvPicPr>
          <p:cNvPr id="6" name="Platshållare för bild 5" descr="En bild som visar person&#10;&#10;Automatiskt genererad beskrivning">
            <a:extLst>
              <a:ext uri="{FF2B5EF4-FFF2-40B4-BE49-F238E27FC236}">
                <a16:creationId xmlns:a16="http://schemas.microsoft.com/office/drawing/2014/main" id="{F9F27841-C44F-93AD-1FC7-CB5942D44DA9}"/>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111645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6" descr="En bild som visar text, hylla, bok, bibliotek&#10;&#10;Automatiskt genererad beskrivning">
            <a:extLst>
              <a:ext uri="{FF2B5EF4-FFF2-40B4-BE49-F238E27FC236}">
                <a16:creationId xmlns:a16="http://schemas.microsoft.com/office/drawing/2014/main" id="{18D9E4E3-DA32-A7B2-47BA-0F793424871F}"/>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2" name="Platshållare för text 1">
            <a:extLst>
              <a:ext uri="{FF2B5EF4-FFF2-40B4-BE49-F238E27FC236}">
                <a16:creationId xmlns:a16="http://schemas.microsoft.com/office/drawing/2014/main" id="{8E67B584-CBC2-C76C-6CF2-81B35D07AB42}"/>
              </a:ext>
            </a:extLst>
          </p:cNvPr>
          <p:cNvSpPr>
            <a:spLocks noGrp="1"/>
          </p:cNvSpPr>
          <p:nvPr>
            <p:ph type="body" sz="quarter" idx="16"/>
          </p:nvPr>
        </p:nvSpPr>
        <p:spPr/>
        <p:txBody>
          <a:bodyPr/>
          <a:lstStyle/>
          <a:p>
            <a:endParaRPr lang="sv-SE"/>
          </a:p>
        </p:txBody>
      </p:sp>
      <p:sp>
        <p:nvSpPr>
          <p:cNvPr id="3" name="Rubrik 2">
            <a:extLst>
              <a:ext uri="{FF2B5EF4-FFF2-40B4-BE49-F238E27FC236}">
                <a16:creationId xmlns:a16="http://schemas.microsoft.com/office/drawing/2014/main" id="{B784C4D2-9523-1F68-472E-CDFC02FF42DD}"/>
              </a:ext>
            </a:extLst>
          </p:cNvPr>
          <p:cNvSpPr>
            <a:spLocks noGrp="1"/>
          </p:cNvSpPr>
          <p:nvPr>
            <p:ph type="title"/>
          </p:nvPr>
        </p:nvSpPr>
        <p:spPr/>
        <p:txBody>
          <a:bodyPr/>
          <a:lstStyle/>
          <a:p>
            <a:r>
              <a:rPr lang="sv-SE" sz="5500" dirty="0"/>
              <a:t>EXTRAMATERIAL</a:t>
            </a:r>
          </a:p>
        </p:txBody>
      </p:sp>
      <p:sp>
        <p:nvSpPr>
          <p:cNvPr id="5" name="Platshållare för text 4">
            <a:extLst>
              <a:ext uri="{FF2B5EF4-FFF2-40B4-BE49-F238E27FC236}">
                <a16:creationId xmlns:a16="http://schemas.microsoft.com/office/drawing/2014/main" id="{3D0BF3F1-3B52-13D5-238A-D9C663B63177}"/>
              </a:ext>
            </a:extLst>
          </p:cNvPr>
          <p:cNvSpPr>
            <a:spLocks noGrp="1"/>
          </p:cNvSpPr>
          <p:nvPr>
            <p:ph type="body" sz="quarter" idx="15"/>
          </p:nvPr>
        </p:nvSpPr>
        <p:spPr/>
        <p:txBody>
          <a:bodyPr/>
          <a:lstStyle/>
          <a:p>
            <a:endParaRPr lang="sv-SE"/>
          </a:p>
        </p:txBody>
      </p:sp>
    </p:spTree>
    <p:extLst>
      <p:ext uri="{BB962C8B-B14F-4D97-AF65-F5344CB8AC3E}">
        <p14:creationId xmlns:p14="http://schemas.microsoft.com/office/powerpoint/2010/main" val="1933429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B20776-F6E9-80B3-A381-52C8E40F1542}"/>
              </a:ext>
            </a:extLst>
          </p:cNvPr>
          <p:cNvSpPr>
            <a:spLocks noGrp="1"/>
          </p:cNvSpPr>
          <p:nvPr>
            <p:ph type="title"/>
          </p:nvPr>
        </p:nvSpPr>
        <p:spPr/>
        <p:txBody>
          <a:bodyPr/>
          <a:lstStyle/>
          <a:p>
            <a:r>
              <a:rPr lang="sv-SE"/>
              <a:t>MÖTESSTRUKTUR EXEMPEL</a:t>
            </a:r>
            <a:endParaRPr lang="sv-SE" dirty="0"/>
          </a:p>
        </p:txBody>
      </p:sp>
      <p:sp>
        <p:nvSpPr>
          <p:cNvPr id="7" name="Platshållare för innehåll 6">
            <a:extLst>
              <a:ext uri="{FF2B5EF4-FFF2-40B4-BE49-F238E27FC236}">
                <a16:creationId xmlns:a16="http://schemas.microsoft.com/office/drawing/2014/main" id="{B889D844-650B-3349-AD4E-5572C6ED2D5A}"/>
              </a:ext>
            </a:extLst>
          </p:cNvPr>
          <p:cNvSpPr>
            <a:spLocks noGrp="1"/>
          </p:cNvSpPr>
          <p:nvPr>
            <p:ph idx="10"/>
          </p:nvPr>
        </p:nvSpPr>
        <p:spPr>
          <a:xfrm>
            <a:off x="6108028" y="1415239"/>
            <a:ext cx="5118100" cy="4351338"/>
          </a:xfrm>
        </p:spPr>
        <p:txBody>
          <a:bodyPr/>
          <a:lstStyle/>
          <a:p>
            <a:pPr marL="457200" indent="-457200">
              <a:buFont typeface="+mj-lt"/>
              <a:buAutoNum type="arabicPeriod" startAt="7"/>
            </a:pPr>
            <a:r>
              <a:rPr lang="sv-SE" dirty="0"/>
              <a:t>Deltagare</a:t>
            </a:r>
          </a:p>
          <a:p>
            <a:pPr marL="457200" indent="-457200">
              <a:buFont typeface="+mj-lt"/>
              <a:buAutoNum type="arabicPeriod" startAt="7"/>
            </a:pPr>
            <a:r>
              <a:rPr lang="sv-SE" dirty="0"/>
              <a:t>Nyheter från aktörerna samt hälsningar</a:t>
            </a:r>
          </a:p>
          <a:p>
            <a:pPr marL="457200" indent="-457200">
              <a:buFont typeface="+mj-lt"/>
              <a:buAutoNum type="arabicPeriod" startAt="7"/>
            </a:pPr>
            <a:r>
              <a:rPr lang="sv-SE" dirty="0"/>
              <a:t>Ny observatör</a:t>
            </a:r>
          </a:p>
          <a:p>
            <a:pPr marL="457200" indent="-457200">
              <a:buFont typeface="+mj-lt"/>
              <a:buAutoNum type="arabicPeriod" startAt="7"/>
            </a:pPr>
            <a:r>
              <a:rPr lang="sv-SE" dirty="0"/>
              <a:t>Sammanfattning möte i Maria kyrkan samt möte med Finansinspektionen</a:t>
            </a:r>
          </a:p>
          <a:p>
            <a:pPr marL="457200" indent="-457200">
              <a:buFont typeface="+mj-lt"/>
              <a:buAutoNum type="arabicPeriod" startAt="7"/>
            </a:pPr>
            <a:r>
              <a:rPr lang="sv-SE" dirty="0"/>
              <a:t>Debattinlägg Röda Korset</a:t>
            </a:r>
          </a:p>
          <a:p>
            <a:pPr marL="457200" indent="-457200">
              <a:buFont typeface="+mj-lt"/>
              <a:buAutoNum type="arabicPeriod" startAt="7"/>
            </a:pPr>
            <a:r>
              <a:rPr lang="sv-SE" dirty="0"/>
              <a:t>Övriga frågor</a:t>
            </a:r>
          </a:p>
          <a:p>
            <a:pPr marL="457200" indent="-457200">
              <a:buFont typeface="+mj-lt"/>
              <a:buAutoNum type="arabicPeriod" startAt="7"/>
            </a:pPr>
            <a:r>
              <a:rPr lang="sv-SE" dirty="0"/>
              <a:t>Avslutning </a:t>
            </a:r>
          </a:p>
          <a:p>
            <a:pPr marL="457200" indent="-457200">
              <a:buFont typeface="+mj-lt"/>
              <a:buAutoNum type="arabicPeriod" startAt="7"/>
            </a:pPr>
            <a:endParaRPr lang="sv-SE" dirty="0"/>
          </a:p>
          <a:p>
            <a:pPr marL="0" indent="0">
              <a:buNone/>
            </a:pPr>
            <a:r>
              <a:rPr lang="sv-SE" b="1" dirty="0"/>
              <a:t>Mötesdatum våren 2023: 12 jan, 9 feb, </a:t>
            </a:r>
            <a:br>
              <a:rPr lang="sv-SE" b="1" dirty="0"/>
            </a:br>
            <a:r>
              <a:rPr lang="sv-SE" b="1" dirty="0"/>
              <a:t>9 mar, 13 apr, 11 maj, 8 juni.</a:t>
            </a:r>
          </a:p>
          <a:p>
            <a:pPr marL="0" indent="0">
              <a:buNone/>
            </a:pPr>
            <a:endParaRPr lang="sv-SE" dirty="0"/>
          </a:p>
          <a:p>
            <a:endParaRPr lang="sv-SE" dirty="0"/>
          </a:p>
        </p:txBody>
      </p:sp>
      <p:sp>
        <p:nvSpPr>
          <p:cNvPr id="8" name="Platshållare för text 7">
            <a:extLst>
              <a:ext uri="{FF2B5EF4-FFF2-40B4-BE49-F238E27FC236}">
                <a16:creationId xmlns:a16="http://schemas.microsoft.com/office/drawing/2014/main" id="{B1433660-EDCF-1253-2711-EB957C40A41A}"/>
              </a:ext>
            </a:extLst>
          </p:cNvPr>
          <p:cNvSpPr>
            <a:spLocks noGrp="1"/>
          </p:cNvSpPr>
          <p:nvPr>
            <p:ph type="body" sz="quarter" idx="11"/>
          </p:nvPr>
        </p:nvSpPr>
        <p:spPr>
          <a:xfrm>
            <a:off x="809624" y="6379463"/>
            <a:ext cx="1162622" cy="257369"/>
          </a:xfrm>
        </p:spPr>
        <p:txBody>
          <a:bodyPr wrap="none">
            <a:spAutoFit/>
          </a:bodyPr>
          <a:lstStyle/>
          <a:p>
            <a:r>
              <a:rPr lang="sv-SE" dirty="0"/>
              <a:t>LOKAL SAMVERKAN</a:t>
            </a:r>
          </a:p>
        </p:txBody>
      </p:sp>
      <p:sp>
        <p:nvSpPr>
          <p:cNvPr id="5" name="Platshållare för innehåll 2">
            <a:extLst>
              <a:ext uri="{FF2B5EF4-FFF2-40B4-BE49-F238E27FC236}">
                <a16:creationId xmlns:a16="http://schemas.microsoft.com/office/drawing/2014/main" id="{06472D65-7F18-471F-BE0B-BC031DE54BDA}"/>
              </a:ext>
            </a:extLst>
          </p:cNvPr>
          <p:cNvSpPr txBox="1">
            <a:spLocks/>
          </p:cNvSpPr>
          <p:nvPr/>
        </p:nvSpPr>
        <p:spPr>
          <a:xfrm>
            <a:off x="741138" y="1415239"/>
            <a:ext cx="51181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000" b="1" dirty="0">
                <a:latin typeface="Calibri" panose="020F0502020204030204" pitchFamily="34" charset="0"/>
              </a:rPr>
              <a:t>Samtalspunkter vid EKC-sammanträde </a:t>
            </a:r>
          </a:p>
          <a:p>
            <a:pPr marL="0" indent="0">
              <a:buNone/>
            </a:pPr>
            <a:r>
              <a:rPr lang="sv-SE" sz="2000" dirty="0">
                <a:latin typeface="Calibri" panose="020F0502020204030204" pitchFamily="34" charset="0"/>
              </a:rPr>
              <a:t>Tid:  Torsdag den 12 december 2022 </a:t>
            </a:r>
          </a:p>
          <a:p>
            <a:pPr marL="0" indent="0">
              <a:buNone/>
            </a:pPr>
            <a:r>
              <a:rPr lang="sv-SE" sz="2000" dirty="0">
                <a:latin typeface="Calibri" panose="020F0502020204030204" pitchFamily="34" charset="0"/>
              </a:rPr>
              <a:t>Plats: Gävle Energi</a:t>
            </a:r>
          </a:p>
          <a:p>
            <a:pPr marL="0" indent="0">
              <a:buNone/>
            </a:pPr>
            <a:endParaRPr lang="sv-SE" sz="2000" dirty="0">
              <a:latin typeface="Calibri" panose="020F0502020204030204" pitchFamily="34" charset="0"/>
            </a:endParaRPr>
          </a:p>
          <a:p>
            <a:pPr marL="457200" indent="-457200">
              <a:buFont typeface="+mj-lt"/>
              <a:buAutoNum type="arabicPeriod"/>
            </a:pPr>
            <a:r>
              <a:rPr lang="sv-SE" sz="2000" dirty="0">
                <a:latin typeface="Calibri" panose="020F0502020204030204" pitchFamily="34" charset="0"/>
              </a:rPr>
              <a:t>Välkommen</a:t>
            </a:r>
          </a:p>
          <a:p>
            <a:pPr marL="457200" indent="-457200">
              <a:buFont typeface="+mj-lt"/>
              <a:buAutoNum type="arabicPeriod"/>
            </a:pPr>
            <a:r>
              <a:rPr lang="sv-SE" sz="2000" dirty="0">
                <a:latin typeface="Calibri" panose="020F0502020204030204" pitchFamily="34" charset="0"/>
              </a:rPr>
              <a:t>Sekreterare </a:t>
            </a:r>
          </a:p>
          <a:p>
            <a:pPr marL="457200" indent="-457200">
              <a:buFont typeface="+mj-lt"/>
              <a:buAutoNum type="arabicPeriod"/>
            </a:pPr>
            <a:r>
              <a:rPr lang="sv-SE" sz="2000" dirty="0">
                <a:latin typeface="Calibri" panose="020F0502020204030204" pitchFamily="34" charset="0"/>
              </a:rPr>
              <a:t>Dagordning</a:t>
            </a:r>
          </a:p>
          <a:p>
            <a:pPr marL="457200" indent="-457200">
              <a:buFont typeface="+mj-lt"/>
              <a:buAutoNum type="arabicPeriod"/>
            </a:pPr>
            <a:r>
              <a:rPr lang="sv-SE" sz="2000" dirty="0">
                <a:latin typeface="Calibri" panose="020F0502020204030204" pitchFamily="34" charset="0"/>
              </a:rPr>
              <a:t>Föregående möte på Frälsningsarmén</a:t>
            </a:r>
          </a:p>
          <a:p>
            <a:pPr marL="457200" indent="-457200">
              <a:buFont typeface="+mj-lt"/>
              <a:buAutoNum type="arabicPeriod"/>
            </a:pPr>
            <a:r>
              <a:rPr lang="sv-SE" sz="2000" dirty="0">
                <a:latin typeface="Calibri" panose="020F0502020204030204" pitchFamily="34" charset="0"/>
              </a:rPr>
              <a:t>”Dagens gäst”</a:t>
            </a:r>
          </a:p>
          <a:p>
            <a:pPr marL="457200" indent="-457200">
              <a:buFont typeface="+mj-lt"/>
              <a:buAutoNum type="arabicPeriod"/>
            </a:pPr>
            <a:r>
              <a:rPr lang="sv-SE" sz="2000" dirty="0">
                <a:latin typeface="Calibri" panose="020F0502020204030204" pitchFamily="34" charset="0"/>
              </a:rPr>
              <a:t>Gäster kommande möten</a:t>
            </a:r>
            <a:endParaRPr lang="sv-SE" sz="2800" dirty="0"/>
          </a:p>
        </p:txBody>
      </p:sp>
    </p:spTree>
    <p:extLst>
      <p:ext uri="{BB962C8B-B14F-4D97-AF65-F5344CB8AC3E}">
        <p14:creationId xmlns:p14="http://schemas.microsoft.com/office/powerpoint/2010/main" val="2007926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AFFC9233-F433-A9CE-4EF1-6430C13BC685}"/>
              </a:ext>
            </a:extLst>
          </p:cNvPr>
          <p:cNvSpPr>
            <a:spLocks noGrp="1"/>
          </p:cNvSpPr>
          <p:nvPr>
            <p:ph type="title"/>
          </p:nvPr>
        </p:nvSpPr>
        <p:spPr>
          <a:xfrm>
            <a:off x="601438" y="623164"/>
            <a:ext cx="10515600" cy="556708"/>
          </a:xfrm>
        </p:spPr>
        <p:txBody>
          <a:bodyPr/>
          <a:lstStyle/>
          <a:p>
            <a:r>
              <a:rPr lang="sv-SE" sz="3200" b="1" dirty="0">
                <a:latin typeface="Calibri" panose="020F0502020204030204" pitchFamily="34" charset="0"/>
                <a:ea typeface="Arial" charset="0"/>
                <a:cs typeface="Calibri" panose="020F0502020204030204" pitchFamily="34" charset="0"/>
              </a:rPr>
              <a:t>VISION</a:t>
            </a:r>
          </a:p>
        </p:txBody>
      </p:sp>
      <p:sp>
        <p:nvSpPr>
          <p:cNvPr id="2" name="Platshållare för text 3">
            <a:extLst>
              <a:ext uri="{FF2B5EF4-FFF2-40B4-BE49-F238E27FC236}">
                <a16:creationId xmlns:a16="http://schemas.microsoft.com/office/drawing/2014/main" id="{5B1F30C7-ACD5-5FA8-393F-31FAA2B32415}"/>
              </a:ext>
            </a:extLst>
          </p:cNvPr>
          <p:cNvSpPr>
            <a:spLocks noGrp="1"/>
          </p:cNvSpPr>
          <p:nvPr>
            <p:ph type="body" sz="quarter" idx="11"/>
          </p:nvPr>
        </p:nvSpPr>
        <p:spPr>
          <a:xfrm>
            <a:off x="809624" y="6382448"/>
            <a:ext cx="1162622" cy="257369"/>
          </a:xfrm>
        </p:spPr>
        <p:txBody>
          <a:bodyPr wrap="none">
            <a:spAutoFit/>
          </a:bodyPr>
          <a:lstStyle/>
          <a:p>
            <a:r>
              <a:rPr lang="sv-SE" dirty="0"/>
              <a:t>LOKAL SAMVERKAN</a:t>
            </a:r>
          </a:p>
        </p:txBody>
      </p:sp>
      <p:sp>
        <p:nvSpPr>
          <p:cNvPr id="3" name="textruta 2">
            <a:extLst>
              <a:ext uri="{FF2B5EF4-FFF2-40B4-BE49-F238E27FC236}">
                <a16:creationId xmlns:a16="http://schemas.microsoft.com/office/drawing/2014/main" id="{A5E82BF8-1A88-7254-ED3C-F4DE2E52638C}"/>
              </a:ext>
            </a:extLst>
          </p:cNvPr>
          <p:cNvSpPr txBox="1"/>
          <p:nvPr/>
        </p:nvSpPr>
        <p:spPr>
          <a:xfrm>
            <a:off x="650326" y="1322092"/>
            <a:ext cx="4426822" cy="925789"/>
          </a:xfrm>
          <a:prstGeom prst="rect">
            <a:avLst/>
          </a:prstGeom>
          <a:noFill/>
        </p:spPr>
        <p:txBody>
          <a:bodyPr wrap="square" rtlCol="0" anchor="t">
            <a:noAutofit/>
          </a:bodyPr>
          <a:lstStyle/>
          <a:p>
            <a:pPr marL="342900" indent="-342900">
              <a:buFont typeface="Arial" panose="020B0604020202020204" pitchFamily="34" charset="0"/>
              <a:buChar char="•"/>
            </a:pPr>
            <a:r>
              <a:rPr lang="sv-SE" sz="2000" dirty="0">
                <a:ea typeface="Arial" charset="0"/>
                <a:cs typeface="Arial" charset="0"/>
              </a:rPr>
              <a:t>Ett EKC i varje kommun.</a:t>
            </a:r>
          </a:p>
          <a:p>
            <a:pPr marL="342900" indent="-342900">
              <a:buFont typeface="Arial" panose="020B0604020202020204" pitchFamily="34" charset="0"/>
              <a:buChar char="•"/>
            </a:pPr>
            <a:r>
              <a:rPr lang="sv-SE" sz="2000" dirty="0">
                <a:ea typeface="Arial" charset="0"/>
                <a:cs typeface="Arial" charset="0"/>
              </a:rPr>
              <a:t>En anställd handläggare i varje EKC.</a:t>
            </a:r>
          </a:p>
        </p:txBody>
      </p:sp>
      <p:grpSp>
        <p:nvGrpSpPr>
          <p:cNvPr id="4" name="Grupp 3">
            <a:extLst>
              <a:ext uri="{FF2B5EF4-FFF2-40B4-BE49-F238E27FC236}">
                <a16:creationId xmlns:a16="http://schemas.microsoft.com/office/drawing/2014/main" id="{90F47997-D53D-803D-EEE9-07E8BE56EF98}"/>
              </a:ext>
            </a:extLst>
          </p:cNvPr>
          <p:cNvGrpSpPr/>
          <p:nvPr/>
        </p:nvGrpSpPr>
        <p:grpSpPr>
          <a:xfrm>
            <a:off x="5754093" y="1320531"/>
            <a:ext cx="4982910" cy="5190601"/>
            <a:chOff x="3624894" y="331294"/>
            <a:chExt cx="5102540" cy="5492517"/>
          </a:xfrm>
        </p:grpSpPr>
        <p:sp>
          <p:nvSpPr>
            <p:cNvPr id="5" name="Ellips 4">
              <a:extLst>
                <a:ext uri="{FF2B5EF4-FFF2-40B4-BE49-F238E27FC236}">
                  <a16:creationId xmlns:a16="http://schemas.microsoft.com/office/drawing/2014/main" id="{ED122295-44B0-41AD-8B16-D1CF011B46D8}"/>
                </a:ext>
              </a:extLst>
            </p:cNvPr>
            <p:cNvSpPr/>
            <p:nvPr/>
          </p:nvSpPr>
          <p:spPr>
            <a:xfrm>
              <a:off x="5552035" y="331294"/>
              <a:ext cx="1196034" cy="1196034"/>
            </a:xfrm>
            <a:prstGeom prst="ellipse">
              <a:avLst/>
            </a:prstGeom>
            <a:solidFill>
              <a:srgbClr val="00AEC7"/>
            </a:solidFill>
            <a:ln w="57150">
              <a:solidFill>
                <a:srgbClr val="A3D8E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7" name="textruta 6">
              <a:extLst>
                <a:ext uri="{FF2B5EF4-FFF2-40B4-BE49-F238E27FC236}">
                  <a16:creationId xmlns:a16="http://schemas.microsoft.com/office/drawing/2014/main" id="{4E6A3166-06A2-9D69-A7A6-435B5DDDAB5B}"/>
                </a:ext>
              </a:extLst>
            </p:cNvPr>
            <p:cNvSpPr txBox="1"/>
            <p:nvPr/>
          </p:nvSpPr>
          <p:spPr>
            <a:xfrm>
              <a:off x="5419650" y="547375"/>
              <a:ext cx="1449646" cy="683925"/>
            </a:xfrm>
            <a:prstGeom prst="rect">
              <a:avLst/>
            </a:prstGeom>
            <a:noFill/>
          </p:spPr>
          <p:txBody>
            <a:bodyPr wrap="square" rtlCol="0">
              <a:spAutoFit/>
            </a:bodyPr>
            <a:lstStyle/>
            <a:p>
              <a:pPr algn="ctr"/>
              <a:r>
                <a:rPr lang="sv-SE" dirty="0">
                  <a:solidFill>
                    <a:schemeClr val="bg1"/>
                  </a:solidFill>
                </a:rPr>
                <a:t>Budget /</a:t>
              </a:r>
            </a:p>
            <a:p>
              <a:pPr algn="ctr"/>
              <a:r>
                <a:rPr lang="sv-SE" dirty="0">
                  <a:solidFill>
                    <a:schemeClr val="bg1"/>
                  </a:solidFill>
                </a:rPr>
                <a:t>Skuld</a:t>
              </a:r>
            </a:p>
          </p:txBody>
        </p:sp>
        <p:grpSp>
          <p:nvGrpSpPr>
            <p:cNvPr id="8" name="Grupp 7">
              <a:extLst>
                <a:ext uri="{FF2B5EF4-FFF2-40B4-BE49-F238E27FC236}">
                  <a16:creationId xmlns:a16="http://schemas.microsoft.com/office/drawing/2014/main" id="{1037106B-8121-F1EA-4B6B-DF8C18592D58}"/>
                </a:ext>
              </a:extLst>
            </p:cNvPr>
            <p:cNvGrpSpPr/>
            <p:nvPr/>
          </p:nvGrpSpPr>
          <p:grpSpPr>
            <a:xfrm>
              <a:off x="3624894" y="881828"/>
              <a:ext cx="5102540" cy="4941983"/>
              <a:chOff x="3624894" y="881828"/>
              <a:chExt cx="5102540" cy="4941983"/>
            </a:xfrm>
          </p:grpSpPr>
          <p:grpSp>
            <p:nvGrpSpPr>
              <p:cNvPr id="9" name="Grupp 8">
                <a:extLst>
                  <a:ext uri="{FF2B5EF4-FFF2-40B4-BE49-F238E27FC236}">
                    <a16:creationId xmlns:a16="http://schemas.microsoft.com/office/drawing/2014/main" id="{742AA1BE-B665-34D7-4352-C317E85E25FA}"/>
                  </a:ext>
                </a:extLst>
              </p:cNvPr>
              <p:cNvGrpSpPr/>
              <p:nvPr/>
            </p:nvGrpSpPr>
            <p:grpSpPr>
              <a:xfrm>
                <a:off x="3624894" y="881828"/>
                <a:ext cx="5102540" cy="4941983"/>
                <a:chOff x="3624894" y="881828"/>
                <a:chExt cx="5102540" cy="4941983"/>
              </a:xfrm>
            </p:grpSpPr>
            <p:sp>
              <p:nvSpPr>
                <p:cNvPr id="11" name="Ellips 10">
                  <a:extLst>
                    <a:ext uri="{FF2B5EF4-FFF2-40B4-BE49-F238E27FC236}">
                      <a16:creationId xmlns:a16="http://schemas.microsoft.com/office/drawing/2014/main" id="{89A66CDC-4ABA-E9C0-6BC9-E3FA2A6CDEDF}"/>
                    </a:ext>
                  </a:extLst>
                </p:cNvPr>
                <p:cNvSpPr/>
                <p:nvPr/>
              </p:nvSpPr>
              <p:spPr>
                <a:xfrm>
                  <a:off x="6470792" y="4627777"/>
                  <a:ext cx="1196034" cy="1196034"/>
                </a:xfrm>
                <a:prstGeom prst="ellipse">
                  <a:avLst/>
                </a:prstGeom>
                <a:solidFill>
                  <a:srgbClr val="00AEC7"/>
                </a:solidFill>
                <a:ln w="57150">
                  <a:solidFill>
                    <a:srgbClr val="A3D8E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nvGrpSpPr>
                <p:cNvPr id="12" name="Grupp 11">
                  <a:extLst>
                    <a:ext uri="{FF2B5EF4-FFF2-40B4-BE49-F238E27FC236}">
                      <a16:creationId xmlns:a16="http://schemas.microsoft.com/office/drawing/2014/main" id="{1BA69137-D8D8-11A7-A719-CFC136884CD3}"/>
                    </a:ext>
                  </a:extLst>
                </p:cNvPr>
                <p:cNvGrpSpPr/>
                <p:nvPr/>
              </p:nvGrpSpPr>
              <p:grpSpPr>
                <a:xfrm>
                  <a:off x="3624894" y="881828"/>
                  <a:ext cx="5102540" cy="4848305"/>
                  <a:chOff x="2643127" y="773154"/>
                  <a:chExt cx="5811723" cy="5522152"/>
                </a:xfrm>
              </p:grpSpPr>
              <p:sp>
                <p:nvSpPr>
                  <p:cNvPr id="13" name="Ellips 12">
                    <a:extLst>
                      <a:ext uri="{FF2B5EF4-FFF2-40B4-BE49-F238E27FC236}">
                        <a16:creationId xmlns:a16="http://schemas.microsoft.com/office/drawing/2014/main" id="{4AA669DA-018E-2B52-1654-03A431325588}"/>
                      </a:ext>
                    </a:extLst>
                  </p:cNvPr>
                  <p:cNvSpPr/>
                  <p:nvPr/>
                </p:nvSpPr>
                <p:spPr>
                  <a:xfrm>
                    <a:off x="6805337" y="1109345"/>
                    <a:ext cx="1649513" cy="1649512"/>
                  </a:xfrm>
                  <a:prstGeom prst="ellipse">
                    <a:avLst/>
                  </a:prstGeom>
                  <a:solidFill>
                    <a:srgbClr val="00AEC7"/>
                  </a:solidFill>
                  <a:ln w="57150">
                    <a:solidFill>
                      <a:srgbClr val="A3D8E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14" name="Ellips 13">
                    <a:extLst>
                      <a:ext uri="{FF2B5EF4-FFF2-40B4-BE49-F238E27FC236}">
                        <a16:creationId xmlns:a16="http://schemas.microsoft.com/office/drawing/2014/main" id="{39BEE760-037F-65A6-48B0-D7B0B76E177F}"/>
                      </a:ext>
                    </a:extLst>
                  </p:cNvPr>
                  <p:cNvSpPr/>
                  <p:nvPr/>
                </p:nvSpPr>
                <p:spPr>
                  <a:xfrm>
                    <a:off x="2785840" y="1171830"/>
                    <a:ext cx="1362266" cy="1362266"/>
                  </a:xfrm>
                  <a:prstGeom prst="ellipse">
                    <a:avLst/>
                  </a:prstGeom>
                  <a:solidFill>
                    <a:srgbClr val="00AEC7"/>
                  </a:solidFill>
                  <a:ln w="57150">
                    <a:solidFill>
                      <a:srgbClr val="A3D8E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pic>
                <p:nvPicPr>
                  <p:cNvPr id="15" name="Bild 19" descr="Användare&#10;">
                    <a:extLst>
                      <a:ext uri="{FF2B5EF4-FFF2-40B4-BE49-F238E27FC236}">
                        <a16:creationId xmlns:a16="http://schemas.microsoft.com/office/drawing/2014/main" id="{86E0552E-B83C-D319-A716-C8731474A83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99395" y="2690777"/>
                    <a:ext cx="1379444" cy="1379444"/>
                  </a:xfrm>
                  <a:prstGeom prst="rect">
                    <a:avLst/>
                  </a:prstGeom>
                </p:spPr>
              </p:pic>
              <p:sp>
                <p:nvSpPr>
                  <p:cNvPr id="16" name="Ellips 15">
                    <a:extLst>
                      <a:ext uri="{FF2B5EF4-FFF2-40B4-BE49-F238E27FC236}">
                        <a16:creationId xmlns:a16="http://schemas.microsoft.com/office/drawing/2014/main" id="{46D76B0A-DC53-F4F6-3E60-52571684835A}"/>
                      </a:ext>
                    </a:extLst>
                  </p:cNvPr>
                  <p:cNvSpPr/>
                  <p:nvPr/>
                </p:nvSpPr>
                <p:spPr>
                  <a:xfrm>
                    <a:off x="6366224" y="4120670"/>
                    <a:ext cx="1600200" cy="1600200"/>
                  </a:xfrm>
                  <a:prstGeom prst="ellipse">
                    <a:avLst/>
                  </a:prstGeom>
                  <a:solidFill>
                    <a:srgbClr val="00AEC7"/>
                  </a:solidFill>
                  <a:ln w="57150">
                    <a:solidFill>
                      <a:srgbClr val="A3D8E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7" name="Ellips 16">
                    <a:extLst>
                      <a:ext uri="{FF2B5EF4-FFF2-40B4-BE49-F238E27FC236}">
                        <a16:creationId xmlns:a16="http://schemas.microsoft.com/office/drawing/2014/main" id="{678E71CF-258E-25D3-3F4C-6F0F67038A2E}"/>
                      </a:ext>
                    </a:extLst>
                  </p:cNvPr>
                  <p:cNvSpPr/>
                  <p:nvPr/>
                </p:nvSpPr>
                <p:spPr>
                  <a:xfrm>
                    <a:off x="3157144" y="3760006"/>
                    <a:ext cx="1600200" cy="1600200"/>
                  </a:xfrm>
                  <a:prstGeom prst="ellipse">
                    <a:avLst/>
                  </a:prstGeom>
                  <a:solidFill>
                    <a:srgbClr val="00AEC7"/>
                  </a:solidFill>
                  <a:ln w="57150">
                    <a:solidFill>
                      <a:srgbClr val="A3D8E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8" name="Ellips 17">
                    <a:extLst>
                      <a:ext uri="{FF2B5EF4-FFF2-40B4-BE49-F238E27FC236}">
                        <a16:creationId xmlns:a16="http://schemas.microsoft.com/office/drawing/2014/main" id="{AEF19AE0-8D97-2D88-0DE5-0F8EF9418710}"/>
                      </a:ext>
                    </a:extLst>
                  </p:cNvPr>
                  <p:cNvSpPr/>
                  <p:nvPr/>
                </p:nvSpPr>
                <p:spPr>
                  <a:xfrm>
                    <a:off x="2686722" y="2183898"/>
                    <a:ext cx="1600200" cy="1600200"/>
                  </a:xfrm>
                  <a:prstGeom prst="ellipse">
                    <a:avLst/>
                  </a:prstGeom>
                  <a:solidFill>
                    <a:srgbClr val="00AEC7"/>
                  </a:solidFill>
                  <a:ln w="57150">
                    <a:solidFill>
                      <a:srgbClr val="A3D8E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19" name="Ellips 18">
                    <a:extLst>
                      <a:ext uri="{FF2B5EF4-FFF2-40B4-BE49-F238E27FC236}">
                        <a16:creationId xmlns:a16="http://schemas.microsoft.com/office/drawing/2014/main" id="{B786C6C8-1B4F-BBA8-8AE8-01D1E0899B77}"/>
                      </a:ext>
                    </a:extLst>
                  </p:cNvPr>
                  <p:cNvSpPr/>
                  <p:nvPr/>
                </p:nvSpPr>
                <p:spPr>
                  <a:xfrm>
                    <a:off x="4687329" y="4473825"/>
                    <a:ext cx="1600200" cy="1600200"/>
                  </a:xfrm>
                  <a:prstGeom prst="ellipse">
                    <a:avLst/>
                  </a:prstGeom>
                  <a:solidFill>
                    <a:srgbClr val="00AEC7"/>
                  </a:solidFill>
                  <a:ln w="57150">
                    <a:solidFill>
                      <a:srgbClr val="A3D8E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0" name="Ellips 19">
                    <a:extLst>
                      <a:ext uri="{FF2B5EF4-FFF2-40B4-BE49-F238E27FC236}">
                        <a16:creationId xmlns:a16="http://schemas.microsoft.com/office/drawing/2014/main" id="{DE4DBD49-D48C-FDC2-E3C9-7D076FBAEE55}"/>
                      </a:ext>
                    </a:extLst>
                  </p:cNvPr>
                  <p:cNvSpPr/>
                  <p:nvPr/>
                </p:nvSpPr>
                <p:spPr>
                  <a:xfrm>
                    <a:off x="6466443" y="2401849"/>
                    <a:ext cx="1600200" cy="1600200"/>
                  </a:xfrm>
                  <a:prstGeom prst="ellipse">
                    <a:avLst/>
                  </a:prstGeom>
                  <a:solidFill>
                    <a:srgbClr val="00AEC7"/>
                  </a:solidFill>
                  <a:ln w="57150">
                    <a:solidFill>
                      <a:srgbClr val="A3D8E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1" name="Ellips 20">
                    <a:extLst>
                      <a:ext uri="{FF2B5EF4-FFF2-40B4-BE49-F238E27FC236}">
                        <a16:creationId xmlns:a16="http://schemas.microsoft.com/office/drawing/2014/main" id="{A9281E68-BE6C-B209-9147-981A633ACB06}"/>
                      </a:ext>
                    </a:extLst>
                  </p:cNvPr>
                  <p:cNvSpPr/>
                  <p:nvPr/>
                </p:nvSpPr>
                <p:spPr>
                  <a:xfrm>
                    <a:off x="5702758" y="773154"/>
                    <a:ext cx="1600200" cy="1600200"/>
                  </a:xfrm>
                  <a:prstGeom prst="ellipse">
                    <a:avLst/>
                  </a:prstGeom>
                  <a:solidFill>
                    <a:srgbClr val="00AEC7"/>
                  </a:solidFill>
                  <a:ln w="57150">
                    <a:solidFill>
                      <a:srgbClr val="A3D8E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2" name="Ellips 21">
                    <a:extLst>
                      <a:ext uri="{FF2B5EF4-FFF2-40B4-BE49-F238E27FC236}">
                        <a16:creationId xmlns:a16="http://schemas.microsoft.com/office/drawing/2014/main" id="{07F7A0A0-239B-4E46-CED9-56A7EDBBFCAA}"/>
                      </a:ext>
                    </a:extLst>
                  </p:cNvPr>
                  <p:cNvSpPr/>
                  <p:nvPr/>
                </p:nvSpPr>
                <p:spPr>
                  <a:xfrm>
                    <a:off x="3887818" y="923707"/>
                    <a:ext cx="1600200" cy="1600200"/>
                  </a:xfrm>
                  <a:prstGeom prst="ellipse">
                    <a:avLst/>
                  </a:prstGeom>
                  <a:solidFill>
                    <a:srgbClr val="00AEC7"/>
                  </a:solidFill>
                  <a:ln w="57150">
                    <a:solidFill>
                      <a:srgbClr val="A3D8E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3" name="textruta 22">
                    <a:extLst>
                      <a:ext uri="{FF2B5EF4-FFF2-40B4-BE49-F238E27FC236}">
                        <a16:creationId xmlns:a16="http://schemas.microsoft.com/office/drawing/2014/main" id="{08E2E984-5BB4-2B15-6C8A-E22EB88D6DC5}"/>
                      </a:ext>
                    </a:extLst>
                  </p:cNvPr>
                  <p:cNvSpPr txBox="1"/>
                  <p:nvPr/>
                </p:nvSpPr>
                <p:spPr>
                  <a:xfrm>
                    <a:off x="3915540" y="1374394"/>
                    <a:ext cx="1461689" cy="778981"/>
                  </a:xfrm>
                  <a:prstGeom prst="rect">
                    <a:avLst/>
                  </a:prstGeom>
                  <a:noFill/>
                </p:spPr>
                <p:txBody>
                  <a:bodyPr wrap="square" rtlCol="0">
                    <a:spAutoFit/>
                  </a:bodyPr>
                  <a:lstStyle/>
                  <a:p>
                    <a:pPr algn="ctr"/>
                    <a:r>
                      <a:rPr lang="sv-SE" dirty="0">
                        <a:solidFill>
                          <a:schemeClr val="bg1"/>
                        </a:solidFill>
                      </a:rPr>
                      <a:t>Arbetsför-medlingen</a:t>
                    </a:r>
                  </a:p>
                </p:txBody>
              </p:sp>
              <p:sp>
                <p:nvSpPr>
                  <p:cNvPr id="24" name="textruta 23">
                    <a:extLst>
                      <a:ext uri="{FF2B5EF4-FFF2-40B4-BE49-F238E27FC236}">
                        <a16:creationId xmlns:a16="http://schemas.microsoft.com/office/drawing/2014/main" id="{1231C96C-71AB-3653-8ED4-2FCE72B7AD6B}"/>
                      </a:ext>
                    </a:extLst>
                  </p:cNvPr>
                  <p:cNvSpPr txBox="1"/>
                  <p:nvPr/>
                </p:nvSpPr>
                <p:spPr>
                  <a:xfrm>
                    <a:off x="5839662" y="1396591"/>
                    <a:ext cx="1262743" cy="445132"/>
                  </a:xfrm>
                  <a:prstGeom prst="rect">
                    <a:avLst/>
                  </a:prstGeom>
                  <a:noFill/>
                </p:spPr>
                <p:txBody>
                  <a:bodyPr wrap="square" rtlCol="0">
                    <a:spAutoFit/>
                  </a:bodyPr>
                  <a:lstStyle/>
                  <a:p>
                    <a:pPr algn="ctr"/>
                    <a:r>
                      <a:rPr lang="sv-SE" dirty="0">
                        <a:solidFill>
                          <a:schemeClr val="bg1"/>
                        </a:solidFill>
                      </a:rPr>
                      <a:t>RIA</a:t>
                    </a:r>
                  </a:p>
                </p:txBody>
              </p:sp>
              <p:sp>
                <p:nvSpPr>
                  <p:cNvPr id="25" name="textruta 24">
                    <a:extLst>
                      <a:ext uri="{FF2B5EF4-FFF2-40B4-BE49-F238E27FC236}">
                        <a16:creationId xmlns:a16="http://schemas.microsoft.com/office/drawing/2014/main" id="{7997EB40-507B-7216-5A5B-98DC79D07925}"/>
                      </a:ext>
                    </a:extLst>
                  </p:cNvPr>
                  <p:cNvSpPr txBox="1"/>
                  <p:nvPr/>
                </p:nvSpPr>
                <p:spPr>
                  <a:xfrm>
                    <a:off x="6525233" y="2865524"/>
                    <a:ext cx="1532431" cy="778980"/>
                  </a:xfrm>
                  <a:prstGeom prst="rect">
                    <a:avLst/>
                  </a:prstGeom>
                  <a:noFill/>
                </p:spPr>
                <p:txBody>
                  <a:bodyPr wrap="square" rtlCol="0">
                    <a:spAutoFit/>
                  </a:bodyPr>
                  <a:lstStyle/>
                  <a:p>
                    <a:pPr algn="ctr"/>
                    <a:r>
                      <a:rPr lang="sv-SE" dirty="0">
                        <a:solidFill>
                          <a:schemeClr val="bg1"/>
                        </a:solidFill>
                      </a:rPr>
                      <a:t>Försäkrings-kassan</a:t>
                    </a:r>
                  </a:p>
                </p:txBody>
              </p:sp>
              <p:sp>
                <p:nvSpPr>
                  <p:cNvPr id="26" name="textruta 25">
                    <a:extLst>
                      <a:ext uri="{FF2B5EF4-FFF2-40B4-BE49-F238E27FC236}">
                        <a16:creationId xmlns:a16="http://schemas.microsoft.com/office/drawing/2014/main" id="{83CC05B5-8CB1-9D4D-21DA-05C3000CC704}"/>
                      </a:ext>
                    </a:extLst>
                  </p:cNvPr>
                  <p:cNvSpPr txBox="1"/>
                  <p:nvPr/>
                </p:nvSpPr>
                <p:spPr>
                  <a:xfrm>
                    <a:off x="2742915" y="2573388"/>
                    <a:ext cx="1525209" cy="778980"/>
                  </a:xfrm>
                  <a:prstGeom prst="rect">
                    <a:avLst/>
                  </a:prstGeom>
                  <a:noFill/>
                </p:spPr>
                <p:txBody>
                  <a:bodyPr wrap="square" rtlCol="0">
                    <a:spAutoFit/>
                  </a:bodyPr>
                  <a:lstStyle/>
                  <a:p>
                    <a:pPr algn="ctr"/>
                    <a:r>
                      <a:rPr lang="sv-SE" dirty="0">
                        <a:solidFill>
                          <a:schemeClr val="bg1"/>
                        </a:solidFill>
                      </a:rPr>
                      <a:t>Social-tjänsten</a:t>
                    </a:r>
                  </a:p>
                </p:txBody>
              </p:sp>
              <p:sp>
                <p:nvSpPr>
                  <p:cNvPr id="27" name="textruta 26">
                    <a:extLst>
                      <a:ext uri="{FF2B5EF4-FFF2-40B4-BE49-F238E27FC236}">
                        <a16:creationId xmlns:a16="http://schemas.microsoft.com/office/drawing/2014/main" id="{97A94164-FA26-59B0-D425-60B1D02E88A6}"/>
                      </a:ext>
                    </a:extLst>
                  </p:cNvPr>
                  <p:cNvSpPr txBox="1"/>
                  <p:nvPr/>
                </p:nvSpPr>
                <p:spPr>
                  <a:xfrm>
                    <a:off x="3178221" y="4071879"/>
                    <a:ext cx="1651127" cy="1112831"/>
                  </a:xfrm>
                  <a:prstGeom prst="rect">
                    <a:avLst/>
                  </a:prstGeom>
                  <a:noFill/>
                </p:spPr>
                <p:txBody>
                  <a:bodyPr wrap="square" rtlCol="0">
                    <a:spAutoFit/>
                  </a:bodyPr>
                  <a:lstStyle/>
                  <a:p>
                    <a:pPr algn="ctr"/>
                    <a:r>
                      <a:rPr lang="sv-SE" dirty="0">
                        <a:solidFill>
                          <a:schemeClr val="bg1"/>
                        </a:solidFill>
                      </a:rPr>
                      <a:t>Energi /</a:t>
                    </a:r>
                  </a:p>
                  <a:p>
                    <a:pPr algn="ctr"/>
                    <a:r>
                      <a:rPr lang="sv-SE" dirty="0">
                        <a:solidFill>
                          <a:schemeClr val="bg1"/>
                        </a:solidFill>
                      </a:rPr>
                      <a:t>Bostadsföretag</a:t>
                    </a:r>
                  </a:p>
                </p:txBody>
              </p:sp>
              <p:sp>
                <p:nvSpPr>
                  <p:cNvPr id="28" name="textruta 27">
                    <a:extLst>
                      <a:ext uri="{FF2B5EF4-FFF2-40B4-BE49-F238E27FC236}">
                        <a16:creationId xmlns:a16="http://schemas.microsoft.com/office/drawing/2014/main" id="{DA57A199-48BA-6B97-6F04-D90509AA1224}"/>
                      </a:ext>
                    </a:extLst>
                  </p:cNvPr>
                  <p:cNvSpPr txBox="1"/>
                  <p:nvPr/>
                </p:nvSpPr>
                <p:spPr>
                  <a:xfrm>
                    <a:off x="4850980" y="4910034"/>
                    <a:ext cx="1262743" cy="778981"/>
                  </a:xfrm>
                  <a:prstGeom prst="rect">
                    <a:avLst/>
                  </a:prstGeom>
                  <a:noFill/>
                </p:spPr>
                <p:txBody>
                  <a:bodyPr wrap="square" rtlCol="0">
                    <a:spAutoFit/>
                  </a:bodyPr>
                  <a:lstStyle/>
                  <a:p>
                    <a:pPr algn="ctr"/>
                    <a:r>
                      <a:rPr lang="sv-SE" dirty="0">
                        <a:solidFill>
                          <a:schemeClr val="bg1"/>
                        </a:solidFill>
                      </a:rPr>
                      <a:t>Svenska kyrkan</a:t>
                    </a:r>
                  </a:p>
                </p:txBody>
              </p:sp>
              <p:sp>
                <p:nvSpPr>
                  <p:cNvPr id="58" name="textruta 57">
                    <a:extLst>
                      <a:ext uri="{FF2B5EF4-FFF2-40B4-BE49-F238E27FC236}">
                        <a16:creationId xmlns:a16="http://schemas.microsoft.com/office/drawing/2014/main" id="{F2E3A2B7-ED47-C149-99C9-2AD1C5895313}"/>
                      </a:ext>
                    </a:extLst>
                  </p:cNvPr>
                  <p:cNvSpPr txBox="1"/>
                  <p:nvPr/>
                </p:nvSpPr>
                <p:spPr>
                  <a:xfrm>
                    <a:off x="6502858" y="4736104"/>
                    <a:ext cx="1262743" cy="445132"/>
                  </a:xfrm>
                  <a:prstGeom prst="rect">
                    <a:avLst/>
                  </a:prstGeom>
                  <a:noFill/>
                </p:spPr>
                <p:txBody>
                  <a:bodyPr wrap="square" rtlCol="0">
                    <a:spAutoFit/>
                  </a:bodyPr>
                  <a:lstStyle/>
                  <a:p>
                    <a:pPr algn="ctr"/>
                    <a:r>
                      <a:rPr lang="sv-SE" dirty="0">
                        <a:solidFill>
                          <a:schemeClr val="bg1"/>
                        </a:solidFill>
                      </a:rPr>
                      <a:t>Psykiatrin</a:t>
                    </a:r>
                  </a:p>
                </p:txBody>
              </p:sp>
              <p:sp>
                <p:nvSpPr>
                  <p:cNvPr id="59" name="textruta 58">
                    <a:extLst>
                      <a:ext uri="{FF2B5EF4-FFF2-40B4-BE49-F238E27FC236}">
                        <a16:creationId xmlns:a16="http://schemas.microsoft.com/office/drawing/2014/main" id="{749F7A47-BCDE-548E-AAA9-636A4FD37053}"/>
                      </a:ext>
                    </a:extLst>
                  </p:cNvPr>
                  <p:cNvSpPr txBox="1"/>
                  <p:nvPr/>
                </p:nvSpPr>
                <p:spPr>
                  <a:xfrm>
                    <a:off x="5743035" y="5516325"/>
                    <a:ext cx="1651127" cy="778981"/>
                  </a:xfrm>
                  <a:prstGeom prst="rect">
                    <a:avLst/>
                  </a:prstGeom>
                  <a:noFill/>
                </p:spPr>
                <p:txBody>
                  <a:bodyPr wrap="square" rtlCol="0">
                    <a:spAutoFit/>
                  </a:bodyPr>
                  <a:lstStyle/>
                  <a:p>
                    <a:pPr algn="ctr"/>
                    <a:r>
                      <a:rPr lang="sv-SE" dirty="0">
                        <a:solidFill>
                          <a:schemeClr val="bg1"/>
                        </a:solidFill>
                      </a:rPr>
                      <a:t>Röda </a:t>
                    </a:r>
                  </a:p>
                  <a:p>
                    <a:pPr algn="ctr"/>
                    <a:r>
                      <a:rPr lang="sv-SE" dirty="0">
                        <a:solidFill>
                          <a:schemeClr val="bg1"/>
                        </a:solidFill>
                      </a:rPr>
                      <a:t>Korset</a:t>
                    </a:r>
                  </a:p>
                </p:txBody>
              </p:sp>
              <p:sp>
                <p:nvSpPr>
                  <p:cNvPr id="60" name="textruta 59">
                    <a:extLst>
                      <a:ext uri="{FF2B5EF4-FFF2-40B4-BE49-F238E27FC236}">
                        <a16:creationId xmlns:a16="http://schemas.microsoft.com/office/drawing/2014/main" id="{FB4C84EF-CADA-D999-EE24-835C4F1DD1E1}"/>
                      </a:ext>
                    </a:extLst>
                  </p:cNvPr>
                  <p:cNvSpPr txBox="1"/>
                  <p:nvPr/>
                </p:nvSpPr>
                <p:spPr>
                  <a:xfrm>
                    <a:off x="2643127" y="1484229"/>
                    <a:ext cx="1651127" cy="778980"/>
                  </a:xfrm>
                  <a:prstGeom prst="rect">
                    <a:avLst/>
                  </a:prstGeom>
                  <a:noFill/>
                </p:spPr>
                <p:txBody>
                  <a:bodyPr wrap="square" rtlCol="0">
                    <a:spAutoFit/>
                  </a:bodyPr>
                  <a:lstStyle/>
                  <a:p>
                    <a:pPr algn="ctr"/>
                    <a:r>
                      <a:rPr lang="sv-SE" dirty="0">
                        <a:solidFill>
                          <a:schemeClr val="bg1"/>
                        </a:solidFill>
                      </a:rPr>
                      <a:t>Diakon-</a:t>
                    </a:r>
                  </a:p>
                  <a:p>
                    <a:pPr algn="ctr"/>
                    <a:r>
                      <a:rPr lang="sv-SE" dirty="0">
                        <a:solidFill>
                          <a:schemeClr val="bg1"/>
                        </a:solidFill>
                      </a:rPr>
                      <a:t>rådet</a:t>
                    </a:r>
                  </a:p>
                </p:txBody>
              </p:sp>
              <p:pic>
                <p:nvPicPr>
                  <p:cNvPr id="61" name="Bild 38" descr="Användare&#10;">
                    <a:extLst>
                      <a:ext uri="{FF2B5EF4-FFF2-40B4-BE49-F238E27FC236}">
                        <a16:creationId xmlns:a16="http://schemas.microsoft.com/office/drawing/2014/main" id="{32F21C14-13D9-3EE0-6322-32407F5C61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37029" y="2877580"/>
                    <a:ext cx="1379444" cy="1379444"/>
                  </a:xfrm>
                  <a:prstGeom prst="rect">
                    <a:avLst/>
                  </a:prstGeom>
                </p:spPr>
              </p:pic>
            </p:grpSp>
          </p:grpSp>
          <p:sp>
            <p:nvSpPr>
              <p:cNvPr id="10" name="Ellips 9">
                <a:extLst>
                  <a:ext uri="{FF2B5EF4-FFF2-40B4-BE49-F238E27FC236}">
                    <a16:creationId xmlns:a16="http://schemas.microsoft.com/office/drawing/2014/main" id="{5D77AA2E-D771-C8C0-7CC8-96E2538FEF94}"/>
                  </a:ext>
                </a:extLst>
              </p:cNvPr>
              <p:cNvSpPr/>
              <p:nvPr/>
            </p:nvSpPr>
            <p:spPr>
              <a:xfrm rot="21238231">
                <a:off x="4107893" y="899424"/>
                <a:ext cx="4321494" cy="4322822"/>
              </a:xfrm>
              <a:prstGeom prst="ellipse">
                <a:avLst/>
              </a:prstGeom>
              <a:solidFill>
                <a:schemeClr val="bg1">
                  <a:alpha val="37000"/>
                </a:schemeClr>
              </a:solidFill>
              <a:ln w="104775" cmpd="sng">
                <a:solidFill>
                  <a:schemeClr val="bg1">
                    <a:lumMod val="85000"/>
                  </a:schemeClr>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grpSp>
      </p:grpSp>
      <p:sp>
        <p:nvSpPr>
          <p:cNvPr id="62" name="textruta 61">
            <a:extLst>
              <a:ext uri="{FF2B5EF4-FFF2-40B4-BE49-F238E27FC236}">
                <a16:creationId xmlns:a16="http://schemas.microsoft.com/office/drawing/2014/main" id="{521F1797-B71C-406C-55ED-0F6E6A81A882}"/>
              </a:ext>
            </a:extLst>
          </p:cNvPr>
          <p:cNvSpPr txBox="1"/>
          <p:nvPr/>
        </p:nvSpPr>
        <p:spPr>
          <a:xfrm>
            <a:off x="9423113" y="2492012"/>
            <a:ext cx="1313890" cy="646331"/>
          </a:xfrm>
          <a:prstGeom prst="rect">
            <a:avLst/>
          </a:prstGeom>
          <a:noFill/>
        </p:spPr>
        <p:txBody>
          <a:bodyPr wrap="square" rtlCol="0">
            <a:spAutoFit/>
          </a:bodyPr>
          <a:lstStyle/>
          <a:p>
            <a:pPr algn="ctr"/>
            <a:r>
              <a:rPr lang="sv-SE" dirty="0">
                <a:solidFill>
                  <a:schemeClr val="bg1"/>
                </a:solidFill>
              </a:rPr>
              <a:t>Personligt</a:t>
            </a:r>
          </a:p>
          <a:p>
            <a:pPr algn="ctr"/>
            <a:r>
              <a:rPr lang="sv-SE" dirty="0">
                <a:solidFill>
                  <a:schemeClr val="bg1"/>
                </a:solidFill>
              </a:rPr>
              <a:t>ombud</a:t>
            </a:r>
          </a:p>
        </p:txBody>
      </p:sp>
    </p:spTree>
    <p:extLst>
      <p:ext uri="{BB962C8B-B14F-4D97-AF65-F5344CB8AC3E}">
        <p14:creationId xmlns:p14="http://schemas.microsoft.com/office/powerpoint/2010/main" val="10976558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3427CB-601F-D5EE-8EB5-AA804079B750}"/>
              </a:ext>
            </a:extLst>
          </p:cNvPr>
          <p:cNvSpPr>
            <a:spLocks noGrp="1"/>
          </p:cNvSpPr>
          <p:nvPr>
            <p:ph type="ctrTitle"/>
          </p:nvPr>
        </p:nvSpPr>
        <p:spPr/>
        <p:txBody>
          <a:bodyPr/>
          <a:lstStyle/>
          <a:p>
            <a:r>
              <a:rPr lang="sv-SE" dirty="0"/>
              <a:t>Tack!</a:t>
            </a:r>
          </a:p>
        </p:txBody>
      </p:sp>
      <p:sp>
        <p:nvSpPr>
          <p:cNvPr id="4" name="Underrubrik 3">
            <a:extLst>
              <a:ext uri="{FF2B5EF4-FFF2-40B4-BE49-F238E27FC236}">
                <a16:creationId xmlns:a16="http://schemas.microsoft.com/office/drawing/2014/main" id="{527FED4A-E9D3-B0A1-5C06-DABA8CA8EDAD}"/>
              </a:ext>
            </a:extLst>
          </p:cNvPr>
          <p:cNvSpPr>
            <a:spLocks noGrp="1"/>
          </p:cNvSpPr>
          <p:nvPr>
            <p:ph type="subTitle" idx="1"/>
          </p:nvPr>
        </p:nvSpPr>
        <p:spPr/>
        <p:txBody>
          <a:bodyPr>
            <a:normAutofit/>
          </a:bodyPr>
          <a:lstStyle/>
          <a:p>
            <a:pPr>
              <a:spcBef>
                <a:spcPts val="0"/>
              </a:spcBef>
            </a:pPr>
            <a:r>
              <a:rPr lang="sv-SE" sz="1800" b="1" dirty="0"/>
              <a:t>Kontakt: </a:t>
            </a:r>
          </a:p>
          <a:p>
            <a:pPr>
              <a:spcBef>
                <a:spcPts val="0"/>
              </a:spcBef>
            </a:pPr>
            <a:r>
              <a:rPr lang="sv-SE" sz="1800" dirty="0"/>
              <a:t>Anette Wieser</a:t>
            </a:r>
            <a:br>
              <a:rPr lang="sv-SE" sz="1800" dirty="0"/>
            </a:br>
            <a:r>
              <a:rPr lang="nb-NO" sz="1800" dirty="0">
                <a:ea typeface="Arial" charset="0"/>
                <a:cs typeface="Arial" charset="0"/>
                <a:hlinkClick r:id="rId3">
                  <a:extLst>
                    <a:ext uri="{A12FA001-AC4F-418D-AE19-62706E023703}">
                      <ahyp:hlinkClr xmlns:ahyp="http://schemas.microsoft.com/office/drawing/2018/hyperlinkcolor" val="tx"/>
                    </a:ext>
                  </a:extLst>
                </a:hlinkClick>
              </a:rPr>
              <a:t>anette.wieser@diakoniforeningen.se</a:t>
            </a:r>
            <a:br>
              <a:rPr lang="nb-NO" sz="1800" dirty="0">
                <a:ea typeface="Arial" charset="0"/>
                <a:cs typeface="Arial" charset="0"/>
              </a:rPr>
            </a:br>
            <a:r>
              <a:rPr lang="nb-NO" sz="1800" dirty="0">
                <a:ea typeface="Arial" charset="0"/>
                <a:cs typeface="Arial" charset="0"/>
              </a:rPr>
              <a:t>www.ekcgavle.se</a:t>
            </a:r>
          </a:p>
        </p:txBody>
      </p:sp>
    </p:spTree>
    <p:extLst>
      <p:ext uri="{BB962C8B-B14F-4D97-AF65-F5344CB8AC3E}">
        <p14:creationId xmlns:p14="http://schemas.microsoft.com/office/powerpoint/2010/main" val="763527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dirty="0"/>
              <a:t>DIAKONIRÅDET</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2" y="1309585"/>
            <a:ext cx="5118100" cy="4351338"/>
          </a:xfrm>
        </p:spPr>
        <p:txBody>
          <a:bodyPr>
            <a:normAutofit/>
          </a:bodyPr>
          <a:lstStyle/>
          <a:p>
            <a:r>
              <a:rPr lang="sv-SE" dirty="0">
                <a:latin typeface="Calibri" panose="020F0502020204030204" pitchFamily="34" charset="0"/>
              </a:rPr>
              <a:t>Ideell förening bildad 1919</a:t>
            </a:r>
          </a:p>
          <a:p>
            <a:r>
              <a:rPr lang="sv-SE" dirty="0">
                <a:latin typeface="Calibri" panose="020F0502020204030204" pitchFamily="34" charset="0"/>
              </a:rPr>
              <a:t>Förvaltar testamenten och gåvor</a:t>
            </a:r>
          </a:p>
          <a:p>
            <a:r>
              <a:rPr lang="sv-SE" dirty="0">
                <a:latin typeface="Calibri" panose="020F0502020204030204" pitchFamily="34" charset="0"/>
              </a:rPr>
              <a:t>Tre anställda</a:t>
            </a:r>
          </a:p>
          <a:p>
            <a:r>
              <a:rPr lang="sv-SE" dirty="0">
                <a:latin typeface="Calibri" panose="020F0502020204030204" pitchFamily="34" charset="0"/>
              </a:rPr>
              <a:t>Ger ekonomiskt stöd till behövande gällande livets basbehov</a:t>
            </a:r>
          </a:p>
          <a:p>
            <a:r>
              <a:rPr lang="sv-SE" dirty="0">
                <a:latin typeface="Calibri" panose="020F0502020204030204" pitchFamily="34" charset="0"/>
              </a:rPr>
              <a:t>Utbildar besökarna i hushållsekonomi</a:t>
            </a:r>
          </a:p>
          <a:p>
            <a:r>
              <a:rPr lang="sv-SE" dirty="0">
                <a:latin typeface="Calibri" panose="020F0502020204030204" pitchFamily="34" charset="0"/>
              </a:rPr>
              <a:t>Öppen mottagning 3 dagar i veckan</a:t>
            </a:r>
          </a:p>
          <a:p>
            <a:endParaRPr lang="sv-SE" dirty="0"/>
          </a:p>
        </p:txBody>
      </p:sp>
      <p:sp>
        <p:nvSpPr>
          <p:cNvPr id="5" name="Platshållare för text 6">
            <a:extLst>
              <a:ext uri="{FF2B5EF4-FFF2-40B4-BE49-F238E27FC236}">
                <a16:creationId xmlns:a16="http://schemas.microsoft.com/office/drawing/2014/main" id="{B63D492D-A0AB-8455-F554-359DCBAD79B2}"/>
              </a:ext>
            </a:extLst>
          </p:cNvPr>
          <p:cNvSpPr>
            <a:spLocks noGrp="1"/>
          </p:cNvSpPr>
          <p:nvPr>
            <p:ph type="body" sz="quarter" idx="11" hasCustomPrompt="1"/>
          </p:nvPr>
        </p:nvSpPr>
        <p:spPr>
          <a:xfrm>
            <a:off x="809625" y="6396734"/>
            <a:ext cx="1162622" cy="257369"/>
          </a:xfrm>
          <a:solidFill>
            <a:srgbClr val="00A1AA"/>
          </a:solidFill>
        </p:spPr>
        <p:txBody>
          <a:bodyPr wrap="none" tIns="72000" rIns="36000" anchor="ctr" anchorCtr="0">
            <a:sp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LOKAL SAMVERKAN</a:t>
            </a:r>
          </a:p>
        </p:txBody>
      </p:sp>
      <p:pic>
        <p:nvPicPr>
          <p:cNvPr id="6" name="Platshållare för bild 5" descr="En bild som visar golv&#10;&#10;Automatiskt genererad beskrivning">
            <a:extLst>
              <a:ext uri="{FF2B5EF4-FFF2-40B4-BE49-F238E27FC236}">
                <a16:creationId xmlns:a16="http://schemas.microsoft.com/office/drawing/2014/main" id="{69C30BB3-3183-4F53-1073-FC9D622D7628}"/>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52638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tshållare för bild 9">
            <a:extLst>
              <a:ext uri="{FF2B5EF4-FFF2-40B4-BE49-F238E27FC236}">
                <a16:creationId xmlns:a16="http://schemas.microsoft.com/office/drawing/2014/main" id="{FA711870-B736-CD70-06E0-5B984311EDD8}"/>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4823" y="0"/>
            <a:ext cx="12192000" cy="6858000"/>
          </a:xfrm>
        </p:spPr>
      </p:pic>
      <p:sp>
        <p:nvSpPr>
          <p:cNvPr id="4" name="Platshållare för text 3">
            <a:extLst>
              <a:ext uri="{FF2B5EF4-FFF2-40B4-BE49-F238E27FC236}">
                <a16:creationId xmlns:a16="http://schemas.microsoft.com/office/drawing/2014/main" id="{6F03D7D3-9ECA-02B7-BD54-39EBD3D0B835}"/>
              </a:ext>
            </a:extLst>
          </p:cNvPr>
          <p:cNvSpPr>
            <a:spLocks noGrp="1"/>
          </p:cNvSpPr>
          <p:nvPr>
            <p:ph type="body" sz="quarter" idx="15"/>
          </p:nvPr>
        </p:nvSpPr>
        <p:spPr/>
        <p:txBody>
          <a:bodyPr/>
          <a:lstStyle/>
          <a:p>
            <a:endParaRPr lang="sv-SE"/>
          </a:p>
        </p:txBody>
      </p:sp>
      <p:sp>
        <p:nvSpPr>
          <p:cNvPr id="2" name="Rektangel 1">
            <a:extLst>
              <a:ext uri="{FF2B5EF4-FFF2-40B4-BE49-F238E27FC236}">
                <a16:creationId xmlns:a16="http://schemas.microsoft.com/office/drawing/2014/main" id="{420BC786-9BE8-D0C2-C3DB-7B264936B3AE}"/>
              </a:ext>
            </a:extLst>
          </p:cNvPr>
          <p:cNvSpPr/>
          <p:nvPr/>
        </p:nvSpPr>
        <p:spPr>
          <a:xfrm>
            <a:off x="-4823" y="0"/>
            <a:ext cx="12192000" cy="6858000"/>
          </a:xfrm>
          <a:prstGeom prst="rect">
            <a:avLst/>
          </a:prstGeom>
          <a:solidFill>
            <a:srgbClr val="00AEC7">
              <a:alpha val="7568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ubrik 2">
            <a:extLst>
              <a:ext uri="{FF2B5EF4-FFF2-40B4-BE49-F238E27FC236}">
                <a16:creationId xmlns:a16="http://schemas.microsoft.com/office/drawing/2014/main" id="{FDAF263C-0B9F-2EAA-8294-EA3E503EE41A}"/>
              </a:ext>
            </a:extLst>
          </p:cNvPr>
          <p:cNvSpPr>
            <a:spLocks noGrp="1"/>
          </p:cNvSpPr>
          <p:nvPr>
            <p:ph type="title"/>
          </p:nvPr>
        </p:nvSpPr>
        <p:spPr>
          <a:xfrm>
            <a:off x="1111169" y="2234621"/>
            <a:ext cx="9960015" cy="2388757"/>
          </a:xfrm>
        </p:spPr>
        <p:txBody>
          <a:bodyPr/>
          <a:lstStyle/>
          <a:p>
            <a:pPr>
              <a:lnSpc>
                <a:spcPct val="100000"/>
              </a:lnSpc>
            </a:pPr>
            <a:r>
              <a:rPr lang="sv-SE" sz="5400" dirty="0"/>
              <a:t>SOCIOEKONOMISK </a:t>
            </a:r>
            <a:br>
              <a:rPr lang="sv-SE" sz="5400" dirty="0"/>
            </a:br>
            <a:r>
              <a:rPr lang="sv-SE" sz="5400" dirty="0"/>
              <a:t>SAMVERKAN </a:t>
            </a:r>
            <a:br>
              <a:rPr lang="sv-SE" sz="5400" dirty="0"/>
            </a:br>
            <a:r>
              <a:rPr lang="sv-SE" sz="5400" dirty="0"/>
              <a:t>FÖR PÅVERKAN</a:t>
            </a:r>
          </a:p>
        </p:txBody>
      </p:sp>
    </p:spTree>
    <p:extLst>
      <p:ext uri="{BB962C8B-B14F-4D97-AF65-F5344CB8AC3E}">
        <p14:creationId xmlns:p14="http://schemas.microsoft.com/office/powerpoint/2010/main" val="3103442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ORDLISTA</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2692" y="1503214"/>
            <a:ext cx="5118100" cy="2744323"/>
          </a:xfrm>
        </p:spPr>
        <p:txBody>
          <a:bodyPr>
            <a:normAutofit/>
          </a:bodyPr>
          <a:lstStyle/>
          <a:p>
            <a:pPr>
              <a:tabLst>
                <a:tab pos="214313" algn="l"/>
              </a:tabLst>
            </a:pPr>
            <a:r>
              <a:rPr lang="sv-SE" dirty="0">
                <a:ea typeface="Arial" charset="0"/>
                <a:cs typeface="Arial" charset="0"/>
              </a:rPr>
              <a:t>Nätverk = en grupp av personer med gemensamt intresse.</a:t>
            </a:r>
          </a:p>
          <a:p>
            <a:pPr>
              <a:tabLst>
                <a:tab pos="214313" algn="l"/>
              </a:tabLst>
            </a:pPr>
            <a:r>
              <a:rPr lang="sv-SE" dirty="0">
                <a:ea typeface="Arial" charset="0"/>
                <a:cs typeface="Arial" charset="0"/>
              </a:rPr>
              <a:t>Samverkan = ett organisatoriskt sätt att lösa uppgifter som den egna enheten inte klarar på egen hand.</a:t>
            </a:r>
          </a:p>
        </p:txBody>
      </p:sp>
      <p:sp>
        <p:nvSpPr>
          <p:cNvPr id="3" name="Platshållare för text 6">
            <a:extLst>
              <a:ext uri="{FF2B5EF4-FFF2-40B4-BE49-F238E27FC236}">
                <a16:creationId xmlns:a16="http://schemas.microsoft.com/office/drawing/2014/main" id="{69B4B9EA-4818-7931-57B9-169056DA1B71}"/>
              </a:ext>
            </a:extLst>
          </p:cNvPr>
          <p:cNvSpPr>
            <a:spLocks noGrp="1"/>
          </p:cNvSpPr>
          <p:nvPr>
            <p:ph type="body" sz="quarter" idx="11" hasCustomPrompt="1"/>
          </p:nvPr>
        </p:nvSpPr>
        <p:spPr>
          <a:xfrm>
            <a:off x="809624" y="6396734"/>
            <a:ext cx="1162622" cy="257369"/>
          </a:xfrm>
          <a:solidFill>
            <a:srgbClr val="00A1AA"/>
          </a:solidFill>
        </p:spPr>
        <p:txBody>
          <a:bodyPr wrap="none" tIns="72000" rIns="36000" anchor="ctr" anchorCtr="0">
            <a:sp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LOKAL SAMVERKAN</a:t>
            </a:r>
          </a:p>
        </p:txBody>
      </p:sp>
      <p:pic>
        <p:nvPicPr>
          <p:cNvPr id="7" name="Platshållare för bild 6" descr="En bild som visar skrivinstrument, stationär, blyertspenna, penna&#10;&#10;Automatiskt genererad beskrivning">
            <a:extLst>
              <a:ext uri="{FF2B5EF4-FFF2-40B4-BE49-F238E27FC236}">
                <a16:creationId xmlns:a16="http://schemas.microsoft.com/office/drawing/2014/main" id="{E1FF455A-7BFF-9C03-8B54-4B9340FE7E9C}"/>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284224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AFFC9233-F433-A9CE-4EF1-6430C13BC685}"/>
              </a:ext>
            </a:extLst>
          </p:cNvPr>
          <p:cNvSpPr>
            <a:spLocks noGrp="1"/>
          </p:cNvSpPr>
          <p:nvPr>
            <p:ph type="title"/>
          </p:nvPr>
        </p:nvSpPr>
        <p:spPr/>
        <p:txBody>
          <a:bodyPr/>
          <a:lstStyle/>
          <a:p>
            <a:r>
              <a:rPr lang="sv-SE" dirty="0"/>
              <a:t>NÄTVERKETS AKTÖRER</a:t>
            </a:r>
          </a:p>
        </p:txBody>
      </p:sp>
      <p:sp>
        <p:nvSpPr>
          <p:cNvPr id="2" name="Platshållare för text 3">
            <a:extLst>
              <a:ext uri="{FF2B5EF4-FFF2-40B4-BE49-F238E27FC236}">
                <a16:creationId xmlns:a16="http://schemas.microsoft.com/office/drawing/2014/main" id="{5B1F30C7-ACD5-5FA8-393F-31FAA2B32415}"/>
              </a:ext>
            </a:extLst>
          </p:cNvPr>
          <p:cNvSpPr>
            <a:spLocks noGrp="1"/>
          </p:cNvSpPr>
          <p:nvPr>
            <p:ph type="body" sz="quarter" idx="11"/>
          </p:nvPr>
        </p:nvSpPr>
        <p:spPr>
          <a:xfrm>
            <a:off x="809624" y="6382448"/>
            <a:ext cx="1162622" cy="257369"/>
          </a:xfrm>
        </p:spPr>
        <p:txBody>
          <a:bodyPr wrap="none">
            <a:spAutoFit/>
          </a:bodyPr>
          <a:lstStyle/>
          <a:p>
            <a:r>
              <a:rPr lang="sv-SE" dirty="0"/>
              <a:t>LOKAL SAMVERKAN</a:t>
            </a:r>
          </a:p>
        </p:txBody>
      </p:sp>
      <p:grpSp>
        <p:nvGrpSpPr>
          <p:cNvPr id="5" name="Grupp 4">
            <a:extLst>
              <a:ext uri="{FF2B5EF4-FFF2-40B4-BE49-F238E27FC236}">
                <a16:creationId xmlns:a16="http://schemas.microsoft.com/office/drawing/2014/main" id="{88BD4102-CBA6-A402-78EC-92500B1FBFF0}"/>
              </a:ext>
            </a:extLst>
          </p:cNvPr>
          <p:cNvGrpSpPr/>
          <p:nvPr/>
        </p:nvGrpSpPr>
        <p:grpSpPr>
          <a:xfrm>
            <a:off x="1178684" y="1551565"/>
            <a:ext cx="9823083" cy="4774713"/>
            <a:chOff x="1327516" y="1670537"/>
            <a:chExt cx="9823083" cy="4774713"/>
          </a:xfrm>
        </p:grpSpPr>
        <p:cxnSp>
          <p:nvCxnSpPr>
            <p:cNvPr id="7" name="Rak pilkoppling 6">
              <a:extLst>
                <a:ext uri="{FF2B5EF4-FFF2-40B4-BE49-F238E27FC236}">
                  <a16:creationId xmlns:a16="http://schemas.microsoft.com/office/drawing/2014/main" id="{2BA5883A-09FE-051F-B586-CA5AADF34C32}"/>
                </a:ext>
              </a:extLst>
            </p:cNvPr>
            <p:cNvCxnSpPr/>
            <p:nvPr/>
          </p:nvCxnSpPr>
          <p:spPr>
            <a:xfrm>
              <a:off x="3914234" y="4085442"/>
              <a:ext cx="1676669" cy="0"/>
            </a:xfrm>
            <a:prstGeom prst="straightConnector1">
              <a:avLst/>
            </a:prstGeom>
            <a:ln w="28575">
              <a:solidFill>
                <a:schemeClr val="bg1">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9" name="Rektangel med rundade hörn 14">
              <a:extLst>
                <a:ext uri="{FF2B5EF4-FFF2-40B4-BE49-F238E27FC236}">
                  <a16:creationId xmlns:a16="http://schemas.microsoft.com/office/drawing/2014/main" id="{FF677C5B-F5B4-65C6-FBC4-308B8FED5038}"/>
                </a:ext>
              </a:extLst>
            </p:cNvPr>
            <p:cNvSpPr/>
            <p:nvPr/>
          </p:nvSpPr>
          <p:spPr>
            <a:xfrm>
              <a:off x="6090226" y="1670537"/>
              <a:ext cx="1451814" cy="806068"/>
            </a:xfrm>
            <a:prstGeom prst="roundRect">
              <a:avLst/>
            </a:prstGeom>
            <a:solidFill>
              <a:srgbClr val="68D2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Familje-</a:t>
              </a:r>
              <a:br>
                <a:rPr lang="sv-SE" dirty="0">
                  <a:solidFill>
                    <a:schemeClr val="tx1"/>
                  </a:solidFill>
                </a:rPr>
              </a:br>
              <a:r>
                <a:rPr lang="sv-SE" dirty="0">
                  <a:solidFill>
                    <a:schemeClr val="tx1"/>
                  </a:solidFill>
                </a:rPr>
                <a:t>slanten</a:t>
              </a:r>
            </a:p>
          </p:txBody>
        </p:sp>
        <p:sp>
          <p:nvSpPr>
            <p:cNvPr id="10" name="Rektangel med rundade hörn 23">
              <a:extLst>
                <a:ext uri="{FF2B5EF4-FFF2-40B4-BE49-F238E27FC236}">
                  <a16:creationId xmlns:a16="http://schemas.microsoft.com/office/drawing/2014/main" id="{8C4992A6-05B2-21EB-212C-2E2D16360C14}"/>
                </a:ext>
              </a:extLst>
            </p:cNvPr>
            <p:cNvSpPr/>
            <p:nvPr/>
          </p:nvSpPr>
          <p:spPr>
            <a:xfrm>
              <a:off x="6099374" y="2676472"/>
              <a:ext cx="1451814" cy="806068"/>
            </a:xfrm>
            <a:prstGeom prst="roundRect">
              <a:avLst/>
            </a:prstGeom>
            <a:solidFill>
              <a:srgbClr val="68D2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Försörjningsstöd</a:t>
              </a:r>
            </a:p>
          </p:txBody>
        </p:sp>
        <p:sp>
          <p:nvSpPr>
            <p:cNvPr id="11" name="Rektangel med rundade hörn 24">
              <a:extLst>
                <a:ext uri="{FF2B5EF4-FFF2-40B4-BE49-F238E27FC236}">
                  <a16:creationId xmlns:a16="http://schemas.microsoft.com/office/drawing/2014/main" id="{45AD2159-36AD-FC98-8891-5FB1949F41DA}"/>
                </a:ext>
              </a:extLst>
            </p:cNvPr>
            <p:cNvSpPr/>
            <p:nvPr/>
          </p:nvSpPr>
          <p:spPr>
            <a:xfrm>
              <a:off x="6099374" y="3682408"/>
              <a:ext cx="1451814" cy="806068"/>
            </a:xfrm>
            <a:prstGeom prst="roundRect">
              <a:avLst/>
            </a:prstGeom>
            <a:solidFill>
              <a:srgbClr val="68D2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Gävle energi</a:t>
              </a:r>
            </a:p>
          </p:txBody>
        </p:sp>
        <p:sp>
          <p:nvSpPr>
            <p:cNvPr id="12" name="Rektangel med rundade hörn 25">
              <a:extLst>
                <a:ext uri="{FF2B5EF4-FFF2-40B4-BE49-F238E27FC236}">
                  <a16:creationId xmlns:a16="http://schemas.microsoft.com/office/drawing/2014/main" id="{A6EDE00B-1BBF-2760-857C-378A1AB11371}"/>
                </a:ext>
              </a:extLst>
            </p:cNvPr>
            <p:cNvSpPr/>
            <p:nvPr/>
          </p:nvSpPr>
          <p:spPr>
            <a:xfrm>
              <a:off x="6099374" y="4660795"/>
              <a:ext cx="1451814" cy="806068"/>
            </a:xfrm>
            <a:prstGeom prst="roundRect">
              <a:avLst/>
            </a:prstGeom>
            <a:solidFill>
              <a:srgbClr val="68D2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Gävle frivilliga samhällsarb.</a:t>
              </a:r>
            </a:p>
          </p:txBody>
        </p:sp>
        <p:sp>
          <p:nvSpPr>
            <p:cNvPr id="13" name="Rektangel med rundade hörn 26">
              <a:extLst>
                <a:ext uri="{FF2B5EF4-FFF2-40B4-BE49-F238E27FC236}">
                  <a16:creationId xmlns:a16="http://schemas.microsoft.com/office/drawing/2014/main" id="{BA97D9B2-FB48-2586-A302-647E8DCFDBEF}"/>
                </a:ext>
              </a:extLst>
            </p:cNvPr>
            <p:cNvSpPr/>
            <p:nvPr/>
          </p:nvSpPr>
          <p:spPr>
            <a:xfrm>
              <a:off x="6099373" y="5639182"/>
              <a:ext cx="1604803" cy="806068"/>
            </a:xfrm>
            <a:prstGeom prst="roundRect">
              <a:avLst/>
            </a:prstGeom>
            <a:solidFill>
              <a:srgbClr val="68D2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(Arbets-förmedlingen)</a:t>
              </a:r>
            </a:p>
          </p:txBody>
        </p:sp>
        <p:sp>
          <p:nvSpPr>
            <p:cNvPr id="14" name="Rektangel med rundade hörn 29">
              <a:extLst>
                <a:ext uri="{FF2B5EF4-FFF2-40B4-BE49-F238E27FC236}">
                  <a16:creationId xmlns:a16="http://schemas.microsoft.com/office/drawing/2014/main" id="{1D490BB7-27DA-DE70-E35C-D4D38927376F}"/>
                </a:ext>
              </a:extLst>
            </p:cNvPr>
            <p:cNvSpPr/>
            <p:nvPr/>
          </p:nvSpPr>
          <p:spPr>
            <a:xfrm>
              <a:off x="7885357" y="1670537"/>
              <a:ext cx="1451814" cy="806068"/>
            </a:xfrm>
            <a:prstGeom prst="roundRect">
              <a:avLst/>
            </a:prstGeom>
            <a:solidFill>
              <a:srgbClr val="68D2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Diakonirådet</a:t>
              </a:r>
            </a:p>
          </p:txBody>
        </p:sp>
        <p:sp>
          <p:nvSpPr>
            <p:cNvPr id="15" name="Rektangel med rundade hörn 30">
              <a:extLst>
                <a:ext uri="{FF2B5EF4-FFF2-40B4-BE49-F238E27FC236}">
                  <a16:creationId xmlns:a16="http://schemas.microsoft.com/office/drawing/2014/main" id="{2BAED2BF-64F9-8D62-7EC6-C32661142F9C}"/>
                </a:ext>
              </a:extLst>
            </p:cNvPr>
            <p:cNvSpPr/>
            <p:nvPr/>
          </p:nvSpPr>
          <p:spPr>
            <a:xfrm>
              <a:off x="7894506" y="2676472"/>
              <a:ext cx="1451814" cy="806068"/>
            </a:xfrm>
            <a:prstGeom prst="roundRect">
              <a:avLst/>
            </a:prstGeom>
            <a:solidFill>
              <a:srgbClr val="68D2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Gavle-gårdarna</a:t>
              </a:r>
            </a:p>
          </p:txBody>
        </p:sp>
        <p:sp>
          <p:nvSpPr>
            <p:cNvPr id="16" name="Rektangel med rundade hörn 31">
              <a:extLst>
                <a:ext uri="{FF2B5EF4-FFF2-40B4-BE49-F238E27FC236}">
                  <a16:creationId xmlns:a16="http://schemas.microsoft.com/office/drawing/2014/main" id="{D7AAE259-C8F0-5CFD-6060-D447978D2602}"/>
                </a:ext>
              </a:extLst>
            </p:cNvPr>
            <p:cNvSpPr/>
            <p:nvPr/>
          </p:nvSpPr>
          <p:spPr>
            <a:xfrm>
              <a:off x="7894506" y="3682408"/>
              <a:ext cx="1451814" cy="806068"/>
            </a:xfrm>
            <a:prstGeom prst="roundRect">
              <a:avLst/>
            </a:prstGeom>
            <a:solidFill>
              <a:srgbClr val="68D2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Personligt ombud</a:t>
              </a:r>
            </a:p>
          </p:txBody>
        </p:sp>
        <p:sp>
          <p:nvSpPr>
            <p:cNvPr id="17" name="Rektangel med rundade hörn 32">
              <a:extLst>
                <a:ext uri="{FF2B5EF4-FFF2-40B4-BE49-F238E27FC236}">
                  <a16:creationId xmlns:a16="http://schemas.microsoft.com/office/drawing/2014/main" id="{0A01CAD0-40EA-CB17-A9DF-BD641ED344CA}"/>
                </a:ext>
              </a:extLst>
            </p:cNvPr>
            <p:cNvSpPr/>
            <p:nvPr/>
          </p:nvSpPr>
          <p:spPr>
            <a:xfrm>
              <a:off x="7894506" y="4660795"/>
              <a:ext cx="1451814" cy="806068"/>
            </a:xfrm>
            <a:prstGeom prst="roundRect">
              <a:avLst/>
            </a:prstGeom>
            <a:solidFill>
              <a:srgbClr val="68D2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Svenska kyrkan</a:t>
              </a:r>
            </a:p>
          </p:txBody>
        </p:sp>
        <p:sp>
          <p:nvSpPr>
            <p:cNvPr id="18" name="Rektangel med rundade hörn 35">
              <a:extLst>
                <a:ext uri="{FF2B5EF4-FFF2-40B4-BE49-F238E27FC236}">
                  <a16:creationId xmlns:a16="http://schemas.microsoft.com/office/drawing/2014/main" id="{E64950F4-ED95-43BF-B010-519C8429D4C1}"/>
                </a:ext>
              </a:extLst>
            </p:cNvPr>
            <p:cNvSpPr/>
            <p:nvPr/>
          </p:nvSpPr>
          <p:spPr>
            <a:xfrm>
              <a:off x="7894506" y="5639182"/>
              <a:ext cx="1451814" cy="806068"/>
            </a:xfrm>
            <a:prstGeom prst="roundRect">
              <a:avLst/>
            </a:prstGeom>
            <a:solidFill>
              <a:srgbClr val="68D2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800" dirty="0">
                  <a:solidFill>
                    <a:schemeClr val="tx1"/>
                  </a:solidFill>
                  <a:effectLst/>
                  <a:ea typeface="Calibri" panose="020F0502020204030204" pitchFamily="34" charset="0"/>
                </a:rPr>
                <a:t>Frälsnings-</a:t>
              </a:r>
              <a:br>
                <a:rPr lang="sv-SE" sz="1800" dirty="0">
                  <a:solidFill>
                    <a:schemeClr val="tx1"/>
                  </a:solidFill>
                  <a:effectLst/>
                  <a:ea typeface="Calibri" panose="020F0502020204030204" pitchFamily="34" charset="0"/>
                </a:rPr>
              </a:br>
              <a:r>
                <a:rPr lang="sv-SE" sz="1800" dirty="0">
                  <a:solidFill>
                    <a:schemeClr val="tx1"/>
                  </a:solidFill>
                  <a:effectLst/>
                  <a:ea typeface="Calibri" panose="020F0502020204030204" pitchFamily="34" charset="0"/>
                </a:rPr>
                <a:t>armén*</a:t>
              </a:r>
              <a:endParaRPr lang="sv-SE" dirty="0">
                <a:solidFill>
                  <a:schemeClr val="tx1"/>
                </a:solidFill>
              </a:endParaRPr>
            </a:p>
          </p:txBody>
        </p:sp>
        <p:sp>
          <p:nvSpPr>
            <p:cNvPr id="19" name="Rektangel med rundade hörn 37">
              <a:extLst>
                <a:ext uri="{FF2B5EF4-FFF2-40B4-BE49-F238E27FC236}">
                  <a16:creationId xmlns:a16="http://schemas.microsoft.com/office/drawing/2014/main" id="{CC8DF699-9213-3B40-A59E-7F6A5A52B998}"/>
                </a:ext>
              </a:extLst>
            </p:cNvPr>
            <p:cNvSpPr/>
            <p:nvPr/>
          </p:nvSpPr>
          <p:spPr>
            <a:xfrm>
              <a:off x="9689637" y="1670537"/>
              <a:ext cx="1451814" cy="806068"/>
            </a:xfrm>
            <a:prstGeom prst="roundRect">
              <a:avLst/>
            </a:prstGeom>
            <a:solidFill>
              <a:srgbClr val="68D2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(Försäkrings-kassan)</a:t>
              </a:r>
            </a:p>
          </p:txBody>
        </p:sp>
        <p:sp>
          <p:nvSpPr>
            <p:cNvPr id="20" name="Rektangel med rundade hörn 38">
              <a:extLst>
                <a:ext uri="{FF2B5EF4-FFF2-40B4-BE49-F238E27FC236}">
                  <a16:creationId xmlns:a16="http://schemas.microsoft.com/office/drawing/2014/main" id="{9AB2C83F-8A73-30F0-8DBE-099D7A7E2D86}"/>
                </a:ext>
              </a:extLst>
            </p:cNvPr>
            <p:cNvSpPr/>
            <p:nvPr/>
          </p:nvSpPr>
          <p:spPr>
            <a:xfrm>
              <a:off x="9698785" y="2676472"/>
              <a:ext cx="1451814" cy="806068"/>
            </a:xfrm>
            <a:prstGeom prst="roundRect">
              <a:avLst/>
            </a:prstGeom>
            <a:solidFill>
              <a:srgbClr val="68D2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Röda korset</a:t>
              </a:r>
            </a:p>
          </p:txBody>
        </p:sp>
        <p:sp>
          <p:nvSpPr>
            <p:cNvPr id="21" name="Rektangel med rundade hörn 39">
              <a:extLst>
                <a:ext uri="{FF2B5EF4-FFF2-40B4-BE49-F238E27FC236}">
                  <a16:creationId xmlns:a16="http://schemas.microsoft.com/office/drawing/2014/main" id="{1AACB7A1-4C1F-6A0E-32D9-80C7599C5738}"/>
                </a:ext>
              </a:extLst>
            </p:cNvPr>
            <p:cNvSpPr/>
            <p:nvPr/>
          </p:nvSpPr>
          <p:spPr>
            <a:xfrm>
              <a:off x="9698785" y="3682408"/>
              <a:ext cx="1451814" cy="806068"/>
            </a:xfrm>
            <a:prstGeom prst="roundRect">
              <a:avLst/>
            </a:prstGeom>
            <a:solidFill>
              <a:srgbClr val="68D2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Hela människan RIA</a:t>
              </a:r>
            </a:p>
          </p:txBody>
        </p:sp>
        <p:sp>
          <p:nvSpPr>
            <p:cNvPr id="22" name="Rektangel med rundade hörn 42">
              <a:extLst>
                <a:ext uri="{FF2B5EF4-FFF2-40B4-BE49-F238E27FC236}">
                  <a16:creationId xmlns:a16="http://schemas.microsoft.com/office/drawing/2014/main" id="{7E180039-57B6-3C5E-09F7-0E98D1A443F4}"/>
                </a:ext>
              </a:extLst>
            </p:cNvPr>
            <p:cNvSpPr/>
            <p:nvPr/>
          </p:nvSpPr>
          <p:spPr>
            <a:xfrm>
              <a:off x="1327516" y="3422752"/>
              <a:ext cx="2138629" cy="1325379"/>
            </a:xfrm>
            <a:prstGeom prst="roundRect">
              <a:avLst/>
            </a:prstGeom>
            <a:solidFill>
              <a:srgbClr val="00AEC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solidFill>
                    <a:schemeClr val="bg1"/>
                  </a:solidFill>
                </a:rPr>
                <a:t>EKC</a:t>
              </a:r>
              <a:br>
                <a:rPr lang="sv-SE" b="1" dirty="0">
                  <a:solidFill>
                    <a:schemeClr val="bg1"/>
                  </a:solidFill>
                </a:rPr>
              </a:br>
              <a:r>
                <a:rPr lang="sv-SE" dirty="0">
                  <a:solidFill>
                    <a:schemeClr val="bg1"/>
                  </a:solidFill>
                </a:rPr>
                <a:t>Samverkansgrupp</a:t>
              </a:r>
              <a:r>
                <a:rPr lang="sv-SE" b="1" dirty="0">
                  <a:solidFill>
                    <a:srgbClr val="009CB3"/>
                  </a:solidFill>
                </a:rPr>
                <a:t> </a:t>
              </a:r>
            </a:p>
          </p:txBody>
        </p:sp>
        <p:cxnSp>
          <p:nvCxnSpPr>
            <p:cNvPr id="23" name="Rak pilkoppling 22">
              <a:extLst>
                <a:ext uri="{FF2B5EF4-FFF2-40B4-BE49-F238E27FC236}">
                  <a16:creationId xmlns:a16="http://schemas.microsoft.com/office/drawing/2014/main" id="{D24D8AF6-6B23-6B3F-980F-28BD993A66B1}"/>
                </a:ext>
              </a:extLst>
            </p:cNvPr>
            <p:cNvCxnSpPr/>
            <p:nvPr/>
          </p:nvCxnSpPr>
          <p:spPr>
            <a:xfrm flipV="1">
              <a:off x="3914234" y="2600001"/>
              <a:ext cx="1205330" cy="1100949"/>
            </a:xfrm>
            <a:prstGeom prst="straightConnector1">
              <a:avLst/>
            </a:prstGeom>
            <a:ln w="28575">
              <a:solidFill>
                <a:schemeClr val="bg1">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4" name="Rak pilkoppling 23">
              <a:extLst>
                <a:ext uri="{FF2B5EF4-FFF2-40B4-BE49-F238E27FC236}">
                  <a16:creationId xmlns:a16="http://schemas.microsoft.com/office/drawing/2014/main" id="{FD51E78A-4EA2-1823-0712-8B609AE3A5CC}"/>
                </a:ext>
              </a:extLst>
            </p:cNvPr>
            <p:cNvCxnSpPr/>
            <p:nvPr/>
          </p:nvCxnSpPr>
          <p:spPr>
            <a:xfrm>
              <a:off x="3914234" y="4502519"/>
              <a:ext cx="1289137" cy="1136663"/>
            </a:xfrm>
            <a:prstGeom prst="straightConnector1">
              <a:avLst/>
            </a:prstGeom>
            <a:ln w="28575">
              <a:solidFill>
                <a:schemeClr val="bg1">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grpSp>
      <p:sp>
        <p:nvSpPr>
          <p:cNvPr id="3" name="Rektangel med rundade hörn 39">
            <a:extLst>
              <a:ext uri="{FF2B5EF4-FFF2-40B4-BE49-F238E27FC236}">
                <a16:creationId xmlns:a16="http://schemas.microsoft.com/office/drawing/2014/main" id="{99646B84-9B56-E658-3EEC-4C243715A21D}"/>
              </a:ext>
            </a:extLst>
          </p:cNvPr>
          <p:cNvSpPr/>
          <p:nvPr/>
        </p:nvSpPr>
        <p:spPr>
          <a:xfrm>
            <a:off x="9540805" y="4548844"/>
            <a:ext cx="1451814" cy="806068"/>
          </a:xfrm>
          <a:prstGeom prst="roundRect">
            <a:avLst/>
          </a:prstGeom>
          <a:solidFill>
            <a:srgbClr val="68D2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Matakuten*</a:t>
            </a:r>
          </a:p>
        </p:txBody>
      </p:sp>
    </p:spTree>
    <p:extLst>
      <p:ext uri="{BB962C8B-B14F-4D97-AF65-F5344CB8AC3E}">
        <p14:creationId xmlns:p14="http://schemas.microsoft.com/office/powerpoint/2010/main" val="738711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HISTORIK – HYRESSKULDER 2002</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2692" y="1503214"/>
            <a:ext cx="5118100" cy="2744323"/>
          </a:xfrm>
        </p:spPr>
        <p:txBody>
          <a:bodyPr>
            <a:normAutofit/>
          </a:bodyPr>
          <a:lstStyle/>
          <a:p>
            <a:pPr>
              <a:tabLst>
                <a:tab pos="214313" algn="l"/>
              </a:tabLst>
            </a:pPr>
            <a:r>
              <a:rPr lang="sv-SE" dirty="0">
                <a:ea typeface="Arial" charset="0"/>
                <a:cs typeface="Arial" charset="0"/>
              </a:rPr>
              <a:t>Diakonirådet, Socialtjänsten, </a:t>
            </a:r>
            <a:r>
              <a:rPr lang="sv-SE" dirty="0" err="1">
                <a:ea typeface="Arial" charset="0"/>
                <a:cs typeface="Arial" charset="0"/>
              </a:rPr>
              <a:t>Gavlegårdarna</a:t>
            </a:r>
            <a:r>
              <a:rPr lang="sv-SE" dirty="0">
                <a:ea typeface="Arial" charset="0"/>
                <a:cs typeface="Arial" charset="0"/>
              </a:rPr>
              <a:t>.</a:t>
            </a:r>
          </a:p>
          <a:p>
            <a:pPr>
              <a:tabLst>
                <a:tab pos="214313" algn="l"/>
              </a:tabLst>
            </a:pPr>
            <a:r>
              <a:rPr lang="sv-SE" dirty="0">
                <a:ea typeface="Arial" charset="0"/>
                <a:cs typeface="Arial" charset="0"/>
              </a:rPr>
              <a:t>Personligt ombud såg en brist i samhället angående möjlighet att få ekonomisk rådgivning.</a:t>
            </a:r>
          </a:p>
          <a:p>
            <a:endParaRPr lang="sv-SE" sz="1800" dirty="0"/>
          </a:p>
        </p:txBody>
      </p:sp>
      <p:sp>
        <p:nvSpPr>
          <p:cNvPr id="3" name="Platshållare för text 6">
            <a:extLst>
              <a:ext uri="{FF2B5EF4-FFF2-40B4-BE49-F238E27FC236}">
                <a16:creationId xmlns:a16="http://schemas.microsoft.com/office/drawing/2014/main" id="{69B4B9EA-4818-7931-57B9-169056DA1B71}"/>
              </a:ext>
            </a:extLst>
          </p:cNvPr>
          <p:cNvSpPr>
            <a:spLocks noGrp="1"/>
          </p:cNvSpPr>
          <p:nvPr>
            <p:ph type="body" sz="quarter" idx="11" hasCustomPrompt="1"/>
          </p:nvPr>
        </p:nvSpPr>
        <p:spPr>
          <a:xfrm>
            <a:off x="809624" y="6396734"/>
            <a:ext cx="1162622" cy="257369"/>
          </a:xfrm>
          <a:solidFill>
            <a:srgbClr val="00A1AA"/>
          </a:solidFill>
        </p:spPr>
        <p:txBody>
          <a:bodyPr wrap="none" tIns="72000" rIns="36000" anchor="ctr" anchorCtr="0">
            <a:sp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LOKAL SAMVERKAN</a:t>
            </a:r>
          </a:p>
        </p:txBody>
      </p:sp>
      <p:pic>
        <p:nvPicPr>
          <p:cNvPr id="7" name="Platshållare för bild 6">
            <a:extLst>
              <a:ext uri="{FF2B5EF4-FFF2-40B4-BE49-F238E27FC236}">
                <a16:creationId xmlns:a16="http://schemas.microsoft.com/office/drawing/2014/main" id="{0A81FAE4-E912-A2A2-482F-40F767DA7F08}"/>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644990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AFFC9233-F433-A9CE-4EF1-6430C13BC685}"/>
              </a:ext>
            </a:extLst>
          </p:cNvPr>
          <p:cNvSpPr>
            <a:spLocks noGrp="1"/>
          </p:cNvSpPr>
          <p:nvPr>
            <p:ph type="title"/>
          </p:nvPr>
        </p:nvSpPr>
        <p:spPr>
          <a:xfrm>
            <a:off x="601438" y="623164"/>
            <a:ext cx="10515600" cy="556708"/>
          </a:xfrm>
        </p:spPr>
        <p:txBody>
          <a:bodyPr/>
          <a:lstStyle/>
          <a:p>
            <a:r>
              <a:rPr lang="sv-SE" sz="3200" b="1" dirty="0">
                <a:latin typeface="Calibri" panose="020F0502020204030204" pitchFamily="34" charset="0"/>
                <a:ea typeface="Arial" charset="0"/>
                <a:cs typeface="Calibri" panose="020F0502020204030204" pitchFamily="34" charset="0"/>
              </a:rPr>
              <a:t>SAMVERKANSAVTAL / FÖRVÄNTANSDOKUMENT</a:t>
            </a:r>
          </a:p>
        </p:txBody>
      </p:sp>
      <p:sp>
        <p:nvSpPr>
          <p:cNvPr id="2" name="Platshållare för text 3">
            <a:extLst>
              <a:ext uri="{FF2B5EF4-FFF2-40B4-BE49-F238E27FC236}">
                <a16:creationId xmlns:a16="http://schemas.microsoft.com/office/drawing/2014/main" id="{5B1F30C7-ACD5-5FA8-393F-31FAA2B32415}"/>
              </a:ext>
            </a:extLst>
          </p:cNvPr>
          <p:cNvSpPr>
            <a:spLocks noGrp="1"/>
          </p:cNvSpPr>
          <p:nvPr>
            <p:ph type="body" sz="quarter" idx="11"/>
          </p:nvPr>
        </p:nvSpPr>
        <p:spPr>
          <a:xfrm>
            <a:off x="809624" y="6382448"/>
            <a:ext cx="1162622" cy="257369"/>
          </a:xfrm>
        </p:spPr>
        <p:txBody>
          <a:bodyPr wrap="none">
            <a:spAutoFit/>
          </a:bodyPr>
          <a:lstStyle/>
          <a:p>
            <a:r>
              <a:rPr lang="sv-SE" dirty="0"/>
              <a:t>LOKAL SAMVERKAN</a:t>
            </a:r>
          </a:p>
        </p:txBody>
      </p:sp>
      <p:graphicFrame>
        <p:nvGraphicFramePr>
          <p:cNvPr id="3" name="Tabell 5">
            <a:extLst>
              <a:ext uri="{FF2B5EF4-FFF2-40B4-BE49-F238E27FC236}">
                <a16:creationId xmlns:a16="http://schemas.microsoft.com/office/drawing/2014/main" id="{38575402-3A56-CC1A-CC3D-014C005905C5}"/>
              </a:ext>
            </a:extLst>
          </p:cNvPr>
          <p:cNvGraphicFramePr>
            <a:graphicFrameLocks noGrp="1"/>
          </p:cNvGraphicFramePr>
          <p:nvPr>
            <p:ph type="tbl" sz="quarter" idx="12"/>
            <p:extLst>
              <p:ext uri="{D42A27DB-BD31-4B8C-83A1-F6EECF244321}">
                <p14:modId xmlns:p14="http://schemas.microsoft.com/office/powerpoint/2010/main" val="934157383"/>
              </p:ext>
            </p:extLst>
          </p:nvPr>
        </p:nvGraphicFramePr>
        <p:xfrm>
          <a:off x="1972246" y="2619230"/>
          <a:ext cx="3382041" cy="2586949"/>
        </p:xfrm>
        <a:graphic>
          <a:graphicData uri="http://schemas.openxmlformats.org/drawingml/2006/table">
            <a:tbl>
              <a:tblPr firstRow="1" bandRow="1">
                <a:tableStyleId>{5C22544A-7EE6-4342-B048-85BDC9FD1C3A}</a:tableStyleId>
              </a:tblPr>
              <a:tblGrid>
                <a:gridCol w="3382041">
                  <a:extLst>
                    <a:ext uri="{9D8B030D-6E8A-4147-A177-3AD203B41FA5}">
                      <a16:colId xmlns:a16="http://schemas.microsoft.com/office/drawing/2014/main" val="3788303289"/>
                    </a:ext>
                  </a:extLst>
                </a:gridCol>
              </a:tblGrid>
              <a:tr h="482985">
                <a:tc>
                  <a:txBody>
                    <a:bodyPr/>
                    <a:lstStyle/>
                    <a:p>
                      <a:r>
                        <a:rPr lang="sv-SE" dirty="0">
                          <a:solidFill>
                            <a:srgbClr val="00A1AA"/>
                          </a:solidFill>
                        </a:rPr>
                        <a:t>Förväntansdokument</a:t>
                      </a:r>
                    </a:p>
                  </a:txBody>
                  <a:tcPr>
                    <a:lnL w="12700" cmpd="sng">
                      <a:noFill/>
                    </a:lnL>
                    <a:lnR w="12700" cmpd="sng">
                      <a:noFill/>
                    </a:lnR>
                    <a:lnT w="12700" cmpd="sng">
                      <a:noFill/>
                    </a:lnT>
                    <a:lnB w="1270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49673"/>
                  </a:ext>
                </a:extLst>
              </a:tr>
              <a:tr h="2103964">
                <a:tc>
                  <a:txBody>
                    <a:bodyPr/>
                    <a:lstStyle/>
                    <a:p>
                      <a:r>
                        <a:rPr lang="sv-SE" sz="2000" dirty="0">
                          <a:latin typeface="Calibri Light" panose="020F0302020204030204" pitchFamily="34" charset="0"/>
                          <a:cs typeface="Calibri Light" panose="020F0302020204030204" pitchFamily="34" charset="0"/>
                        </a:rPr>
                        <a:t>Vi förväntar oss ett utbyte av kunskap och erfarenheter. Att vi gemensamt är en röst för de marginaliserade.</a:t>
                      </a:r>
                    </a:p>
                  </a:txBody>
                  <a:tcPr>
                    <a:lnL w="12700" cmpd="sng">
                      <a:noFill/>
                    </a:lnL>
                    <a:lnR w="12700" cmpd="sng">
                      <a:noFill/>
                    </a:lnR>
                    <a:lnT w="12700" cap="flat" cmpd="sng" algn="ctr">
                      <a:solidFill>
                        <a:srgbClr val="00A1AA"/>
                      </a:solidFill>
                      <a:prstDash val="solid"/>
                      <a:round/>
                      <a:headEnd type="none" w="med" len="med"/>
                      <a:tailEnd type="none" w="med" len="med"/>
                    </a:lnT>
                    <a:lnB w="635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5049849"/>
                  </a:ext>
                </a:extLst>
              </a:tr>
            </a:tbl>
          </a:graphicData>
        </a:graphic>
      </p:graphicFrame>
      <p:graphicFrame>
        <p:nvGraphicFramePr>
          <p:cNvPr id="27" name="Tabell 5">
            <a:extLst>
              <a:ext uri="{FF2B5EF4-FFF2-40B4-BE49-F238E27FC236}">
                <a16:creationId xmlns:a16="http://schemas.microsoft.com/office/drawing/2014/main" id="{A4106CAF-22E3-995D-E2EC-DBE56962F58D}"/>
              </a:ext>
            </a:extLst>
          </p:cNvPr>
          <p:cNvGraphicFramePr>
            <a:graphicFrameLocks/>
          </p:cNvGraphicFramePr>
          <p:nvPr>
            <p:extLst>
              <p:ext uri="{D42A27DB-BD31-4B8C-83A1-F6EECF244321}">
                <p14:modId xmlns:p14="http://schemas.microsoft.com/office/powerpoint/2010/main" val="614456431"/>
              </p:ext>
            </p:extLst>
          </p:nvPr>
        </p:nvGraphicFramePr>
        <p:xfrm>
          <a:off x="6121459" y="2619230"/>
          <a:ext cx="3382041" cy="2708025"/>
        </p:xfrm>
        <a:graphic>
          <a:graphicData uri="http://schemas.openxmlformats.org/drawingml/2006/table">
            <a:tbl>
              <a:tblPr firstRow="1" bandRow="1">
                <a:tableStyleId>{5C22544A-7EE6-4342-B048-85BDC9FD1C3A}</a:tableStyleId>
              </a:tblPr>
              <a:tblGrid>
                <a:gridCol w="3382041">
                  <a:extLst>
                    <a:ext uri="{9D8B030D-6E8A-4147-A177-3AD203B41FA5}">
                      <a16:colId xmlns:a16="http://schemas.microsoft.com/office/drawing/2014/main" val="3788303289"/>
                    </a:ext>
                  </a:extLst>
                </a:gridCol>
              </a:tblGrid>
              <a:tr h="482985">
                <a:tc>
                  <a:txBody>
                    <a:bodyPr/>
                    <a:lstStyle/>
                    <a:p>
                      <a:r>
                        <a:rPr lang="sv-SE" dirty="0">
                          <a:solidFill>
                            <a:srgbClr val="00A1AA"/>
                          </a:solidFill>
                        </a:rPr>
                        <a:t>Förväntansdokument</a:t>
                      </a:r>
                    </a:p>
                  </a:txBody>
                  <a:tcPr>
                    <a:lnL w="12700" cmpd="sng">
                      <a:noFill/>
                    </a:lnL>
                    <a:lnR w="12700" cmpd="sng">
                      <a:noFill/>
                    </a:lnR>
                    <a:lnT w="12700" cmpd="sng">
                      <a:noFill/>
                    </a:lnT>
                    <a:lnB w="1270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49673"/>
                  </a:ext>
                </a:extLst>
              </a:tr>
              <a:tr h="2103964">
                <a:tc>
                  <a:txBody>
                    <a:bodyPr/>
                    <a:lstStyle/>
                    <a:p>
                      <a:r>
                        <a:rPr lang="sv-SE" sz="2000" dirty="0">
                          <a:latin typeface="Calibri Light" panose="020F0302020204030204" pitchFamily="34" charset="0"/>
                          <a:cs typeface="Calibri Light" panose="020F0302020204030204" pitchFamily="34" charset="0"/>
                        </a:rPr>
                        <a:t>Vi önskar vara med i nätverket för att få en bild av vad som görs i Gävle för den målgrupp vi arbetar med. Dels för att inte uppfinna hjulet igen men också för att samarbeta runt olika projekt. </a:t>
                      </a:r>
                    </a:p>
                  </a:txBody>
                  <a:tcPr>
                    <a:lnL w="12700" cmpd="sng">
                      <a:noFill/>
                    </a:lnL>
                    <a:lnR w="12700" cmpd="sng">
                      <a:noFill/>
                    </a:lnR>
                    <a:lnT w="12700" cap="flat" cmpd="sng" algn="ctr">
                      <a:solidFill>
                        <a:srgbClr val="00A1AA"/>
                      </a:solidFill>
                      <a:prstDash val="solid"/>
                      <a:round/>
                      <a:headEnd type="none" w="med" len="med"/>
                      <a:tailEnd type="none" w="med" len="med"/>
                    </a:lnT>
                    <a:lnB w="6350" cap="flat" cmpd="sng" algn="ctr">
                      <a:solidFill>
                        <a:srgbClr val="00A1A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5049849"/>
                  </a:ext>
                </a:extLst>
              </a:tr>
            </a:tbl>
          </a:graphicData>
        </a:graphic>
      </p:graphicFrame>
      <p:sp>
        <p:nvSpPr>
          <p:cNvPr id="28" name="Platshållare för innehåll 5">
            <a:extLst>
              <a:ext uri="{FF2B5EF4-FFF2-40B4-BE49-F238E27FC236}">
                <a16:creationId xmlns:a16="http://schemas.microsoft.com/office/drawing/2014/main" id="{9BB557A1-75F1-19AF-2EEE-6C526A210908}"/>
              </a:ext>
            </a:extLst>
          </p:cNvPr>
          <p:cNvSpPr txBox="1">
            <a:spLocks/>
          </p:cNvSpPr>
          <p:nvPr/>
        </p:nvSpPr>
        <p:spPr>
          <a:xfrm>
            <a:off x="685890" y="1442961"/>
            <a:ext cx="8698792" cy="88975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000" dirty="0">
                <a:ea typeface="Arial" charset="0"/>
                <a:cs typeface="Arial" charset="0"/>
              </a:rPr>
              <a:t>Varje aktör har skrivit under ett samverkansavtal samt formulerat ett förväntansdokument. Exempel:</a:t>
            </a:r>
          </a:p>
          <a:p>
            <a:endParaRPr lang="sv-SE" sz="1800" dirty="0"/>
          </a:p>
        </p:txBody>
      </p:sp>
    </p:spTree>
    <p:extLst>
      <p:ext uri="{BB962C8B-B14F-4D97-AF65-F5344CB8AC3E}">
        <p14:creationId xmlns:p14="http://schemas.microsoft.com/office/powerpoint/2010/main" val="3874035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0"/>
            <a:ext cx="5765800" cy="571057"/>
          </a:xfrm>
        </p:spPr>
        <p:txBody>
          <a:bodyPr/>
          <a:lstStyle/>
          <a:p>
            <a:r>
              <a:rPr lang="sv-SE" dirty="0"/>
              <a:t>ÅTGÄRDER</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2" y="1309585"/>
            <a:ext cx="5118100" cy="4351338"/>
          </a:xfrm>
        </p:spPr>
        <p:txBody>
          <a:bodyPr>
            <a:normAutofit/>
          </a:bodyPr>
          <a:lstStyle/>
          <a:p>
            <a:pPr marL="0" indent="0">
              <a:buNone/>
            </a:pPr>
            <a:r>
              <a:rPr lang="sv-SE" b="1" dirty="0">
                <a:latin typeface="Calibri" panose="020F0502020204030204" pitchFamily="34" charset="0"/>
              </a:rPr>
              <a:t>Åtgärder för att motverka fattigdom och social utestängning:</a:t>
            </a:r>
          </a:p>
          <a:p>
            <a:r>
              <a:rPr lang="sv-SE" dirty="0">
                <a:latin typeface="Calibri" panose="020F0502020204030204" pitchFamily="34" charset="0"/>
              </a:rPr>
              <a:t>Sätta människan i centrum.</a:t>
            </a:r>
          </a:p>
          <a:p>
            <a:r>
              <a:rPr lang="sv-SE" dirty="0">
                <a:latin typeface="Calibri" panose="020F0502020204030204" pitchFamily="34" charset="0"/>
              </a:rPr>
              <a:t>Bättre och utökat samarbete mellan myndigheter och andra aktörer. </a:t>
            </a:r>
          </a:p>
          <a:p>
            <a:pPr marL="0" indent="0">
              <a:buNone/>
            </a:pPr>
            <a:br>
              <a:rPr lang="sv-SE" dirty="0">
                <a:latin typeface="Calibri" panose="020F0502020204030204" pitchFamily="34" charset="0"/>
              </a:rPr>
            </a:br>
            <a:r>
              <a:rPr lang="sv-SE" b="1" dirty="0">
                <a:latin typeface="Calibri" panose="020F0502020204030204" pitchFamily="34" charset="0"/>
              </a:rPr>
              <a:t>Leder bland annat till:</a:t>
            </a:r>
          </a:p>
          <a:p>
            <a:r>
              <a:rPr lang="sv-SE" dirty="0">
                <a:latin typeface="Calibri" panose="020F0502020204030204" pitchFamily="34" charset="0"/>
              </a:rPr>
              <a:t>Kortare (besluts)vägar.</a:t>
            </a:r>
          </a:p>
        </p:txBody>
      </p:sp>
      <p:sp>
        <p:nvSpPr>
          <p:cNvPr id="5" name="Platshållare för text 6">
            <a:extLst>
              <a:ext uri="{FF2B5EF4-FFF2-40B4-BE49-F238E27FC236}">
                <a16:creationId xmlns:a16="http://schemas.microsoft.com/office/drawing/2014/main" id="{B63D492D-A0AB-8455-F554-359DCBAD79B2}"/>
              </a:ext>
            </a:extLst>
          </p:cNvPr>
          <p:cNvSpPr>
            <a:spLocks noGrp="1"/>
          </p:cNvSpPr>
          <p:nvPr>
            <p:ph type="body" sz="quarter" idx="11" hasCustomPrompt="1"/>
          </p:nvPr>
        </p:nvSpPr>
        <p:spPr>
          <a:xfrm>
            <a:off x="809625" y="6396734"/>
            <a:ext cx="1162622" cy="257369"/>
          </a:xfrm>
          <a:solidFill>
            <a:srgbClr val="00A1AA"/>
          </a:solidFill>
        </p:spPr>
        <p:txBody>
          <a:bodyPr wrap="none" tIns="72000" rIns="36000" anchor="ctr" anchorCtr="0">
            <a:sp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LOKAL SAMVERKAN</a:t>
            </a:r>
          </a:p>
        </p:txBody>
      </p:sp>
      <p:pic>
        <p:nvPicPr>
          <p:cNvPr id="6" name="Platshållare för bild 5" descr="En bild som visar inomhus, gul, saker, verktyg&#10;&#10;Automatiskt genererad beskrivning">
            <a:extLst>
              <a:ext uri="{FF2B5EF4-FFF2-40B4-BE49-F238E27FC236}">
                <a16:creationId xmlns:a16="http://schemas.microsoft.com/office/drawing/2014/main" id="{0394B091-CA00-34FE-485C-AE01129F75DE}"/>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43318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AFFC9233-F433-A9CE-4EF1-6430C13BC685}"/>
              </a:ext>
            </a:extLst>
          </p:cNvPr>
          <p:cNvSpPr>
            <a:spLocks noGrp="1"/>
          </p:cNvSpPr>
          <p:nvPr>
            <p:ph type="title"/>
          </p:nvPr>
        </p:nvSpPr>
        <p:spPr>
          <a:xfrm>
            <a:off x="601438" y="623164"/>
            <a:ext cx="10515600" cy="556708"/>
          </a:xfrm>
        </p:spPr>
        <p:txBody>
          <a:bodyPr/>
          <a:lstStyle/>
          <a:p>
            <a:r>
              <a:rPr lang="sv-SE" sz="3200" b="1" dirty="0">
                <a:latin typeface="Calibri" panose="020F0502020204030204" pitchFamily="34" charset="0"/>
                <a:ea typeface="Arial" charset="0"/>
                <a:cs typeface="Calibri" panose="020F0502020204030204" pitchFamily="34" charset="0"/>
              </a:rPr>
              <a:t>EXEMPEL</a:t>
            </a:r>
          </a:p>
        </p:txBody>
      </p:sp>
      <p:sp>
        <p:nvSpPr>
          <p:cNvPr id="2" name="Platshållare för text 3">
            <a:extLst>
              <a:ext uri="{FF2B5EF4-FFF2-40B4-BE49-F238E27FC236}">
                <a16:creationId xmlns:a16="http://schemas.microsoft.com/office/drawing/2014/main" id="{5B1F30C7-ACD5-5FA8-393F-31FAA2B32415}"/>
              </a:ext>
            </a:extLst>
          </p:cNvPr>
          <p:cNvSpPr>
            <a:spLocks noGrp="1"/>
          </p:cNvSpPr>
          <p:nvPr>
            <p:ph type="body" sz="quarter" idx="11"/>
          </p:nvPr>
        </p:nvSpPr>
        <p:spPr>
          <a:xfrm>
            <a:off x="809624" y="6382448"/>
            <a:ext cx="1162622" cy="257369"/>
          </a:xfrm>
        </p:spPr>
        <p:txBody>
          <a:bodyPr wrap="none">
            <a:spAutoFit/>
          </a:bodyPr>
          <a:lstStyle/>
          <a:p>
            <a:r>
              <a:rPr lang="sv-SE" dirty="0"/>
              <a:t>LOKAL SAMVERKAN</a:t>
            </a:r>
          </a:p>
        </p:txBody>
      </p:sp>
      <p:grpSp>
        <p:nvGrpSpPr>
          <p:cNvPr id="7" name="Grupp 6">
            <a:extLst>
              <a:ext uri="{FF2B5EF4-FFF2-40B4-BE49-F238E27FC236}">
                <a16:creationId xmlns:a16="http://schemas.microsoft.com/office/drawing/2014/main" id="{3219EB1E-9270-2B8D-1D1C-70A9FB256CA5}"/>
              </a:ext>
            </a:extLst>
          </p:cNvPr>
          <p:cNvGrpSpPr/>
          <p:nvPr/>
        </p:nvGrpSpPr>
        <p:grpSpPr>
          <a:xfrm>
            <a:off x="3626675" y="1544949"/>
            <a:ext cx="4938650" cy="4837499"/>
            <a:chOff x="1821792" y="1236823"/>
            <a:chExt cx="5432241" cy="5320980"/>
          </a:xfrm>
        </p:grpSpPr>
        <p:pic>
          <p:nvPicPr>
            <p:cNvPr id="8" name="Bild 19" descr="Användare&#10;">
              <a:extLst>
                <a:ext uri="{FF2B5EF4-FFF2-40B4-BE49-F238E27FC236}">
                  <a16:creationId xmlns:a16="http://schemas.microsoft.com/office/drawing/2014/main" id="{B632C7FC-5437-17F4-F7F3-945D08BF04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51695" y="3210750"/>
              <a:ext cx="1379444" cy="1379444"/>
            </a:xfrm>
            <a:prstGeom prst="rect">
              <a:avLst/>
            </a:prstGeom>
          </p:spPr>
        </p:pic>
        <p:sp>
          <p:nvSpPr>
            <p:cNvPr id="9" name="Ellips 8">
              <a:extLst>
                <a:ext uri="{FF2B5EF4-FFF2-40B4-BE49-F238E27FC236}">
                  <a16:creationId xmlns:a16="http://schemas.microsoft.com/office/drawing/2014/main" id="{33B7486C-F9C4-8C73-C52A-EBBB54AF96DA}"/>
                </a:ext>
              </a:extLst>
            </p:cNvPr>
            <p:cNvSpPr/>
            <p:nvPr/>
          </p:nvSpPr>
          <p:spPr>
            <a:xfrm>
              <a:off x="5347397" y="4364038"/>
              <a:ext cx="1600200" cy="1600200"/>
            </a:xfrm>
            <a:prstGeom prst="ellipse">
              <a:avLst/>
            </a:prstGeom>
            <a:solidFill>
              <a:srgbClr val="00AEC7"/>
            </a:solidFill>
            <a:ln w="57150">
              <a:solidFill>
                <a:srgbClr val="A3D8E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10" name="Ellips 9">
              <a:extLst>
                <a:ext uri="{FF2B5EF4-FFF2-40B4-BE49-F238E27FC236}">
                  <a16:creationId xmlns:a16="http://schemas.microsoft.com/office/drawing/2014/main" id="{52FBE249-2677-4958-BA4B-04CC83D7CD86}"/>
                </a:ext>
              </a:extLst>
            </p:cNvPr>
            <p:cNvSpPr/>
            <p:nvPr/>
          </p:nvSpPr>
          <p:spPr>
            <a:xfrm>
              <a:off x="2051610" y="4364038"/>
              <a:ext cx="1600200" cy="1600200"/>
            </a:xfrm>
            <a:prstGeom prst="ellipse">
              <a:avLst/>
            </a:prstGeom>
            <a:solidFill>
              <a:srgbClr val="00AEC7"/>
            </a:solidFill>
            <a:ln w="57150">
              <a:solidFill>
                <a:srgbClr val="A3D8E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11" name="Ellips 10">
              <a:extLst>
                <a:ext uri="{FF2B5EF4-FFF2-40B4-BE49-F238E27FC236}">
                  <a16:creationId xmlns:a16="http://schemas.microsoft.com/office/drawing/2014/main" id="{97F9B7C2-B964-FE8D-05C5-B99456EC3B60}"/>
                </a:ext>
              </a:extLst>
            </p:cNvPr>
            <p:cNvSpPr/>
            <p:nvPr/>
          </p:nvSpPr>
          <p:spPr>
            <a:xfrm>
              <a:off x="1846643" y="2652217"/>
              <a:ext cx="1600200" cy="1600200"/>
            </a:xfrm>
            <a:prstGeom prst="ellipse">
              <a:avLst/>
            </a:prstGeom>
            <a:solidFill>
              <a:srgbClr val="00AEC7"/>
            </a:solidFill>
            <a:ln w="57150">
              <a:solidFill>
                <a:srgbClr val="A3D8E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12" name="Ellips 11">
              <a:extLst>
                <a:ext uri="{FF2B5EF4-FFF2-40B4-BE49-F238E27FC236}">
                  <a16:creationId xmlns:a16="http://schemas.microsoft.com/office/drawing/2014/main" id="{4F993F36-2E06-930B-4D2B-A123531970F2}"/>
                </a:ext>
              </a:extLst>
            </p:cNvPr>
            <p:cNvSpPr/>
            <p:nvPr/>
          </p:nvSpPr>
          <p:spPr>
            <a:xfrm>
              <a:off x="3696812" y="4957603"/>
              <a:ext cx="1600200" cy="1600200"/>
            </a:xfrm>
            <a:prstGeom prst="ellipse">
              <a:avLst/>
            </a:prstGeom>
            <a:solidFill>
              <a:srgbClr val="00AEC7"/>
            </a:solidFill>
            <a:ln w="57150">
              <a:solidFill>
                <a:srgbClr val="A3D8E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13" name="Ellips 12">
              <a:extLst>
                <a:ext uri="{FF2B5EF4-FFF2-40B4-BE49-F238E27FC236}">
                  <a16:creationId xmlns:a16="http://schemas.microsoft.com/office/drawing/2014/main" id="{CA66D7CA-AA9A-1D25-C6CE-98C89EF58DFB}"/>
                </a:ext>
              </a:extLst>
            </p:cNvPr>
            <p:cNvSpPr/>
            <p:nvPr/>
          </p:nvSpPr>
          <p:spPr>
            <a:xfrm>
              <a:off x="5653833" y="2665284"/>
              <a:ext cx="1600200" cy="1600200"/>
            </a:xfrm>
            <a:prstGeom prst="ellipse">
              <a:avLst/>
            </a:prstGeom>
            <a:solidFill>
              <a:srgbClr val="00AEC7"/>
            </a:solidFill>
            <a:ln w="57150">
              <a:solidFill>
                <a:srgbClr val="A3D8E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14" name="Ellips 13">
              <a:extLst>
                <a:ext uri="{FF2B5EF4-FFF2-40B4-BE49-F238E27FC236}">
                  <a16:creationId xmlns:a16="http://schemas.microsoft.com/office/drawing/2014/main" id="{2939E598-89F1-23BC-F37E-77B51C9547B3}"/>
                </a:ext>
              </a:extLst>
            </p:cNvPr>
            <p:cNvSpPr/>
            <p:nvPr/>
          </p:nvSpPr>
          <p:spPr>
            <a:xfrm>
              <a:off x="4649086" y="1236823"/>
              <a:ext cx="1600200" cy="1600200"/>
            </a:xfrm>
            <a:prstGeom prst="ellipse">
              <a:avLst/>
            </a:prstGeom>
            <a:solidFill>
              <a:srgbClr val="00AEC7"/>
            </a:solidFill>
            <a:ln w="57150">
              <a:solidFill>
                <a:srgbClr val="A3D8E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5" name="Ellips 14">
              <a:extLst>
                <a:ext uri="{FF2B5EF4-FFF2-40B4-BE49-F238E27FC236}">
                  <a16:creationId xmlns:a16="http://schemas.microsoft.com/office/drawing/2014/main" id="{2FA0E375-AB6E-4DC7-552E-C18C718E129E}"/>
                </a:ext>
              </a:extLst>
            </p:cNvPr>
            <p:cNvSpPr/>
            <p:nvPr/>
          </p:nvSpPr>
          <p:spPr>
            <a:xfrm>
              <a:off x="2896713" y="1236823"/>
              <a:ext cx="1600200" cy="1600200"/>
            </a:xfrm>
            <a:prstGeom prst="ellipse">
              <a:avLst/>
            </a:prstGeom>
            <a:solidFill>
              <a:srgbClr val="00AEC7"/>
            </a:solidFill>
            <a:ln w="57150">
              <a:solidFill>
                <a:srgbClr val="A3D8E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6" name="textruta 15">
              <a:extLst>
                <a:ext uri="{FF2B5EF4-FFF2-40B4-BE49-F238E27FC236}">
                  <a16:creationId xmlns:a16="http://schemas.microsoft.com/office/drawing/2014/main" id="{060B623D-FB5B-C462-77E1-6E2A800B599E}"/>
                </a:ext>
              </a:extLst>
            </p:cNvPr>
            <p:cNvSpPr txBox="1"/>
            <p:nvPr/>
          </p:nvSpPr>
          <p:spPr>
            <a:xfrm>
              <a:off x="3065441" y="1712694"/>
              <a:ext cx="1262743" cy="677074"/>
            </a:xfrm>
            <a:prstGeom prst="rect">
              <a:avLst/>
            </a:prstGeom>
            <a:noFill/>
          </p:spPr>
          <p:txBody>
            <a:bodyPr wrap="square" rtlCol="0">
              <a:spAutoFit/>
            </a:bodyPr>
            <a:lstStyle/>
            <a:p>
              <a:pPr algn="ctr"/>
              <a:r>
                <a:rPr lang="sv-SE" sz="1700" dirty="0">
                  <a:solidFill>
                    <a:schemeClr val="bg1"/>
                  </a:solidFill>
                </a:rPr>
                <a:t>Arbetsför-medlingen</a:t>
              </a:r>
            </a:p>
          </p:txBody>
        </p:sp>
        <p:sp>
          <p:nvSpPr>
            <p:cNvPr id="17" name="textruta 16">
              <a:extLst>
                <a:ext uri="{FF2B5EF4-FFF2-40B4-BE49-F238E27FC236}">
                  <a16:creationId xmlns:a16="http://schemas.microsoft.com/office/drawing/2014/main" id="{D256FCC4-F973-D0AC-3D92-2B32CB3B28D6}"/>
                </a:ext>
              </a:extLst>
            </p:cNvPr>
            <p:cNvSpPr txBox="1"/>
            <p:nvPr/>
          </p:nvSpPr>
          <p:spPr>
            <a:xfrm>
              <a:off x="4817814" y="1824913"/>
              <a:ext cx="1262743" cy="389318"/>
            </a:xfrm>
            <a:prstGeom prst="rect">
              <a:avLst/>
            </a:prstGeom>
            <a:noFill/>
          </p:spPr>
          <p:txBody>
            <a:bodyPr wrap="square" rtlCol="0">
              <a:spAutoFit/>
            </a:bodyPr>
            <a:lstStyle/>
            <a:p>
              <a:pPr algn="ctr"/>
              <a:r>
                <a:rPr lang="sv-SE" sz="1700" dirty="0">
                  <a:solidFill>
                    <a:schemeClr val="bg1"/>
                  </a:solidFill>
                </a:rPr>
                <a:t>RIA</a:t>
              </a:r>
            </a:p>
          </p:txBody>
        </p:sp>
        <p:sp>
          <p:nvSpPr>
            <p:cNvPr id="18" name="textruta 17">
              <a:extLst>
                <a:ext uri="{FF2B5EF4-FFF2-40B4-BE49-F238E27FC236}">
                  <a16:creationId xmlns:a16="http://schemas.microsoft.com/office/drawing/2014/main" id="{EE0E1D21-FAD4-8257-86EB-3CD1C8210269}"/>
                </a:ext>
              </a:extLst>
            </p:cNvPr>
            <p:cNvSpPr txBox="1"/>
            <p:nvPr/>
          </p:nvSpPr>
          <p:spPr>
            <a:xfrm>
              <a:off x="5767351" y="3201948"/>
              <a:ext cx="1431472" cy="677074"/>
            </a:xfrm>
            <a:prstGeom prst="rect">
              <a:avLst/>
            </a:prstGeom>
            <a:noFill/>
          </p:spPr>
          <p:txBody>
            <a:bodyPr wrap="square" rtlCol="0">
              <a:spAutoFit/>
            </a:bodyPr>
            <a:lstStyle/>
            <a:p>
              <a:pPr algn="ctr"/>
              <a:r>
                <a:rPr lang="sv-SE" sz="1700" dirty="0">
                  <a:solidFill>
                    <a:schemeClr val="bg1"/>
                  </a:solidFill>
                </a:rPr>
                <a:t>Försäkrings-kassan</a:t>
              </a:r>
            </a:p>
          </p:txBody>
        </p:sp>
        <p:sp>
          <p:nvSpPr>
            <p:cNvPr id="19" name="textruta 18">
              <a:extLst>
                <a:ext uri="{FF2B5EF4-FFF2-40B4-BE49-F238E27FC236}">
                  <a16:creationId xmlns:a16="http://schemas.microsoft.com/office/drawing/2014/main" id="{CF40264E-923B-AFDE-850F-C8B621094741}"/>
                </a:ext>
              </a:extLst>
            </p:cNvPr>
            <p:cNvSpPr txBox="1"/>
            <p:nvPr/>
          </p:nvSpPr>
          <p:spPr>
            <a:xfrm>
              <a:off x="1821792" y="3280848"/>
              <a:ext cx="1602976" cy="389318"/>
            </a:xfrm>
            <a:prstGeom prst="rect">
              <a:avLst/>
            </a:prstGeom>
            <a:noFill/>
          </p:spPr>
          <p:txBody>
            <a:bodyPr wrap="square" rtlCol="0">
              <a:spAutoFit/>
            </a:bodyPr>
            <a:lstStyle/>
            <a:p>
              <a:pPr algn="ctr"/>
              <a:r>
                <a:rPr lang="sv-SE" sz="1700" dirty="0">
                  <a:solidFill>
                    <a:schemeClr val="bg1"/>
                  </a:solidFill>
                </a:rPr>
                <a:t>Socialtjänsten</a:t>
              </a:r>
            </a:p>
          </p:txBody>
        </p:sp>
        <p:sp>
          <p:nvSpPr>
            <p:cNvPr id="20" name="textruta 19">
              <a:extLst>
                <a:ext uri="{FF2B5EF4-FFF2-40B4-BE49-F238E27FC236}">
                  <a16:creationId xmlns:a16="http://schemas.microsoft.com/office/drawing/2014/main" id="{21F285D3-AD6B-7BB3-8D59-6AC69E7FE7D7}"/>
                </a:ext>
              </a:extLst>
            </p:cNvPr>
            <p:cNvSpPr txBox="1"/>
            <p:nvPr/>
          </p:nvSpPr>
          <p:spPr>
            <a:xfrm>
              <a:off x="2071149" y="4737849"/>
              <a:ext cx="1651127" cy="964831"/>
            </a:xfrm>
            <a:prstGeom prst="rect">
              <a:avLst/>
            </a:prstGeom>
            <a:noFill/>
          </p:spPr>
          <p:txBody>
            <a:bodyPr wrap="square" rtlCol="0">
              <a:spAutoFit/>
            </a:bodyPr>
            <a:lstStyle/>
            <a:p>
              <a:pPr algn="ctr"/>
              <a:r>
                <a:rPr lang="sv-SE" sz="1700" dirty="0">
                  <a:solidFill>
                    <a:schemeClr val="bg1"/>
                  </a:solidFill>
                </a:rPr>
                <a:t>Energi /</a:t>
              </a:r>
            </a:p>
            <a:p>
              <a:pPr algn="ctr"/>
              <a:r>
                <a:rPr lang="sv-SE" sz="1700" dirty="0">
                  <a:solidFill>
                    <a:schemeClr val="bg1"/>
                  </a:solidFill>
                </a:rPr>
                <a:t>Bostads-</a:t>
              </a:r>
              <a:br>
                <a:rPr lang="sv-SE" sz="1700" dirty="0">
                  <a:solidFill>
                    <a:schemeClr val="bg1"/>
                  </a:solidFill>
                </a:rPr>
              </a:br>
              <a:r>
                <a:rPr lang="sv-SE" sz="1700" dirty="0">
                  <a:solidFill>
                    <a:schemeClr val="bg1"/>
                  </a:solidFill>
                </a:rPr>
                <a:t>företag</a:t>
              </a:r>
            </a:p>
          </p:txBody>
        </p:sp>
        <p:sp>
          <p:nvSpPr>
            <p:cNvPr id="21" name="textruta 20">
              <a:extLst>
                <a:ext uri="{FF2B5EF4-FFF2-40B4-BE49-F238E27FC236}">
                  <a16:creationId xmlns:a16="http://schemas.microsoft.com/office/drawing/2014/main" id="{B2E63DC8-D119-FEFD-A1AA-FB0C48E25651}"/>
                </a:ext>
              </a:extLst>
            </p:cNvPr>
            <p:cNvSpPr txBox="1"/>
            <p:nvPr/>
          </p:nvSpPr>
          <p:spPr>
            <a:xfrm>
              <a:off x="3865541" y="5419165"/>
              <a:ext cx="1262743" cy="677074"/>
            </a:xfrm>
            <a:prstGeom prst="rect">
              <a:avLst/>
            </a:prstGeom>
            <a:noFill/>
          </p:spPr>
          <p:txBody>
            <a:bodyPr wrap="square" rtlCol="0">
              <a:spAutoFit/>
            </a:bodyPr>
            <a:lstStyle/>
            <a:p>
              <a:pPr algn="ctr"/>
              <a:r>
                <a:rPr lang="sv-SE" sz="1700" dirty="0">
                  <a:solidFill>
                    <a:schemeClr val="bg1"/>
                  </a:solidFill>
                </a:rPr>
                <a:t>Svenska kyrkan</a:t>
              </a:r>
            </a:p>
          </p:txBody>
        </p:sp>
        <p:sp>
          <p:nvSpPr>
            <p:cNvPr id="22" name="textruta 21">
              <a:extLst>
                <a:ext uri="{FF2B5EF4-FFF2-40B4-BE49-F238E27FC236}">
                  <a16:creationId xmlns:a16="http://schemas.microsoft.com/office/drawing/2014/main" id="{518B5D2A-2758-B327-3D2F-05F75BB635C6}"/>
                </a:ext>
              </a:extLst>
            </p:cNvPr>
            <p:cNvSpPr txBox="1"/>
            <p:nvPr/>
          </p:nvSpPr>
          <p:spPr>
            <a:xfrm>
              <a:off x="5516125" y="4957603"/>
              <a:ext cx="1262743" cy="389318"/>
            </a:xfrm>
            <a:prstGeom prst="rect">
              <a:avLst/>
            </a:prstGeom>
            <a:noFill/>
          </p:spPr>
          <p:txBody>
            <a:bodyPr wrap="square" rtlCol="0">
              <a:spAutoFit/>
            </a:bodyPr>
            <a:lstStyle/>
            <a:p>
              <a:pPr algn="ctr"/>
              <a:r>
                <a:rPr lang="sv-SE" sz="1700" dirty="0">
                  <a:solidFill>
                    <a:schemeClr val="bg1"/>
                  </a:solidFill>
                </a:rPr>
                <a:t>Psykiatrin</a:t>
              </a:r>
            </a:p>
          </p:txBody>
        </p:sp>
      </p:grpSp>
    </p:spTree>
    <p:extLst>
      <p:ext uri="{BB962C8B-B14F-4D97-AF65-F5344CB8AC3E}">
        <p14:creationId xmlns:p14="http://schemas.microsoft.com/office/powerpoint/2010/main" val="2466722661"/>
      </p:ext>
    </p:extLst>
  </p:cSld>
  <p:clrMapOvr>
    <a:masterClrMapping/>
  </p:clrMapOvr>
</p:sld>
</file>

<file path=ppt/theme/theme1.xml><?xml version="1.0" encoding="utf-8"?>
<a:theme xmlns:a="http://schemas.openxmlformats.org/drawingml/2006/main" name="Office-tema">
  <a:themeElements>
    <a:clrScheme name="generell">
      <a:dk1>
        <a:srgbClr val="000000"/>
      </a:dk1>
      <a:lt1>
        <a:srgbClr val="FFFFFF"/>
      </a:lt1>
      <a:dk2>
        <a:srgbClr val="44546A"/>
      </a:dk2>
      <a:lt2>
        <a:srgbClr val="E7E6E6"/>
      </a:lt2>
      <a:accent1>
        <a:srgbClr val="00A1AA"/>
      </a:accent1>
      <a:accent2>
        <a:srgbClr val="00839E"/>
      </a:accent2>
      <a:accent3>
        <a:srgbClr val="A5A5A5"/>
      </a:accent3>
      <a:accent4>
        <a:srgbClr val="404040"/>
      </a:accent4>
      <a:accent5>
        <a:srgbClr val="5EC1D1"/>
      </a:accent5>
      <a:accent6>
        <a:srgbClr val="A3D8E3"/>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2" id="{E779CF15-D557-424A-AA17-C79CF656AB7E}" vid="{24F3AF02-26AF-0B4C-A53D-E79741F869D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FIIN0056 PPT_mall_generell</Template>
  <TotalTime>131</TotalTime>
  <Words>1432</Words>
  <Application>Microsoft Office PowerPoint</Application>
  <PresentationFormat>Bredbild</PresentationFormat>
  <Paragraphs>233</Paragraphs>
  <Slides>18</Slides>
  <Notes>18</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18</vt:i4>
      </vt:variant>
    </vt:vector>
  </HeadingPairs>
  <TitlesOfParts>
    <vt:vector size="22" baseType="lpstr">
      <vt:lpstr>Arial</vt:lpstr>
      <vt:lpstr>Calibri</vt:lpstr>
      <vt:lpstr>Calibri Light</vt:lpstr>
      <vt:lpstr>Office-tema</vt:lpstr>
      <vt:lpstr>LOKAL SAMVERKAN</vt:lpstr>
      <vt:lpstr>DIAKONIRÅDET</vt:lpstr>
      <vt:lpstr>SOCIOEKONOMISK  SAMVERKAN  FÖR PÅVERKAN</vt:lpstr>
      <vt:lpstr>ORDLISTA</vt:lpstr>
      <vt:lpstr>NÄTVERKETS AKTÖRER</vt:lpstr>
      <vt:lpstr>HISTORIK – HYRESSKULDER 2002</vt:lpstr>
      <vt:lpstr>SAMVERKANSAVTAL / FÖRVÄNTANSDOKUMENT</vt:lpstr>
      <vt:lpstr>ÅTGÄRDER</vt:lpstr>
      <vt:lpstr>EXEMPEL</vt:lpstr>
      <vt:lpstr>EXEMPEL</vt:lpstr>
      <vt:lpstr>ORGANISATION</vt:lpstr>
      <vt:lpstr>FÖRÄNDRINGAR SOM EKC MEDVERKAT TILL</vt:lpstr>
      <vt:lpstr>ANDRA PROJEKT/AKTIVITETER</vt:lpstr>
      <vt:lpstr>AKTUELLT JUST NU</vt:lpstr>
      <vt:lpstr>EXTRAMATERIAL</vt:lpstr>
      <vt:lpstr>MÖTESSTRUKTUR EXEMPEL</vt:lpstr>
      <vt:lpstr>VISION</vt:lpstr>
      <vt:lpstr>Tack!</vt:lpstr>
    </vt:vector>
  </TitlesOfParts>
  <Company>Finansinspektionen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VÄLKOMMEN TILL KURSEN</dc:title>
  <dc:creator>Vanda Brandt</dc:creator>
  <cp:lastModifiedBy>Vanda Brandt</cp:lastModifiedBy>
  <cp:revision>12</cp:revision>
  <dcterms:created xsi:type="dcterms:W3CDTF">2023-03-24T12:52:20Z</dcterms:created>
  <dcterms:modified xsi:type="dcterms:W3CDTF">2023-04-20T11:41:43Z</dcterms:modified>
</cp:coreProperties>
</file>