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7.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notesSlides/notesSlide8.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7"/>
  </p:notesMasterIdLst>
  <p:sldIdLst>
    <p:sldId id="263" r:id="rId2"/>
    <p:sldId id="285" r:id="rId3"/>
    <p:sldId id="287" r:id="rId4"/>
    <p:sldId id="288" r:id="rId5"/>
    <p:sldId id="286" r:id="rId6"/>
    <p:sldId id="289" r:id="rId7"/>
    <p:sldId id="291" r:id="rId8"/>
    <p:sldId id="290" r:id="rId9"/>
    <p:sldId id="294" r:id="rId10"/>
    <p:sldId id="293" r:id="rId11"/>
    <p:sldId id="295" r:id="rId12"/>
    <p:sldId id="296" r:id="rId13"/>
    <p:sldId id="284" r:id="rId14"/>
    <p:sldId id="297" r:id="rId15"/>
    <p:sldId id="272" r:id="rId16"/>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63"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3300"/>
    <a:srgbClr val="B40000"/>
    <a:srgbClr val="90B89D"/>
    <a:srgbClr val="88C8AB"/>
    <a:srgbClr val="00A780"/>
    <a:srgbClr val="91CAAF"/>
    <a:srgbClr val="404040"/>
    <a:srgbClr val="00AA80"/>
    <a:srgbClr val="009CB3"/>
    <a:srgbClr val="E8E6E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660B408-B3CF-4A94-85FC-2B1E0A45F4A2}" styleName="Mörkt format 2 - Dekorfärg 1/Dekorfärg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4062"/>
    <p:restoredTop sz="69918" autoAdjust="0"/>
  </p:normalViewPr>
  <p:slideViewPr>
    <p:cSldViewPr snapToGrid="0" showGuides="1">
      <p:cViewPr>
        <p:scale>
          <a:sx n="75" d="100"/>
          <a:sy n="75" d="100"/>
        </p:scale>
        <p:origin x="1740" y="168"/>
      </p:cViewPr>
      <p:guideLst>
        <p:guide orient="horz" pos="2160"/>
        <p:guide pos="3863"/>
      </p:guideLst>
    </p:cSldViewPr>
  </p:slideViewPr>
  <p:notesTextViewPr>
    <p:cViewPr>
      <p:scale>
        <a:sx n="1" d="1"/>
        <a:sy n="1" d="1"/>
      </p:scale>
      <p:origin x="0" y="0"/>
    </p:cViewPr>
  </p:notesTextViewPr>
  <p:notesViewPr>
    <p:cSldViewPr snapToGrid="0">
      <p:cViewPr varScale="1">
        <p:scale>
          <a:sx n="87" d="100"/>
          <a:sy n="87" d="100"/>
        </p:scale>
        <p:origin x="3840" y="6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rts/_rels/chart1.xml.rels><?xml version="1.0" encoding="UTF-8" standalone="yes"?>
<Relationships xmlns="http://schemas.openxmlformats.org/package/2006/relationships"><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chartUserShapes" Target="../drawings/drawing1.xm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5908631866946032E-2"/>
          <c:y val="3.9215686274509803E-2"/>
          <c:w val="0.93967321006008886"/>
          <c:h val="0.68599491908431232"/>
        </c:manualLayout>
      </c:layout>
      <c:lineChart>
        <c:grouping val="standard"/>
        <c:varyColors val="0"/>
        <c:ser>
          <c:idx val="0"/>
          <c:order val="0"/>
          <c:tx>
            <c:strRef>
              <c:f>'utv. 20 år'!$Z$1</c:f>
              <c:strCache>
                <c:ptCount val="1"/>
                <c:pt idx="0">
                  <c:v>Aktiefonder</c:v>
                </c:pt>
              </c:strCache>
            </c:strRef>
          </c:tx>
          <c:spPr>
            <a:ln w="28575" cap="rnd">
              <a:solidFill>
                <a:schemeClr val="accent1"/>
              </a:solidFill>
              <a:round/>
            </a:ln>
            <a:effectLst/>
          </c:spPr>
          <c:marker>
            <c:symbol val="none"/>
          </c:marker>
          <c:cat>
            <c:numRef>
              <c:f>'utv. 20 år'!$W$3:$W$315</c:f>
              <c:numCache>
                <c:formatCode>m/d/yyyy</c:formatCode>
                <c:ptCount val="313"/>
                <c:pt idx="0">
                  <c:v>35430</c:v>
                </c:pt>
                <c:pt idx="1">
                  <c:v>35461</c:v>
                </c:pt>
                <c:pt idx="2">
                  <c:v>35489</c:v>
                </c:pt>
                <c:pt idx="3">
                  <c:v>35520</c:v>
                </c:pt>
                <c:pt idx="4">
                  <c:v>35550</c:v>
                </c:pt>
                <c:pt idx="5">
                  <c:v>35581</c:v>
                </c:pt>
                <c:pt idx="6">
                  <c:v>35611</c:v>
                </c:pt>
                <c:pt idx="7">
                  <c:v>35642</c:v>
                </c:pt>
                <c:pt idx="8">
                  <c:v>35673</c:v>
                </c:pt>
                <c:pt idx="9">
                  <c:v>35703</c:v>
                </c:pt>
                <c:pt idx="10">
                  <c:v>35734</c:v>
                </c:pt>
                <c:pt idx="11">
                  <c:v>35764</c:v>
                </c:pt>
                <c:pt idx="12">
                  <c:v>35795</c:v>
                </c:pt>
                <c:pt idx="13">
                  <c:v>35826</c:v>
                </c:pt>
                <c:pt idx="14">
                  <c:v>35854</c:v>
                </c:pt>
                <c:pt idx="15">
                  <c:v>35885</c:v>
                </c:pt>
                <c:pt idx="16">
                  <c:v>35915</c:v>
                </c:pt>
                <c:pt idx="17">
                  <c:v>35946</c:v>
                </c:pt>
                <c:pt idx="18">
                  <c:v>35976</c:v>
                </c:pt>
                <c:pt idx="19">
                  <c:v>36007</c:v>
                </c:pt>
                <c:pt idx="20">
                  <c:v>36038</c:v>
                </c:pt>
                <c:pt idx="21">
                  <c:v>36068</c:v>
                </c:pt>
                <c:pt idx="22">
                  <c:v>36099</c:v>
                </c:pt>
                <c:pt idx="23">
                  <c:v>36129</c:v>
                </c:pt>
                <c:pt idx="24">
                  <c:v>36160</c:v>
                </c:pt>
                <c:pt idx="25">
                  <c:v>36191</c:v>
                </c:pt>
                <c:pt idx="26">
                  <c:v>36219</c:v>
                </c:pt>
                <c:pt idx="27">
                  <c:v>36250</c:v>
                </c:pt>
                <c:pt idx="28">
                  <c:v>36280</c:v>
                </c:pt>
                <c:pt idx="29">
                  <c:v>36311</c:v>
                </c:pt>
                <c:pt idx="30">
                  <c:v>36341</c:v>
                </c:pt>
                <c:pt idx="31">
                  <c:v>36372</c:v>
                </c:pt>
                <c:pt idx="32">
                  <c:v>36403</c:v>
                </c:pt>
                <c:pt idx="33">
                  <c:v>36433</c:v>
                </c:pt>
                <c:pt idx="34">
                  <c:v>36464</c:v>
                </c:pt>
                <c:pt idx="35">
                  <c:v>36494</c:v>
                </c:pt>
                <c:pt idx="36">
                  <c:v>36525</c:v>
                </c:pt>
                <c:pt idx="37">
                  <c:v>36556</c:v>
                </c:pt>
                <c:pt idx="38">
                  <c:v>36585</c:v>
                </c:pt>
                <c:pt idx="39">
                  <c:v>36616</c:v>
                </c:pt>
                <c:pt idx="40">
                  <c:v>36646</c:v>
                </c:pt>
                <c:pt idx="41">
                  <c:v>36677</c:v>
                </c:pt>
                <c:pt idx="42">
                  <c:v>36707</c:v>
                </c:pt>
                <c:pt idx="43">
                  <c:v>36738</c:v>
                </c:pt>
                <c:pt idx="44">
                  <c:v>36769</c:v>
                </c:pt>
                <c:pt idx="45">
                  <c:v>36799</c:v>
                </c:pt>
                <c:pt idx="46">
                  <c:v>36830</c:v>
                </c:pt>
                <c:pt idx="47">
                  <c:v>36860</c:v>
                </c:pt>
                <c:pt idx="48">
                  <c:v>36891</c:v>
                </c:pt>
                <c:pt idx="49">
                  <c:v>36922</c:v>
                </c:pt>
                <c:pt idx="50">
                  <c:v>36950</c:v>
                </c:pt>
                <c:pt idx="51">
                  <c:v>36981</c:v>
                </c:pt>
                <c:pt idx="52">
                  <c:v>37011</c:v>
                </c:pt>
                <c:pt idx="53">
                  <c:v>37042</c:v>
                </c:pt>
                <c:pt idx="54">
                  <c:v>37072</c:v>
                </c:pt>
                <c:pt idx="55">
                  <c:v>37103</c:v>
                </c:pt>
                <c:pt idx="56">
                  <c:v>37134</c:v>
                </c:pt>
                <c:pt idx="57">
                  <c:v>37164</c:v>
                </c:pt>
                <c:pt idx="58">
                  <c:v>37195</c:v>
                </c:pt>
                <c:pt idx="59">
                  <c:v>37225</c:v>
                </c:pt>
                <c:pt idx="60">
                  <c:v>37256</c:v>
                </c:pt>
                <c:pt idx="61">
                  <c:v>37287</c:v>
                </c:pt>
                <c:pt idx="62">
                  <c:v>37315</c:v>
                </c:pt>
                <c:pt idx="63">
                  <c:v>37346</c:v>
                </c:pt>
                <c:pt idx="64">
                  <c:v>37376</c:v>
                </c:pt>
                <c:pt idx="65">
                  <c:v>37407</c:v>
                </c:pt>
                <c:pt idx="66">
                  <c:v>37437</c:v>
                </c:pt>
                <c:pt idx="67">
                  <c:v>37468</c:v>
                </c:pt>
                <c:pt idx="68">
                  <c:v>37499</c:v>
                </c:pt>
                <c:pt idx="69">
                  <c:v>37529</c:v>
                </c:pt>
                <c:pt idx="70">
                  <c:v>37560</c:v>
                </c:pt>
                <c:pt idx="71">
                  <c:v>37590</c:v>
                </c:pt>
                <c:pt idx="72">
                  <c:v>37621</c:v>
                </c:pt>
                <c:pt idx="73">
                  <c:v>37652</c:v>
                </c:pt>
                <c:pt idx="74">
                  <c:v>37680</c:v>
                </c:pt>
                <c:pt idx="75">
                  <c:v>37711</c:v>
                </c:pt>
                <c:pt idx="76">
                  <c:v>37741</c:v>
                </c:pt>
                <c:pt idx="77">
                  <c:v>37772</c:v>
                </c:pt>
                <c:pt idx="78">
                  <c:v>37802</c:v>
                </c:pt>
                <c:pt idx="79">
                  <c:v>37833</c:v>
                </c:pt>
                <c:pt idx="80">
                  <c:v>37864</c:v>
                </c:pt>
                <c:pt idx="81">
                  <c:v>37894</c:v>
                </c:pt>
                <c:pt idx="82">
                  <c:v>37925</c:v>
                </c:pt>
                <c:pt idx="83">
                  <c:v>37955</c:v>
                </c:pt>
                <c:pt idx="84">
                  <c:v>37986</c:v>
                </c:pt>
                <c:pt idx="85">
                  <c:v>38017</c:v>
                </c:pt>
                <c:pt idx="86">
                  <c:v>38046</c:v>
                </c:pt>
                <c:pt idx="87">
                  <c:v>38077</c:v>
                </c:pt>
                <c:pt idx="88">
                  <c:v>38107</c:v>
                </c:pt>
                <c:pt idx="89">
                  <c:v>38138</c:v>
                </c:pt>
                <c:pt idx="90">
                  <c:v>38168</c:v>
                </c:pt>
                <c:pt idx="91">
                  <c:v>38199</c:v>
                </c:pt>
                <c:pt idx="92">
                  <c:v>38230</c:v>
                </c:pt>
                <c:pt idx="93">
                  <c:v>38260</c:v>
                </c:pt>
                <c:pt idx="94">
                  <c:v>38291</c:v>
                </c:pt>
                <c:pt idx="95">
                  <c:v>38321</c:v>
                </c:pt>
                <c:pt idx="96">
                  <c:v>38352</c:v>
                </c:pt>
                <c:pt idx="97">
                  <c:v>38383</c:v>
                </c:pt>
                <c:pt idx="98">
                  <c:v>38411</c:v>
                </c:pt>
                <c:pt idx="99">
                  <c:v>38442</c:v>
                </c:pt>
                <c:pt idx="100">
                  <c:v>38472</c:v>
                </c:pt>
                <c:pt idx="101">
                  <c:v>38503</c:v>
                </c:pt>
                <c:pt idx="102">
                  <c:v>38533</c:v>
                </c:pt>
                <c:pt idx="103">
                  <c:v>38564</c:v>
                </c:pt>
                <c:pt idx="104">
                  <c:v>38595</c:v>
                </c:pt>
                <c:pt idx="105">
                  <c:v>38625</c:v>
                </c:pt>
                <c:pt idx="106">
                  <c:v>38656</c:v>
                </c:pt>
                <c:pt idx="107">
                  <c:v>38686</c:v>
                </c:pt>
                <c:pt idx="108">
                  <c:v>38717</c:v>
                </c:pt>
                <c:pt idx="109">
                  <c:v>38748</c:v>
                </c:pt>
                <c:pt idx="110">
                  <c:v>38776</c:v>
                </c:pt>
                <c:pt idx="111">
                  <c:v>38807</c:v>
                </c:pt>
                <c:pt idx="112">
                  <c:v>38837</c:v>
                </c:pt>
                <c:pt idx="113">
                  <c:v>38868</c:v>
                </c:pt>
                <c:pt idx="114">
                  <c:v>38898</c:v>
                </c:pt>
                <c:pt idx="115">
                  <c:v>38929</c:v>
                </c:pt>
                <c:pt idx="116">
                  <c:v>38960</c:v>
                </c:pt>
                <c:pt idx="117">
                  <c:v>38990</c:v>
                </c:pt>
                <c:pt idx="118">
                  <c:v>39021</c:v>
                </c:pt>
                <c:pt idx="119">
                  <c:v>39051</c:v>
                </c:pt>
                <c:pt idx="120">
                  <c:v>39082</c:v>
                </c:pt>
                <c:pt idx="121">
                  <c:v>39113</c:v>
                </c:pt>
                <c:pt idx="122">
                  <c:v>39141</c:v>
                </c:pt>
                <c:pt idx="123">
                  <c:v>39172</c:v>
                </c:pt>
                <c:pt idx="124">
                  <c:v>39202</c:v>
                </c:pt>
                <c:pt idx="125">
                  <c:v>39233</c:v>
                </c:pt>
                <c:pt idx="126">
                  <c:v>39263</c:v>
                </c:pt>
                <c:pt idx="127">
                  <c:v>39294</c:v>
                </c:pt>
                <c:pt idx="128">
                  <c:v>39325</c:v>
                </c:pt>
                <c:pt idx="129">
                  <c:v>39355</c:v>
                </c:pt>
                <c:pt idx="130">
                  <c:v>39386</c:v>
                </c:pt>
                <c:pt idx="131">
                  <c:v>39416</c:v>
                </c:pt>
                <c:pt idx="132">
                  <c:v>39447</c:v>
                </c:pt>
                <c:pt idx="133">
                  <c:v>39478</c:v>
                </c:pt>
                <c:pt idx="134">
                  <c:v>39507</c:v>
                </c:pt>
                <c:pt idx="135">
                  <c:v>39538</c:v>
                </c:pt>
                <c:pt idx="136">
                  <c:v>39568</c:v>
                </c:pt>
                <c:pt idx="137">
                  <c:v>39599</c:v>
                </c:pt>
                <c:pt idx="138">
                  <c:v>39629</c:v>
                </c:pt>
                <c:pt idx="139">
                  <c:v>39660</c:v>
                </c:pt>
                <c:pt idx="140">
                  <c:v>39691</c:v>
                </c:pt>
                <c:pt idx="141">
                  <c:v>39721</c:v>
                </c:pt>
                <c:pt idx="142">
                  <c:v>39752</c:v>
                </c:pt>
                <c:pt idx="143">
                  <c:v>39782</c:v>
                </c:pt>
                <c:pt idx="144">
                  <c:v>39813</c:v>
                </c:pt>
                <c:pt idx="145">
                  <c:v>39844</c:v>
                </c:pt>
                <c:pt idx="146">
                  <c:v>39872</c:v>
                </c:pt>
                <c:pt idx="147">
                  <c:v>39903</c:v>
                </c:pt>
                <c:pt idx="148">
                  <c:v>39933</c:v>
                </c:pt>
                <c:pt idx="149">
                  <c:v>39964</c:v>
                </c:pt>
                <c:pt idx="150">
                  <c:v>39994</c:v>
                </c:pt>
                <c:pt idx="151">
                  <c:v>40025</c:v>
                </c:pt>
                <c:pt idx="152">
                  <c:v>40056</c:v>
                </c:pt>
                <c:pt idx="153">
                  <c:v>40086</c:v>
                </c:pt>
                <c:pt idx="154">
                  <c:v>40117</c:v>
                </c:pt>
                <c:pt idx="155">
                  <c:v>40147</c:v>
                </c:pt>
                <c:pt idx="156">
                  <c:v>40178</c:v>
                </c:pt>
                <c:pt idx="157">
                  <c:v>40209</c:v>
                </c:pt>
                <c:pt idx="158">
                  <c:v>40237</c:v>
                </c:pt>
                <c:pt idx="159">
                  <c:v>40268</c:v>
                </c:pt>
                <c:pt idx="160">
                  <c:v>40298</c:v>
                </c:pt>
                <c:pt idx="161">
                  <c:v>40329</c:v>
                </c:pt>
                <c:pt idx="162">
                  <c:v>40359</c:v>
                </c:pt>
                <c:pt idx="163">
                  <c:v>40390</c:v>
                </c:pt>
                <c:pt idx="164">
                  <c:v>40421</c:v>
                </c:pt>
                <c:pt idx="165">
                  <c:v>40451</c:v>
                </c:pt>
                <c:pt idx="166">
                  <c:v>40482</c:v>
                </c:pt>
                <c:pt idx="167">
                  <c:v>40512</c:v>
                </c:pt>
                <c:pt idx="168">
                  <c:v>40543</c:v>
                </c:pt>
                <c:pt idx="169">
                  <c:v>40574</c:v>
                </c:pt>
                <c:pt idx="170">
                  <c:v>40602</c:v>
                </c:pt>
                <c:pt idx="171">
                  <c:v>40633</c:v>
                </c:pt>
                <c:pt idx="172">
                  <c:v>40663</c:v>
                </c:pt>
                <c:pt idx="173">
                  <c:v>40694</c:v>
                </c:pt>
                <c:pt idx="174">
                  <c:v>40724</c:v>
                </c:pt>
                <c:pt idx="175">
                  <c:v>40755</c:v>
                </c:pt>
                <c:pt idx="176">
                  <c:v>40786</c:v>
                </c:pt>
                <c:pt idx="177">
                  <c:v>40816</c:v>
                </c:pt>
                <c:pt idx="178">
                  <c:v>40847</c:v>
                </c:pt>
                <c:pt idx="179">
                  <c:v>40877</c:v>
                </c:pt>
                <c:pt idx="180">
                  <c:v>40908</c:v>
                </c:pt>
                <c:pt idx="181">
                  <c:v>40939</c:v>
                </c:pt>
                <c:pt idx="182">
                  <c:v>40968</c:v>
                </c:pt>
                <c:pt idx="183">
                  <c:v>40999</c:v>
                </c:pt>
                <c:pt idx="184">
                  <c:v>41029</c:v>
                </c:pt>
                <c:pt idx="185">
                  <c:v>41060</c:v>
                </c:pt>
                <c:pt idx="186">
                  <c:v>41090</c:v>
                </c:pt>
                <c:pt idx="187">
                  <c:v>41121</c:v>
                </c:pt>
                <c:pt idx="188">
                  <c:v>41152</c:v>
                </c:pt>
                <c:pt idx="189">
                  <c:v>41182</c:v>
                </c:pt>
                <c:pt idx="190">
                  <c:v>41213</c:v>
                </c:pt>
                <c:pt idx="191">
                  <c:v>41243</c:v>
                </c:pt>
                <c:pt idx="192">
                  <c:v>41274</c:v>
                </c:pt>
                <c:pt idx="193">
                  <c:v>41305</c:v>
                </c:pt>
                <c:pt idx="194">
                  <c:v>41333</c:v>
                </c:pt>
                <c:pt idx="195">
                  <c:v>41364</c:v>
                </c:pt>
                <c:pt idx="196">
                  <c:v>41394</c:v>
                </c:pt>
                <c:pt idx="197">
                  <c:v>41425</c:v>
                </c:pt>
                <c:pt idx="198">
                  <c:v>41455</c:v>
                </c:pt>
                <c:pt idx="199">
                  <c:v>41486</c:v>
                </c:pt>
                <c:pt idx="200">
                  <c:v>41517</c:v>
                </c:pt>
                <c:pt idx="201">
                  <c:v>41547</c:v>
                </c:pt>
                <c:pt idx="202">
                  <c:v>41578</c:v>
                </c:pt>
                <c:pt idx="203">
                  <c:v>41608</c:v>
                </c:pt>
                <c:pt idx="204">
                  <c:v>41639</c:v>
                </c:pt>
                <c:pt idx="205">
                  <c:v>41670</c:v>
                </c:pt>
                <c:pt idx="206">
                  <c:v>41698</c:v>
                </c:pt>
                <c:pt idx="207">
                  <c:v>41729</c:v>
                </c:pt>
                <c:pt idx="208">
                  <c:v>41759</c:v>
                </c:pt>
                <c:pt idx="209">
                  <c:v>41790</c:v>
                </c:pt>
                <c:pt idx="210">
                  <c:v>41820</c:v>
                </c:pt>
                <c:pt idx="211">
                  <c:v>41851</c:v>
                </c:pt>
                <c:pt idx="212">
                  <c:v>41882</c:v>
                </c:pt>
                <c:pt idx="213">
                  <c:v>41912</c:v>
                </c:pt>
                <c:pt idx="214">
                  <c:v>41943</c:v>
                </c:pt>
                <c:pt idx="215">
                  <c:v>41973</c:v>
                </c:pt>
                <c:pt idx="216">
                  <c:v>42004</c:v>
                </c:pt>
                <c:pt idx="217">
                  <c:v>42035</c:v>
                </c:pt>
                <c:pt idx="218">
                  <c:v>42063</c:v>
                </c:pt>
                <c:pt idx="219">
                  <c:v>42094</c:v>
                </c:pt>
                <c:pt idx="220">
                  <c:v>42124</c:v>
                </c:pt>
                <c:pt idx="221">
                  <c:v>42155</c:v>
                </c:pt>
                <c:pt idx="222">
                  <c:v>42185</c:v>
                </c:pt>
                <c:pt idx="223">
                  <c:v>42216</c:v>
                </c:pt>
                <c:pt idx="224">
                  <c:v>42247</c:v>
                </c:pt>
                <c:pt idx="225">
                  <c:v>42277</c:v>
                </c:pt>
                <c:pt idx="226">
                  <c:v>42308</c:v>
                </c:pt>
                <c:pt idx="227">
                  <c:v>42338</c:v>
                </c:pt>
                <c:pt idx="228">
                  <c:v>42369</c:v>
                </c:pt>
                <c:pt idx="229">
                  <c:v>42400</c:v>
                </c:pt>
                <c:pt idx="230">
                  <c:v>42429</c:v>
                </c:pt>
                <c:pt idx="231">
                  <c:v>42460</c:v>
                </c:pt>
                <c:pt idx="232">
                  <c:v>42490</c:v>
                </c:pt>
                <c:pt idx="233">
                  <c:v>42521</c:v>
                </c:pt>
                <c:pt idx="234">
                  <c:v>42551</c:v>
                </c:pt>
                <c:pt idx="235">
                  <c:v>42582</c:v>
                </c:pt>
                <c:pt idx="236">
                  <c:v>42613</c:v>
                </c:pt>
                <c:pt idx="237">
                  <c:v>42643</c:v>
                </c:pt>
                <c:pt idx="238">
                  <c:v>42674</c:v>
                </c:pt>
                <c:pt idx="239">
                  <c:v>42704</c:v>
                </c:pt>
                <c:pt idx="240">
                  <c:v>42735</c:v>
                </c:pt>
                <c:pt idx="241">
                  <c:v>42766</c:v>
                </c:pt>
                <c:pt idx="242">
                  <c:v>42794</c:v>
                </c:pt>
                <c:pt idx="243">
                  <c:v>42825</c:v>
                </c:pt>
                <c:pt idx="244">
                  <c:v>42855</c:v>
                </c:pt>
                <c:pt idx="245">
                  <c:v>42886</c:v>
                </c:pt>
                <c:pt idx="246">
                  <c:v>42916</c:v>
                </c:pt>
                <c:pt idx="247">
                  <c:v>42947</c:v>
                </c:pt>
                <c:pt idx="248">
                  <c:v>42978</c:v>
                </c:pt>
                <c:pt idx="249">
                  <c:v>43008</c:v>
                </c:pt>
                <c:pt idx="250">
                  <c:v>43039</c:v>
                </c:pt>
                <c:pt idx="251">
                  <c:v>43069</c:v>
                </c:pt>
                <c:pt idx="252">
                  <c:v>43100</c:v>
                </c:pt>
                <c:pt idx="253">
                  <c:v>43131</c:v>
                </c:pt>
                <c:pt idx="254">
                  <c:v>43159</c:v>
                </c:pt>
                <c:pt idx="255">
                  <c:v>43190</c:v>
                </c:pt>
                <c:pt idx="256">
                  <c:v>43220</c:v>
                </c:pt>
                <c:pt idx="257">
                  <c:v>43251</c:v>
                </c:pt>
                <c:pt idx="258">
                  <c:v>43281</c:v>
                </c:pt>
                <c:pt idx="259">
                  <c:v>43312</c:v>
                </c:pt>
                <c:pt idx="260">
                  <c:v>43343</c:v>
                </c:pt>
                <c:pt idx="261">
                  <c:v>43373</c:v>
                </c:pt>
                <c:pt idx="262">
                  <c:v>43404</c:v>
                </c:pt>
                <c:pt idx="263">
                  <c:v>43434</c:v>
                </c:pt>
                <c:pt idx="264">
                  <c:v>43465</c:v>
                </c:pt>
                <c:pt idx="265">
                  <c:v>43496</c:v>
                </c:pt>
                <c:pt idx="266">
                  <c:v>43524</c:v>
                </c:pt>
                <c:pt idx="267">
                  <c:v>43555</c:v>
                </c:pt>
                <c:pt idx="268">
                  <c:v>43585</c:v>
                </c:pt>
                <c:pt idx="269">
                  <c:v>43616</c:v>
                </c:pt>
                <c:pt idx="270">
                  <c:v>43646</c:v>
                </c:pt>
                <c:pt idx="271">
                  <c:v>43677</c:v>
                </c:pt>
                <c:pt idx="272">
                  <c:v>43708</c:v>
                </c:pt>
                <c:pt idx="273">
                  <c:v>43738</c:v>
                </c:pt>
                <c:pt idx="274">
                  <c:v>43769</c:v>
                </c:pt>
                <c:pt idx="275">
                  <c:v>43799</c:v>
                </c:pt>
                <c:pt idx="276">
                  <c:v>43830</c:v>
                </c:pt>
                <c:pt idx="277">
                  <c:v>43861</c:v>
                </c:pt>
                <c:pt idx="278">
                  <c:v>43890</c:v>
                </c:pt>
                <c:pt idx="279">
                  <c:v>43921</c:v>
                </c:pt>
                <c:pt idx="280">
                  <c:v>43951</c:v>
                </c:pt>
                <c:pt idx="281">
                  <c:v>43982</c:v>
                </c:pt>
                <c:pt idx="282">
                  <c:v>44012</c:v>
                </c:pt>
                <c:pt idx="283">
                  <c:v>44043</c:v>
                </c:pt>
                <c:pt idx="284">
                  <c:v>44074</c:v>
                </c:pt>
                <c:pt idx="285">
                  <c:v>44104</c:v>
                </c:pt>
                <c:pt idx="286">
                  <c:v>44135</c:v>
                </c:pt>
                <c:pt idx="287">
                  <c:v>44165</c:v>
                </c:pt>
                <c:pt idx="288">
                  <c:v>44196</c:v>
                </c:pt>
                <c:pt idx="289">
                  <c:v>44227</c:v>
                </c:pt>
                <c:pt idx="290">
                  <c:v>44255</c:v>
                </c:pt>
                <c:pt idx="291">
                  <c:v>44286</c:v>
                </c:pt>
                <c:pt idx="292">
                  <c:v>44316</c:v>
                </c:pt>
                <c:pt idx="293">
                  <c:v>44347</c:v>
                </c:pt>
                <c:pt idx="294">
                  <c:v>44377</c:v>
                </c:pt>
                <c:pt idx="295">
                  <c:v>44408</c:v>
                </c:pt>
                <c:pt idx="296">
                  <c:v>44439</c:v>
                </c:pt>
                <c:pt idx="297">
                  <c:v>44469</c:v>
                </c:pt>
                <c:pt idx="298">
                  <c:v>44500</c:v>
                </c:pt>
                <c:pt idx="299">
                  <c:v>44530</c:v>
                </c:pt>
                <c:pt idx="300">
                  <c:v>44561</c:v>
                </c:pt>
                <c:pt idx="301">
                  <c:v>44592</c:v>
                </c:pt>
                <c:pt idx="302">
                  <c:v>44620</c:v>
                </c:pt>
                <c:pt idx="303">
                  <c:v>44651</c:v>
                </c:pt>
                <c:pt idx="304">
                  <c:v>44681</c:v>
                </c:pt>
                <c:pt idx="305">
                  <c:v>44712</c:v>
                </c:pt>
                <c:pt idx="306">
                  <c:v>44742</c:v>
                </c:pt>
                <c:pt idx="307">
                  <c:v>44773</c:v>
                </c:pt>
                <c:pt idx="308">
                  <c:v>44804</c:v>
                </c:pt>
                <c:pt idx="309">
                  <c:v>44834</c:v>
                </c:pt>
                <c:pt idx="310">
                  <c:v>44865</c:v>
                </c:pt>
                <c:pt idx="311">
                  <c:v>44895</c:v>
                </c:pt>
                <c:pt idx="312">
                  <c:v>44926</c:v>
                </c:pt>
              </c:numCache>
            </c:numRef>
          </c:cat>
          <c:val>
            <c:numRef>
              <c:f>'utv. 20 år'!$Z$3:$Z$315</c:f>
              <c:numCache>
                <c:formatCode>General</c:formatCode>
                <c:ptCount val="313"/>
                <c:pt idx="0">
                  <c:v>100</c:v>
                </c:pt>
                <c:pt idx="1">
                  <c:v>107.49279538904899</c:v>
                </c:pt>
                <c:pt idx="2">
                  <c:v>112.53602305475506</c:v>
                </c:pt>
                <c:pt idx="3">
                  <c:v>112.19980787704132</c:v>
                </c:pt>
                <c:pt idx="4">
                  <c:v>115.05763688760808</c:v>
                </c:pt>
                <c:pt idx="5">
                  <c:v>121.13352545629205</c:v>
                </c:pt>
                <c:pt idx="6">
                  <c:v>126.27281460134489</c:v>
                </c:pt>
                <c:pt idx="7">
                  <c:v>134.2459173871278</c:v>
                </c:pt>
                <c:pt idx="8">
                  <c:v>125.1921229586936</c:v>
                </c:pt>
                <c:pt idx="9">
                  <c:v>127.2334293948127</c:v>
                </c:pt>
                <c:pt idx="10">
                  <c:v>114.00096061479348</c:v>
                </c:pt>
                <c:pt idx="11">
                  <c:v>115.41786743515853</c:v>
                </c:pt>
                <c:pt idx="12">
                  <c:v>117.55523535062443</c:v>
                </c:pt>
                <c:pt idx="13">
                  <c:v>120.41306436119118</c:v>
                </c:pt>
                <c:pt idx="14">
                  <c:v>129.13064361191164</c:v>
                </c:pt>
                <c:pt idx="15">
                  <c:v>133.35734870317003</c:v>
                </c:pt>
                <c:pt idx="16">
                  <c:v>130.49951969260329</c:v>
                </c:pt>
                <c:pt idx="17">
                  <c:v>127.85782901056677</c:v>
                </c:pt>
                <c:pt idx="18">
                  <c:v>126.80115273775216</c:v>
                </c:pt>
                <c:pt idx="19">
                  <c:v>127.20941402497598</c:v>
                </c:pt>
                <c:pt idx="20">
                  <c:v>108.86167146974064</c:v>
                </c:pt>
                <c:pt idx="21">
                  <c:v>105.83573487031701</c:v>
                </c:pt>
                <c:pt idx="22">
                  <c:v>113.44860710854948</c:v>
                </c:pt>
                <c:pt idx="23">
                  <c:v>126.48895292987514</c:v>
                </c:pt>
                <c:pt idx="24">
                  <c:v>128.86647454370797</c:v>
                </c:pt>
                <c:pt idx="25">
                  <c:v>125.93659942363111</c:v>
                </c:pt>
                <c:pt idx="26">
                  <c:v>129.13064361191161</c:v>
                </c:pt>
                <c:pt idx="27">
                  <c:v>136.43131604226704</c:v>
                </c:pt>
                <c:pt idx="28">
                  <c:v>148.60710854947166</c:v>
                </c:pt>
                <c:pt idx="29">
                  <c:v>148.67915465898176</c:v>
                </c:pt>
                <c:pt idx="30">
                  <c:v>157.78097982708937</c:v>
                </c:pt>
                <c:pt idx="31">
                  <c:v>153.98655139289147</c:v>
                </c:pt>
                <c:pt idx="32">
                  <c:v>156.74831892411143</c:v>
                </c:pt>
                <c:pt idx="33">
                  <c:v>153.6503362151777</c:v>
                </c:pt>
                <c:pt idx="34">
                  <c:v>160.23054755043228</c:v>
                </c:pt>
                <c:pt idx="35">
                  <c:v>179.7070124879923</c:v>
                </c:pt>
                <c:pt idx="36">
                  <c:v>203.50624399615751</c:v>
                </c:pt>
                <c:pt idx="37">
                  <c:v>205.33141210374637</c:v>
                </c:pt>
                <c:pt idx="38">
                  <c:v>216.8587896253602</c:v>
                </c:pt>
                <c:pt idx="39">
                  <c:v>218.92411143131599</c:v>
                </c:pt>
                <c:pt idx="40">
                  <c:v>212.56003842459171</c:v>
                </c:pt>
                <c:pt idx="41">
                  <c:v>205.45148895292985</c:v>
                </c:pt>
                <c:pt idx="42">
                  <c:v>208.3093179634966</c:v>
                </c:pt>
                <c:pt idx="43">
                  <c:v>210.71085494716613</c:v>
                </c:pt>
                <c:pt idx="44">
                  <c:v>223.77521613832852</c:v>
                </c:pt>
                <c:pt idx="45">
                  <c:v>215.2497598463016</c:v>
                </c:pt>
                <c:pt idx="46">
                  <c:v>210.75888568683956</c:v>
                </c:pt>
                <c:pt idx="47">
                  <c:v>197.83861671469737</c:v>
                </c:pt>
                <c:pt idx="48">
                  <c:v>191.42651296829968</c:v>
                </c:pt>
                <c:pt idx="49">
                  <c:v>199.18347742555233</c:v>
                </c:pt>
                <c:pt idx="50">
                  <c:v>186.91162343900092</c:v>
                </c:pt>
                <c:pt idx="51">
                  <c:v>176.9212295869356</c:v>
                </c:pt>
                <c:pt idx="52">
                  <c:v>190.057636887608</c:v>
                </c:pt>
                <c:pt idx="53">
                  <c:v>197.26224783861662</c:v>
                </c:pt>
                <c:pt idx="54">
                  <c:v>191.61863592699319</c:v>
                </c:pt>
                <c:pt idx="55">
                  <c:v>180.57156580211327</c:v>
                </c:pt>
                <c:pt idx="56">
                  <c:v>170.43707973102778</c:v>
                </c:pt>
                <c:pt idx="57">
                  <c:v>152.88184438040338</c:v>
                </c:pt>
                <c:pt idx="58">
                  <c:v>161.57540826128715</c:v>
                </c:pt>
                <c:pt idx="59">
                  <c:v>174.35158501440912</c:v>
                </c:pt>
                <c:pt idx="60">
                  <c:v>175.38424591738703</c:v>
                </c:pt>
                <c:pt idx="61">
                  <c:v>172.62247838616705</c:v>
                </c:pt>
                <c:pt idx="62">
                  <c:v>169.83669548511037</c:v>
                </c:pt>
                <c:pt idx="63">
                  <c:v>176.34486071085487</c:v>
                </c:pt>
                <c:pt idx="64">
                  <c:v>170.86935638808831</c:v>
                </c:pt>
                <c:pt idx="65">
                  <c:v>162.43996157540818</c:v>
                </c:pt>
                <c:pt idx="66">
                  <c:v>144.52449567723335</c:v>
                </c:pt>
                <c:pt idx="67">
                  <c:v>135.99903938520646</c:v>
                </c:pt>
                <c:pt idx="68">
                  <c:v>133.57348703170021</c:v>
                </c:pt>
                <c:pt idx="69">
                  <c:v>118.20365033621511</c:v>
                </c:pt>
                <c:pt idx="70">
                  <c:v>124.90393852065313</c:v>
                </c:pt>
                <c:pt idx="71">
                  <c:v>131.77233429394803</c:v>
                </c:pt>
                <c:pt idx="72">
                  <c:v>120.55715658021127</c:v>
                </c:pt>
                <c:pt idx="73">
                  <c:v>115.70605187319877</c:v>
                </c:pt>
                <c:pt idx="74">
                  <c:v>112.05571565802106</c:v>
                </c:pt>
                <c:pt idx="75">
                  <c:v>111.3352545629202</c:v>
                </c:pt>
                <c:pt idx="76">
                  <c:v>117.77137367915458</c:v>
                </c:pt>
                <c:pt idx="77">
                  <c:v>119.47646493755997</c:v>
                </c:pt>
                <c:pt idx="78">
                  <c:v>126.58501440922181</c:v>
                </c:pt>
                <c:pt idx="79">
                  <c:v>133.5254562920268</c:v>
                </c:pt>
                <c:pt idx="80">
                  <c:v>141.42651296829959</c:v>
                </c:pt>
                <c:pt idx="81">
                  <c:v>133.83765609990382</c:v>
                </c:pt>
                <c:pt idx="82">
                  <c:v>143.443804034582</c:v>
                </c:pt>
                <c:pt idx="83">
                  <c:v>141.78674351585002</c:v>
                </c:pt>
                <c:pt idx="84">
                  <c:v>144.04418828049938</c:v>
                </c:pt>
                <c:pt idx="85">
                  <c:v>152.59365994236296</c:v>
                </c:pt>
                <c:pt idx="86">
                  <c:v>156.98847262247824</c:v>
                </c:pt>
                <c:pt idx="87">
                  <c:v>158.54947166186341</c:v>
                </c:pt>
                <c:pt idx="88">
                  <c:v>155.93179634966364</c:v>
                </c:pt>
                <c:pt idx="89">
                  <c:v>151.53698366954836</c:v>
                </c:pt>
                <c:pt idx="90">
                  <c:v>155.88376560999023</c:v>
                </c:pt>
                <c:pt idx="91">
                  <c:v>152.4495677233428</c:v>
                </c:pt>
                <c:pt idx="92">
                  <c:v>150.86455331412088</c:v>
                </c:pt>
                <c:pt idx="93">
                  <c:v>151.84918347742538</c:v>
                </c:pt>
                <c:pt idx="94">
                  <c:v>151.92122958693548</c:v>
                </c:pt>
                <c:pt idx="95">
                  <c:v>154.32276657060504</c:v>
                </c:pt>
                <c:pt idx="96">
                  <c:v>158.18924111431301</c:v>
                </c:pt>
                <c:pt idx="97">
                  <c:v>163.23246878001905</c:v>
                </c:pt>
                <c:pt idx="98">
                  <c:v>167.86743515850131</c:v>
                </c:pt>
                <c:pt idx="99">
                  <c:v>167.60326609029767</c:v>
                </c:pt>
                <c:pt idx="100">
                  <c:v>164.76945244956758</c:v>
                </c:pt>
                <c:pt idx="101">
                  <c:v>174.97598463016317</c:v>
                </c:pt>
                <c:pt idx="102">
                  <c:v>187.36791546589805</c:v>
                </c:pt>
                <c:pt idx="103">
                  <c:v>194.78866474543696</c:v>
                </c:pt>
                <c:pt idx="104">
                  <c:v>192.74735830931786</c:v>
                </c:pt>
                <c:pt idx="105">
                  <c:v>204.22670509125831</c:v>
                </c:pt>
                <c:pt idx="106">
                  <c:v>200.96061479346773</c:v>
                </c:pt>
                <c:pt idx="107">
                  <c:v>213.0403458213255</c:v>
                </c:pt>
                <c:pt idx="108">
                  <c:v>218.92411143131591</c:v>
                </c:pt>
                <c:pt idx="109">
                  <c:v>223.96733909702201</c:v>
                </c:pt>
                <c:pt idx="110">
                  <c:v>234.19788664745428</c:v>
                </c:pt>
                <c:pt idx="111">
                  <c:v>237.8722382324687</c:v>
                </c:pt>
                <c:pt idx="112">
                  <c:v>235.42267050912579</c:v>
                </c:pt>
                <c:pt idx="113">
                  <c:v>216.54658981748315</c:v>
                </c:pt>
                <c:pt idx="114">
                  <c:v>215.32180595581167</c:v>
                </c:pt>
                <c:pt idx="115">
                  <c:v>216.06628242074925</c:v>
                </c:pt>
                <c:pt idx="116">
                  <c:v>222.40634005763684</c:v>
                </c:pt>
                <c:pt idx="117">
                  <c:v>228.02593659942357</c:v>
                </c:pt>
                <c:pt idx="118">
                  <c:v>234.02977905859743</c:v>
                </c:pt>
                <c:pt idx="119">
                  <c:v>231.65225744476453</c:v>
                </c:pt>
                <c:pt idx="120">
                  <c:v>240.15369836695473</c:v>
                </c:pt>
                <c:pt idx="121">
                  <c:v>246.39769452449556</c:v>
                </c:pt>
                <c:pt idx="122">
                  <c:v>246.85398655139281</c:v>
                </c:pt>
                <c:pt idx="123">
                  <c:v>253.93852065321798</c:v>
                </c:pt>
                <c:pt idx="124">
                  <c:v>256.60422670509121</c:v>
                </c:pt>
                <c:pt idx="125">
                  <c:v>270.58117195004803</c:v>
                </c:pt>
                <c:pt idx="126">
                  <c:v>269.95677233429393</c:v>
                </c:pt>
                <c:pt idx="127">
                  <c:v>265.5139289145053</c:v>
                </c:pt>
                <c:pt idx="128">
                  <c:v>264.93756003842458</c:v>
                </c:pt>
                <c:pt idx="129">
                  <c:v>265.08165225744477</c:v>
                </c:pt>
                <c:pt idx="130">
                  <c:v>272.09414024975985</c:v>
                </c:pt>
                <c:pt idx="131">
                  <c:v>259.29394812680118</c:v>
                </c:pt>
                <c:pt idx="132">
                  <c:v>258.71757925072052</c:v>
                </c:pt>
                <c:pt idx="133">
                  <c:v>229.34678194044193</c:v>
                </c:pt>
                <c:pt idx="134">
                  <c:v>229.15465898174838</c:v>
                </c:pt>
                <c:pt idx="135">
                  <c:v>215.46589817483195</c:v>
                </c:pt>
                <c:pt idx="136">
                  <c:v>228.36215177713743</c:v>
                </c:pt>
                <c:pt idx="137">
                  <c:v>233.52545629202694</c:v>
                </c:pt>
                <c:pt idx="138">
                  <c:v>213.25648414985596</c:v>
                </c:pt>
                <c:pt idx="139">
                  <c:v>208.54947166186366</c:v>
                </c:pt>
                <c:pt idx="140">
                  <c:v>211.98366954851107</c:v>
                </c:pt>
                <c:pt idx="141">
                  <c:v>191.35446685878966</c:v>
                </c:pt>
                <c:pt idx="142">
                  <c:v>164.28914505283382</c:v>
                </c:pt>
                <c:pt idx="143">
                  <c:v>159.29394812680115</c:v>
                </c:pt>
                <c:pt idx="144">
                  <c:v>160.80691642651294</c:v>
                </c:pt>
                <c:pt idx="145">
                  <c:v>158.9817483189241</c:v>
                </c:pt>
                <c:pt idx="146">
                  <c:v>158.06916426512964</c:v>
                </c:pt>
                <c:pt idx="147">
                  <c:v>156.98847262247838</c:v>
                </c:pt>
                <c:pt idx="148">
                  <c:v>176.44092219020172</c:v>
                </c:pt>
                <c:pt idx="149">
                  <c:v>186.28722382324682</c:v>
                </c:pt>
                <c:pt idx="150">
                  <c:v>189.84149855907773</c:v>
                </c:pt>
                <c:pt idx="151">
                  <c:v>195.3170028818443</c:v>
                </c:pt>
                <c:pt idx="152">
                  <c:v>199.18347742555227</c:v>
                </c:pt>
                <c:pt idx="153">
                  <c:v>206.72430355427466</c:v>
                </c:pt>
                <c:pt idx="154">
                  <c:v>207.42074927953885</c:v>
                </c:pt>
                <c:pt idx="155">
                  <c:v>211.35926993275692</c:v>
                </c:pt>
                <c:pt idx="156">
                  <c:v>221.22958693563876</c:v>
                </c:pt>
                <c:pt idx="157">
                  <c:v>218.58789625360222</c:v>
                </c:pt>
                <c:pt idx="158">
                  <c:v>211.74351585014404</c:v>
                </c:pt>
                <c:pt idx="159">
                  <c:v>229.22670509125837</c:v>
                </c:pt>
                <c:pt idx="160">
                  <c:v>232.03650336215176</c:v>
                </c:pt>
                <c:pt idx="161">
                  <c:v>222.45437079731025</c:v>
                </c:pt>
                <c:pt idx="162">
                  <c:v>218.58789625360228</c:v>
                </c:pt>
                <c:pt idx="163">
                  <c:v>220.79731027857827</c:v>
                </c:pt>
                <c:pt idx="164">
                  <c:v>216.97886647454368</c:v>
                </c:pt>
                <c:pt idx="165">
                  <c:v>221.66186359269932</c:v>
                </c:pt>
                <c:pt idx="166">
                  <c:v>228.12199807877042</c:v>
                </c:pt>
                <c:pt idx="167">
                  <c:v>231.94044188280503</c:v>
                </c:pt>
                <c:pt idx="168">
                  <c:v>239.76945244956778</c:v>
                </c:pt>
                <c:pt idx="169">
                  <c:v>231.31604226705093</c:v>
                </c:pt>
                <c:pt idx="170">
                  <c:v>231.21998078770417</c:v>
                </c:pt>
                <c:pt idx="171">
                  <c:v>233.52545629202692</c:v>
                </c:pt>
                <c:pt idx="172">
                  <c:v>234.10182516810764</c:v>
                </c:pt>
                <c:pt idx="173">
                  <c:v>233.40537944284344</c:v>
                </c:pt>
                <c:pt idx="174">
                  <c:v>232.92507204610953</c:v>
                </c:pt>
                <c:pt idx="175">
                  <c:v>228.57829010566769</c:v>
                </c:pt>
                <c:pt idx="176">
                  <c:v>208.45341018251685</c:v>
                </c:pt>
                <c:pt idx="177">
                  <c:v>199.30355427473586</c:v>
                </c:pt>
                <c:pt idx="178">
                  <c:v>209.70220941402499</c:v>
                </c:pt>
                <c:pt idx="179">
                  <c:v>207.54082612872241</c:v>
                </c:pt>
                <c:pt idx="180">
                  <c:v>207.70893371757924</c:v>
                </c:pt>
                <c:pt idx="181">
                  <c:v>221.78194044188277</c:v>
                </c:pt>
                <c:pt idx="182">
                  <c:v>227.95389048991353</c:v>
                </c:pt>
                <c:pt idx="183">
                  <c:v>227.90585975024015</c:v>
                </c:pt>
                <c:pt idx="184">
                  <c:v>228.43419788664747</c:v>
                </c:pt>
                <c:pt idx="185">
                  <c:v>219.76464937560041</c:v>
                </c:pt>
                <c:pt idx="186">
                  <c:v>218.51585014409224</c:v>
                </c:pt>
                <c:pt idx="187">
                  <c:v>219.04418828049955</c:v>
                </c:pt>
                <c:pt idx="188">
                  <c:v>217.77137367915472</c:v>
                </c:pt>
                <c:pt idx="189">
                  <c:v>223.91930835734874</c:v>
                </c:pt>
                <c:pt idx="190">
                  <c:v>225.93659942363118</c:v>
                </c:pt>
                <c:pt idx="191">
                  <c:v>230.2353506243997</c:v>
                </c:pt>
                <c:pt idx="192">
                  <c:v>231.34005763688765</c:v>
                </c:pt>
                <c:pt idx="193">
                  <c:v>237.92026897214217</c:v>
                </c:pt>
                <c:pt idx="194">
                  <c:v>239.28914505283382</c:v>
                </c:pt>
                <c:pt idx="195">
                  <c:v>242.60326609029778</c:v>
                </c:pt>
                <c:pt idx="196">
                  <c:v>247.52641690682034</c:v>
                </c:pt>
                <c:pt idx="197">
                  <c:v>253.31412103746396</c:v>
                </c:pt>
                <c:pt idx="198">
                  <c:v>245.48511047070122</c:v>
                </c:pt>
                <c:pt idx="199">
                  <c:v>249.85590778097981</c:v>
                </c:pt>
                <c:pt idx="200">
                  <c:v>248.17483189241111</c:v>
                </c:pt>
                <c:pt idx="201">
                  <c:v>255.04322766570601</c:v>
                </c:pt>
                <c:pt idx="202">
                  <c:v>266.13832853025929</c:v>
                </c:pt>
                <c:pt idx="203">
                  <c:v>271.15754082612864</c:v>
                </c:pt>
                <c:pt idx="204">
                  <c:v>269.62055715658016</c:v>
                </c:pt>
                <c:pt idx="205">
                  <c:v>263.32853025936595</c:v>
                </c:pt>
                <c:pt idx="206">
                  <c:v>271.73390970220942</c:v>
                </c:pt>
                <c:pt idx="207">
                  <c:v>275.16810758885686</c:v>
                </c:pt>
                <c:pt idx="208">
                  <c:v>277.71373679154658</c:v>
                </c:pt>
                <c:pt idx="209">
                  <c:v>291.73871277617673</c:v>
                </c:pt>
                <c:pt idx="210">
                  <c:v>297.04610951008641</c:v>
                </c:pt>
                <c:pt idx="211">
                  <c:v>301.92122958693562</c:v>
                </c:pt>
                <c:pt idx="212">
                  <c:v>307.94908741594622</c:v>
                </c:pt>
                <c:pt idx="213">
                  <c:v>304.5389048991355</c:v>
                </c:pt>
                <c:pt idx="214">
                  <c:v>312.00768491834771</c:v>
                </c:pt>
                <c:pt idx="215">
                  <c:v>316.9308357348703</c:v>
                </c:pt>
                <c:pt idx="216">
                  <c:v>321.1575408261287</c:v>
                </c:pt>
                <c:pt idx="217">
                  <c:v>340.20172910662819</c:v>
                </c:pt>
                <c:pt idx="218">
                  <c:v>359.84630163304507</c:v>
                </c:pt>
                <c:pt idx="219">
                  <c:v>366.474543707973</c:v>
                </c:pt>
                <c:pt idx="220">
                  <c:v>370.34101825168102</c:v>
                </c:pt>
                <c:pt idx="221">
                  <c:v>376.75312199807871</c:v>
                </c:pt>
                <c:pt idx="222">
                  <c:v>356.41210374639763</c:v>
                </c:pt>
                <c:pt idx="223">
                  <c:v>365.92219020172911</c:v>
                </c:pt>
                <c:pt idx="224">
                  <c:v>337.2958693563881</c:v>
                </c:pt>
                <c:pt idx="225">
                  <c:v>321.61383285302594</c:v>
                </c:pt>
                <c:pt idx="226">
                  <c:v>347.67050912584057</c:v>
                </c:pt>
                <c:pt idx="227">
                  <c:v>352.9058597502401</c:v>
                </c:pt>
                <c:pt idx="228">
                  <c:v>337.776176753122</c:v>
                </c:pt>
                <c:pt idx="229">
                  <c:v>317.48318924111425</c:v>
                </c:pt>
                <c:pt idx="230">
                  <c:v>317.60326609029772</c:v>
                </c:pt>
                <c:pt idx="231">
                  <c:v>325.45629202689719</c:v>
                </c:pt>
                <c:pt idx="232">
                  <c:v>327.06532180595576</c:v>
                </c:pt>
                <c:pt idx="233">
                  <c:v>338.59269932756962</c:v>
                </c:pt>
                <c:pt idx="234">
                  <c:v>338.35254562920261</c:v>
                </c:pt>
                <c:pt idx="235">
                  <c:v>357.22862632084531</c:v>
                </c:pt>
                <c:pt idx="236">
                  <c:v>361.91162343900089</c:v>
                </c:pt>
                <c:pt idx="237">
                  <c:v>365.17771373679153</c:v>
                </c:pt>
                <c:pt idx="238">
                  <c:v>375.16810758885686</c:v>
                </c:pt>
                <c:pt idx="239">
                  <c:v>378.81844380403464</c:v>
                </c:pt>
                <c:pt idx="240">
                  <c:v>379.89913544668593</c:v>
                </c:pt>
                <c:pt idx="241">
                  <c:v>378.60230547550441</c:v>
                </c:pt>
                <c:pt idx="242">
                  <c:v>397.2382324687801</c:v>
                </c:pt>
                <c:pt idx="243">
                  <c:v>402.04130643611916</c:v>
                </c:pt>
                <c:pt idx="244">
                  <c:v>409.53410182516814</c:v>
                </c:pt>
                <c:pt idx="245">
                  <c:v>412.68011527377524</c:v>
                </c:pt>
                <c:pt idx="246">
                  <c:v>403.04995196926035</c:v>
                </c:pt>
                <c:pt idx="247">
                  <c:v>399.66378482228623</c:v>
                </c:pt>
                <c:pt idx="248">
                  <c:v>396.15754082612875</c:v>
                </c:pt>
                <c:pt idx="249">
                  <c:v>413.4005763688761</c:v>
                </c:pt>
                <c:pt idx="250">
                  <c:v>430.13928914505294</c:v>
                </c:pt>
                <c:pt idx="251">
                  <c:v>432.63688760806929</c:v>
                </c:pt>
                <c:pt idx="252">
                  <c:v>433.64553314121048</c:v>
                </c:pt>
                <c:pt idx="253">
                  <c:v>440.05763688760823</c:v>
                </c:pt>
                <c:pt idx="254">
                  <c:v>444.18828049951986</c:v>
                </c:pt>
                <c:pt idx="255">
                  <c:v>440.53794428434213</c:v>
                </c:pt>
                <c:pt idx="256">
                  <c:v>463.61671469740656</c:v>
                </c:pt>
                <c:pt idx="257">
                  <c:v>463.44860710854965</c:v>
                </c:pt>
                <c:pt idx="258">
                  <c:v>462.17579250720479</c:v>
                </c:pt>
                <c:pt idx="259">
                  <c:v>464.04899135446703</c:v>
                </c:pt>
                <c:pt idx="260">
                  <c:v>476.94524495677251</c:v>
                </c:pt>
                <c:pt idx="261">
                  <c:v>464.28914505283404</c:v>
                </c:pt>
                <c:pt idx="262">
                  <c:v>437.75216138328551</c:v>
                </c:pt>
                <c:pt idx="263">
                  <c:v>440.73006724303576</c:v>
                </c:pt>
                <c:pt idx="264">
                  <c:v>409.31796349663801</c:v>
                </c:pt>
                <c:pt idx="265">
                  <c:v>446.06147934678222</c:v>
                </c:pt>
                <c:pt idx="266">
                  <c:v>466.01825168107615</c:v>
                </c:pt>
                <c:pt idx="267">
                  <c:v>471.92603266090322</c:v>
                </c:pt>
                <c:pt idx="268">
                  <c:v>497.4303554274739</c:v>
                </c:pt>
                <c:pt idx="269">
                  <c:v>471.22958693563908</c:v>
                </c:pt>
                <c:pt idx="270">
                  <c:v>487.99231508165246</c:v>
                </c:pt>
                <c:pt idx="271">
                  <c:v>501.12872238232495</c:v>
                </c:pt>
                <c:pt idx="272">
                  <c:v>496.68587896253632</c:v>
                </c:pt>
                <c:pt idx="273">
                  <c:v>506.26801152737784</c:v>
                </c:pt>
                <c:pt idx="274">
                  <c:v>513.01633045148924</c:v>
                </c:pt>
                <c:pt idx="275">
                  <c:v>518.92411143131631</c:v>
                </c:pt>
                <c:pt idx="276">
                  <c:v>527.13736791546614</c:v>
                </c:pt>
                <c:pt idx="277">
                  <c:v>535.03842459173893</c:v>
                </c:pt>
                <c:pt idx="278">
                  <c:v>494.66858789625377</c:v>
                </c:pt>
                <c:pt idx="279">
                  <c:v>428.69836695485128</c:v>
                </c:pt>
                <c:pt idx="280">
                  <c:v>467.07492795389072</c:v>
                </c:pt>
                <c:pt idx="281">
                  <c:v>471.78194044188297</c:v>
                </c:pt>
                <c:pt idx="282">
                  <c:v>485.08645533141237</c:v>
                </c:pt>
                <c:pt idx="283">
                  <c:v>485.01440922190233</c:v>
                </c:pt>
                <c:pt idx="284">
                  <c:v>501.89721421709925</c:v>
                </c:pt>
                <c:pt idx="285">
                  <c:v>509.19788664745465</c:v>
                </c:pt>
                <c:pt idx="286">
                  <c:v>494.88472622478412</c:v>
                </c:pt>
                <c:pt idx="287">
                  <c:v>537.56003842459199</c:v>
                </c:pt>
                <c:pt idx="288">
                  <c:v>545.65321805955841</c:v>
                </c:pt>
                <c:pt idx="289">
                  <c:v>557.03650336215196</c:v>
                </c:pt>
                <c:pt idx="290">
                  <c:v>572.67050912584079</c:v>
                </c:pt>
                <c:pt idx="291">
                  <c:v>601.17675312199833</c:v>
                </c:pt>
                <c:pt idx="292">
                  <c:v>607.49279538904921</c:v>
                </c:pt>
                <c:pt idx="293">
                  <c:v>611.86359269932768</c:v>
                </c:pt>
                <c:pt idx="294">
                  <c:v>628.07396733909707</c:v>
                </c:pt>
                <c:pt idx="295">
                  <c:v>633.88568683957737</c:v>
                </c:pt>
                <c:pt idx="296">
                  <c:v>649.15946205571572</c:v>
                </c:pt>
                <c:pt idx="297">
                  <c:v>630.61959654178679</c:v>
                </c:pt>
                <c:pt idx="298">
                  <c:v>641.18635926993284</c:v>
                </c:pt>
                <c:pt idx="299">
                  <c:v>652.64169068203648</c:v>
                </c:pt>
                <c:pt idx="300">
                  <c:v>671.34966378482227</c:v>
                </c:pt>
                <c:pt idx="301">
                  <c:v>646.08549471661854</c:v>
                </c:pt>
                <c:pt idx="302">
                  <c:v>633.33333333333337</c:v>
                </c:pt>
                <c:pt idx="303">
                  <c:v>630.78770413064365</c:v>
                </c:pt>
                <c:pt idx="304">
                  <c:v>613.11239193083577</c:v>
                </c:pt>
                <c:pt idx="305">
                  <c:v>608.47742555235357</c:v>
                </c:pt>
                <c:pt idx="306">
                  <c:v>580.81171950048031</c:v>
                </c:pt>
                <c:pt idx="307">
                  <c:v>611.14313160422671</c:v>
                </c:pt>
                <c:pt idx="308">
                  <c:v>612.12776176753118</c:v>
                </c:pt>
                <c:pt idx="309">
                  <c:v>572.86263208453408</c:v>
                </c:pt>
                <c:pt idx="310">
                  <c:v>592.4591738712777</c:v>
                </c:pt>
                <c:pt idx="311">
                  <c:v>625.19212295869363</c:v>
                </c:pt>
                <c:pt idx="312">
                  <c:v>604.01056676272822</c:v>
                </c:pt>
              </c:numCache>
            </c:numRef>
          </c:val>
          <c:smooth val="0"/>
          <c:extLst>
            <c:ext xmlns:c16="http://schemas.microsoft.com/office/drawing/2014/chart" uri="{C3380CC4-5D6E-409C-BE32-E72D297353CC}">
              <c16:uniqueId val="{00000000-D1B6-4673-8D98-E32838DBDBD7}"/>
            </c:ext>
          </c:extLst>
        </c:ser>
        <c:ser>
          <c:idx val="1"/>
          <c:order val="1"/>
          <c:tx>
            <c:strRef>
              <c:f>'utv. 20 år'!$AC$1</c:f>
              <c:strCache>
                <c:ptCount val="1"/>
                <c:pt idx="0">
                  <c:v>Blandfonder</c:v>
                </c:pt>
              </c:strCache>
            </c:strRef>
          </c:tx>
          <c:spPr>
            <a:ln w="28575" cap="rnd">
              <a:solidFill>
                <a:schemeClr val="accent5"/>
              </a:solidFill>
              <a:round/>
            </a:ln>
            <a:effectLst/>
          </c:spPr>
          <c:marker>
            <c:symbol val="none"/>
          </c:marker>
          <c:cat>
            <c:numRef>
              <c:f>'utv. 20 år'!$W$3:$W$315</c:f>
              <c:numCache>
                <c:formatCode>m/d/yyyy</c:formatCode>
                <c:ptCount val="313"/>
                <c:pt idx="0">
                  <c:v>35430</c:v>
                </c:pt>
                <c:pt idx="1">
                  <c:v>35461</c:v>
                </c:pt>
                <c:pt idx="2">
                  <c:v>35489</c:v>
                </c:pt>
                <c:pt idx="3">
                  <c:v>35520</c:v>
                </c:pt>
                <c:pt idx="4">
                  <c:v>35550</c:v>
                </c:pt>
                <c:pt idx="5">
                  <c:v>35581</c:v>
                </c:pt>
                <c:pt idx="6">
                  <c:v>35611</c:v>
                </c:pt>
                <c:pt idx="7">
                  <c:v>35642</c:v>
                </c:pt>
                <c:pt idx="8">
                  <c:v>35673</c:v>
                </c:pt>
                <c:pt idx="9">
                  <c:v>35703</c:v>
                </c:pt>
                <c:pt idx="10">
                  <c:v>35734</c:v>
                </c:pt>
                <c:pt idx="11">
                  <c:v>35764</c:v>
                </c:pt>
                <c:pt idx="12">
                  <c:v>35795</c:v>
                </c:pt>
                <c:pt idx="13">
                  <c:v>35826</c:v>
                </c:pt>
                <c:pt idx="14">
                  <c:v>35854</c:v>
                </c:pt>
                <c:pt idx="15">
                  <c:v>35885</c:v>
                </c:pt>
                <c:pt idx="16">
                  <c:v>35915</c:v>
                </c:pt>
                <c:pt idx="17">
                  <c:v>35946</c:v>
                </c:pt>
                <c:pt idx="18">
                  <c:v>35976</c:v>
                </c:pt>
                <c:pt idx="19">
                  <c:v>36007</c:v>
                </c:pt>
                <c:pt idx="20">
                  <c:v>36038</c:v>
                </c:pt>
                <c:pt idx="21">
                  <c:v>36068</c:v>
                </c:pt>
                <c:pt idx="22">
                  <c:v>36099</c:v>
                </c:pt>
                <c:pt idx="23">
                  <c:v>36129</c:v>
                </c:pt>
                <c:pt idx="24">
                  <c:v>36160</c:v>
                </c:pt>
                <c:pt idx="25">
                  <c:v>36191</c:v>
                </c:pt>
                <c:pt idx="26">
                  <c:v>36219</c:v>
                </c:pt>
                <c:pt idx="27">
                  <c:v>36250</c:v>
                </c:pt>
                <c:pt idx="28">
                  <c:v>36280</c:v>
                </c:pt>
                <c:pt idx="29">
                  <c:v>36311</c:v>
                </c:pt>
                <c:pt idx="30">
                  <c:v>36341</c:v>
                </c:pt>
                <c:pt idx="31">
                  <c:v>36372</c:v>
                </c:pt>
                <c:pt idx="32">
                  <c:v>36403</c:v>
                </c:pt>
                <c:pt idx="33">
                  <c:v>36433</c:v>
                </c:pt>
                <c:pt idx="34">
                  <c:v>36464</c:v>
                </c:pt>
                <c:pt idx="35">
                  <c:v>36494</c:v>
                </c:pt>
                <c:pt idx="36">
                  <c:v>36525</c:v>
                </c:pt>
                <c:pt idx="37">
                  <c:v>36556</c:v>
                </c:pt>
                <c:pt idx="38">
                  <c:v>36585</c:v>
                </c:pt>
                <c:pt idx="39">
                  <c:v>36616</c:v>
                </c:pt>
                <c:pt idx="40">
                  <c:v>36646</c:v>
                </c:pt>
                <c:pt idx="41">
                  <c:v>36677</c:v>
                </c:pt>
                <c:pt idx="42">
                  <c:v>36707</c:v>
                </c:pt>
                <c:pt idx="43">
                  <c:v>36738</c:v>
                </c:pt>
                <c:pt idx="44">
                  <c:v>36769</c:v>
                </c:pt>
                <c:pt idx="45">
                  <c:v>36799</c:v>
                </c:pt>
                <c:pt idx="46">
                  <c:v>36830</c:v>
                </c:pt>
                <c:pt idx="47">
                  <c:v>36860</c:v>
                </c:pt>
                <c:pt idx="48">
                  <c:v>36891</c:v>
                </c:pt>
                <c:pt idx="49">
                  <c:v>36922</c:v>
                </c:pt>
                <c:pt idx="50">
                  <c:v>36950</c:v>
                </c:pt>
                <c:pt idx="51">
                  <c:v>36981</c:v>
                </c:pt>
                <c:pt idx="52">
                  <c:v>37011</c:v>
                </c:pt>
                <c:pt idx="53">
                  <c:v>37042</c:v>
                </c:pt>
                <c:pt idx="54">
                  <c:v>37072</c:v>
                </c:pt>
                <c:pt idx="55">
                  <c:v>37103</c:v>
                </c:pt>
                <c:pt idx="56">
                  <c:v>37134</c:v>
                </c:pt>
                <c:pt idx="57">
                  <c:v>37164</c:v>
                </c:pt>
                <c:pt idx="58">
                  <c:v>37195</c:v>
                </c:pt>
                <c:pt idx="59">
                  <c:v>37225</c:v>
                </c:pt>
                <c:pt idx="60">
                  <c:v>37256</c:v>
                </c:pt>
                <c:pt idx="61">
                  <c:v>37287</c:v>
                </c:pt>
                <c:pt idx="62">
                  <c:v>37315</c:v>
                </c:pt>
                <c:pt idx="63">
                  <c:v>37346</c:v>
                </c:pt>
                <c:pt idx="64">
                  <c:v>37376</c:v>
                </c:pt>
                <c:pt idx="65">
                  <c:v>37407</c:v>
                </c:pt>
                <c:pt idx="66">
                  <c:v>37437</c:v>
                </c:pt>
                <c:pt idx="67">
                  <c:v>37468</c:v>
                </c:pt>
                <c:pt idx="68">
                  <c:v>37499</c:v>
                </c:pt>
                <c:pt idx="69">
                  <c:v>37529</c:v>
                </c:pt>
                <c:pt idx="70">
                  <c:v>37560</c:v>
                </c:pt>
                <c:pt idx="71">
                  <c:v>37590</c:v>
                </c:pt>
                <c:pt idx="72">
                  <c:v>37621</c:v>
                </c:pt>
                <c:pt idx="73">
                  <c:v>37652</c:v>
                </c:pt>
                <c:pt idx="74">
                  <c:v>37680</c:v>
                </c:pt>
                <c:pt idx="75">
                  <c:v>37711</c:v>
                </c:pt>
                <c:pt idx="76">
                  <c:v>37741</c:v>
                </c:pt>
                <c:pt idx="77">
                  <c:v>37772</c:v>
                </c:pt>
                <c:pt idx="78">
                  <c:v>37802</c:v>
                </c:pt>
                <c:pt idx="79">
                  <c:v>37833</c:v>
                </c:pt>
                <c:pt idx="80">
                  <c:v>37864</c:v>
                </c:pt>
                <c:pt idx="81">
                  <c:v>37894</c:v>
                </c:pt>
                <c:pt idx="82">
                  <c:v>37925</c:v>
                </c:pt>
                <c:pt idx="83">
                  <c:v>37955</c:v>
                </c:pt>
                <c:pt idx="84">
                  <c:v>37986</c:v>
                </c:pt>
                <c:pt idx="85">
                  <c:v>38017</c:v>
                </c:pt>
                <c:pt idx="86">
                  <c:v>38046</c:v>
                </c:pt>
                <c:pt idx="87">
                  <c:v>38077</c:v>
                </c:pt>
                <c:pt idx="88">
                  <c:v>38107</c:v>
                </c:pt>
                <c:pt idx="89">
                  <c:v>38138</c:v>
                </c:pt>
                <c:pt idx="90">
                  <c:v>38168</c:v>
                </c:pt>
                <c:pt idx="91">
                  <c:v>38199</c:v>
                </c:pt>
                <c:pt idx="92">
                  <c:v>38230</c:v>
                </c:pt>
                <c:pt idx="93">
                  <c:v>38260</c:v>
                </c:pt>
                <c:pt idx="94">
                  <c:v>38291</c:v>
                </c:pt>
                <c:pt idx="95">
                  <c:v>38321</c:v>
                </c:pt>
                <c:pt idx="96">
                  <c:v>38352</c:v>
                </c:pt>
                <c:pt idx="97">
                  <c:v>38383</c:v>
                </c:pt>
                <c:pt idx="98">
                  <c:v>38411</c:v>
                </c:pt>
                <c:pt idx="99">
                  <c:v>38442</c:v>
                </c:pt>
                <c:pt idx="100">
                  <c:v>38472</c:v>
                </c:pt>
                <c:pt idx="101">
                  <c:v>38503</c:v>
                </c:pt>
                <c:pt idx="102">
                  <c:v>38533</c:v>
                </c:pt>
                <c:pt idx="103">
                  <c:v>38564</c:v>
                </c:pt>
                <c:pt idx="104">
                  <c:v>38595</c:v>
                </c:pt>
                <c:pt idx="105">
                  <c:v>38625</c:v>
                </c:pt>
                <c:pt idx="106">
                  <c:v>38656</c:v>
                </c:pt>
                <c:pt idx="107">
                  <c:v>38686</c:v>
                </c:pt>
                <c:pt idx="108">
                  <c:v>38717</c:v>
                </c:pt>
                <c:pt idx="109">
                  <c:v>38748</c:v>
                </c:pt>
                <c:pt idx="110">
                  <c:v>38776</c:v>
                </c:pt>
                <c:pt idx="111">
                  <c:v>38807</c:v>
                </c:pt>
                <c:pt idx="112">
                  <c:v>38837</c:v>
                </c:pt>
                <c:pt idx="113">
                  <c:v>38868</c:v>
                </c:pt>
                <c:pt idx="114">
                  <c:v>38898</c:v>
                </c:pt>
                <c:pt idx="115">
                  <c:v>38929</c:v>
                </c:pt>
                <c:pt idx="116">
                  <c:v>38960</c:v>
                </c:pt>
                <c:pt idx="117">
                  <c:v>38990</c:v>
                </c:pt>
                <c:pt idx="118">
                  <c:v>39021</c:v>
                </c:pt>
                <c:pt idx="119">
                  <c:v>39051</c:v>
                </c:pt>
                <c:pt idx="120">
                  <c:v>39082</c:v>
                </c:pt>
                <c:pt idx="121">
                  <c:v>39113</c:v>
                </c:pt>
                <c:pt idx="122">
                  <c:v>39141</c:v>
                </c:pt>
                <c:pt idx="123">
                  <c:v>39172</c:v>
                </c:pt>
                <c:pt idx="124">
                  <c:v>39202</c:v>
                </c:pt>
                <c:pt idx="125">
                  <c:v>39233</c:v>
                </c:pt>
                <c:pt idx="126">
                  <c:v>39263</c:v>
                </c:pt>
                <c:pt idx="127">
                  <c:v>39294</c:v>
                </c:pt>
                <c:pt idx="128">
                  <c:v>39325</c:v>
                </c:pt>
                <c:pt idx="129">
                  <c:v>39355</c:v>
                </c:pt>
                <c:pt idx="130">
                  <c:v>39386</c:v>
                </c:pt>
                <c:pt idx="131">
                  <c:v>39416</c:v>
                </c:pt>
                <c:pt idx="132">
                  <c:v>39447</c:v>
                </c:pt>
                <c:pt idx="133">
                  <c:v>39478</c:v>
                </c:pt>
                <c:pt idx="134">
                  <c:v>39507</c:v>
                </c:pt>
                <c:pt idx="135">
                  <c:v>39538</c:v>
                </c:pt>
                <c:pt idx="136">
                  <c:v>39568</c:v>
                </c:pt>
                <c:pt idx="137">
                  <c:v>39599</c:v>
                </c:pt>
                <c:pt idx="138">
                  <c:v>39629</c:v>
                </c:pt>
                <c:pt idx="139">
                  <c:v>39660</c:v>
                </c:pt>
                <c:pt idx="140">
                  <c:v>39691</c:v>
                </c:pt>
                <c:pt idx="141">
                  <c:v>39721</c:v>
                </c:pt>
                <c:pt idx="142">
                  <c:v>39752</c:v>
                </c:pt>
                <c:pt idx="143">
                  <c:v>39782</c:v>
                </c:pt>
                <c:pt idx="144">
                  <c:v>39813</c:v>
                </c:pt>
                <c:pt idx="145">
                  <c:v>39844</c:v>
                </c:pt>
                <c:pt idx="146">
                  <c:v>39872</c:v>
                </c:pt>
                <c:pt idx="147">
                  <c:v>39903</c:v>
                </c:pt>
                <c:pt idx="148">
                  <c:v>39933</c:v>
                </c:pt>
                <c:pt idx="149">
                  <c:v>39964</c:v>
                </c:pt>
                <c:pt idx="150">
                  <c:v>39994</c:v>
                </c:pt>
                <c:pt idx="151">
                  <c:v>40025</c:v>
                </c:pt>
                <c:pt idx="152">
                  <c:v>40056</c:v>
                </c:pt>
                <c:pt idx="153">
                  <c:v>40086</c:v>
                </c:pt>
                <c:pt idx="154">
                  <c:v>40117</c:v>
                </c:pt>
                <c:pt idx="155">
                  <c:v>40147</c:v>
                </c:pt>
                <c:pt idx="156">
                  <c:v>40178</c:v>
                </c:pt>
                <c:pt idx="157">
                  <c:v>40209</c:v>
                </c:pt>
                <c:pt idx="158">
                  <c:v>40237</c:v>
                </c:pt>
                <c:pt idx="159">
                  <c:v>40268</c:v>
                </c:pt>
                <c:pt idx="160">
                  <c:v>40298</c:v>
                </c:pt>
                <c:pt idx="161">
                  <c:v>40329</c:v>
                </c:pt>
                <c:pt idx="162">
                  <c:v>40359</c:v>
                </c:pt>
                <c:pt idx="163">
                  <c:v>40390</c:v>
                </c:pt>
                <c:pt idx="164">
                  <c:v>40421</c:v>
                </c:pt>
                <c:pt idx="165">
                  <c:v>40451</c:v>
                </c:pt>
                <c:pt idx="166">
                  <c:v>40482</c:v>
                </c:pt>
                <c:pt idx="167">
                  <c:v>40512</c:v>
                </c:pt>
                <c:pt idx="168">
                  <c:v>40543</c:v>
                </c:pt>
                <c:pt idx="169">
                  <c:v>40574</c:v>
                </c:pt>
                <c:pt idx="170">
                  <c:v>40602</c:v>
                </c:pt>
                <c:pt idx="171">
                  <c:v>40633</c:v>
                </c:pt>
                <c:pt idx="172">
                  <c:v>40663</c:v>
                </c:pt>
                <c:pt idx="173">
                  <c:v>40694</c:v>
                </c:pt>
                <c:pt idx="174">
                  <c:v>40724</c:v>
                </c:pt>
                <c:pt idx="175">
                  <c:v>40755</c:v>
                </c:pt>
                <c:pt idx="176">
                  <c:v>40786</c:v>
                </c:pt>
                <c:pt idx="177">
                  <c:v>40816</c:v>
                </c:pt>
                <c:pt idx="178">
                  <c:v>40847</c:v>
                </c:pt>
                <c:pt idx="179">
                  <c:v>40877</c:v>
                </c:pt>
                <c:pt idx="180">
                  <c:v>40908</c:v>
                </c:pt>
                <c:pt idx="181">
                  <c:v>40939</c:v>
                </c:pt>
                <c:pt idx="182">
                  <c:v>40968</c:v>
                </c:pt>
                <c:pt idx="183">
                  <c:v>40999</c:v>
                </c:pt>
                <c:pt idx="184">
                  <c:v>41029</c:v>
                </c:pt>
                <c:pt idx="185">
                  <c:v>41060</c:v>
                </c:pt>
                <c:pt idx="186">
                  <c:v>41090</c:v>
                </c:pt>
                <c:pt idx="187">
                  <c:v>41121</c:v>
                </c:pt>
                <c:pt idx="188">
                  <c:v>41152</c:v>
                </c:pt>
                <c:pt idx="189">
                  <c:v>41182</c:v>
                </c:pt>
                <c:pt idx="190">
                  <c:v>41213</c:v>
                </c:pt>
                <c:pt idx="191">
                  <c:v>41243</c:v>
                </c:pt>
                <c:pt idx="192">
                  <c:v>41274</c:v>
                </c:pt>
                <c:pt idx="193">
                  <c:v>41305</c:v>
                </c:pt>
                <c:pt idx="194">
                  <c:v>41333</c:v>
                </c:pt>
                <c:pt idx="195">
                  <c:v>41364</c:v>
                </c:pt>
                <c:pt idx="196">
                  <c:v>41394</c:v>
                </c:pt>
                <c:pt idx="197">
                  <c:v>41425</c:v>
                </c:pt>
                <c:pt idx="198">
                  <c:v>41455</c:v>
                </c:pt>
                <c:pt idx="199">
                  <c:v>41486</c:v>
                </c:pt>
                <c:pt idx="200">
                  <c:v>41517</c:v>
                </c:pt>
                <c:pt idx="201">
                  <c:v>41547</c:v>
                </c:pt>
                <c:pt idx="202">
                  <c:v>41578</c:v>
                </c:pt>
                <c:pt idx="203">
                  <c:v>41608</c:v>
                </c:pt>
                <c:pt idx="204">
                  <c:v>41639</c:v>
                </c:pt>
                <c:pt idx="205">
                  <c:v>41670</c:v>
                </c:pt>
                <c:pt idx="206">
                  <c:v>41698</c:v>
                </c:pt>
                <c:pt idx="207">
                  <c:v>41729</c:v>
                </c:pt>
                <c:pt idx="208">
                  <c:v>41759</c:v>
                </c:pt>
                <c:pt idx="209">
                  <c:v>41790</c:v>
                </c:pt>
                <c:pt idx="210">
                  <c:v>41820</c:v>
                </c:pt>
                <c:pt idx="211">
                  <c:v>41851</c:v>
                </c:pt>
                <c:pt idx="212">
                  <c:v>41882</c:v>
                </c:pt>
                <c:pt idx="213">
                  <c:v>41912</c:v>
                </c:pt>
                <c:pt idx="214">
                  <c:v>41943</c:v>
                </c:pt>
                <c:pt idx="215">
                  <c:v>41973</c:v>
                </c:pt>
                <c:pt idx="216">
                  <c:v>42004</c:v>
                </c:pt>
                <c:pt idx="217">
                  <c:v>42035</c:v>
                </c:pt>
                <c:pt idx="218">
                  <c:v>42063</c:v>
                </c:pt>
                <c:pt idx="219">
                  <c:v>42094</c:v>
                </c:pt>
                <c:pt idx="220">
                  <c:v>42124</c:v>
                </c:pt>
                <c:pt idx="221">
                  <c:v>42155</c:v>
                </c:pt>
                <c:pt idx="222">
                  <c:v>42185</c:v>
                </c:pt>
                <c:pt idx="223">
                  <c:v>42216</c:v>
                </c:pt>
                <c:pt idx="224">
                  <c:v>42247</c:v>
                </c:pt>
                <c:pt idx="225">
                  <c:v>42277</c:v>
                </c:pt>
                <c:pt idx="226">
                  <c:v>42308</c:v>
                </c:pt>
                <c:pt idx="227">
                  <c:v>42338</c:v>
                </c:pt>
                <c:pt idx="228">
                  <c:v>42369</c:v>
                </c:pt>
                <c:pt idx="229">
                  <c:v>42400</c:v>
                </c:pt>
                <c:pt idx="230">
                  <c:v>42429</c:v>
                </c:pt>
                <c:pt idx="231">
                  <c:v>42460</c:v>
                </c:pt>
                <c:pt idx="232">
                  <c:v>42490</c:v>
                </c:pt>
                <c:pt idx="233">
                  <c:v>42521</c:v>
                </c:pt>
                <c:pt idx="234">
                  <c:v>42551</c:v>
                </c:pt>
                <c:pt idx="235">
                  <c:v>42582</c:v>
                </c:pt>
                <c:pt idx="236">
                  <c:v>42613</c:v>
                </c:pt>
                <c:pt idx="237">
                  <c:v>42643</c:v>
                </c:pt>
                <c:pt idx="238">
                  <c:v>42674</c:v>
                </c:pt>
                <c:pt idx="239">
                  <c:v>42704</c:v>
                </c:pt>
                <c:pt idx="240">
                  <c:v>42735</c:v>
                </c:pt>
                <c:pt idx="241">
                  <c:v>42766</c:v>
                </c:pt>
                <c:pt idx="242">
                  <c:v>42794</c:v>
                </c:pt>
                <c:pt idx="243">
                  <c:v>42825</c:v>
                </c:pt>
                <c:pt idx="244">
                  <c:v>42855</c:v>
                </c:pt>
                <c:pt idx="245">
                  <c:v>42886</c:v>
                </c:pt>
                <c:pt idx="246">
                  <c:v>42916</c:v>
                </c:pt>
                <c:pt idx="247">
                  <c:v>42947</c:v>
                </c:pt>
                <c:pt idx="248">
                  <c:v>42978</c:v>
                </c:pt>
                <c:pt idx="249">
                  <c:v>43008</c:v>
                </c:pt>
                <c:pt idx="250">
                  <c:v>43039</c:v>
                </c:pt>
                <c:pt idx="251">
                  <c:v>43069</c:v>
                </c:pt>
                <c:pt idx="252">
                  <c:v>43100</c:v>
                </c:pt>
                <c:pt idx="253">
                  <c:v>43131</c:v>
                </c:pt>
                <c:pt idx="254">
                  <c:v>43159</c:v>
                </c:pt>
                <c:pt idx="255">
                  <c:v>43190</c:v>
                </c:pt>
                <c:pt idx="256">
                  <c:v>43220</c:v>
                </c:pt>
                <c:pt idx="257">
                  <c:v>43251</c:v>
                </c:pt>
                <c:pt idx="258">
                  <c:v>43281</c:v>
                </c:pt>
                <c:pt idx="259">
                  <c:v>43312</c:v>
                </c:pt>
                <c:pt idx="260">
                  <c:v>43343</c:v>
                </c:pt>
                <c:pt idx="261">
                  <c:v>43373</c:v>
                </c:pt>
                <c:pt idx="262">
                  <c:v>43404</c:v>
                </c:pt>
                <c:pt idx="263">
                  <c:v>43434</c:v>
                </c:pt>
                <c:pt idx="264">
                  <c:v>43465</c:v>
                </c:pt>
                <c:pt idx="265">
                  <c:v>43496</c:v>
                </c:pt>
                <c:pt idx="266">
                  <c:v>43524</c:v>
                </c:pt>
                <c:pt idx="267">
                  <c:v>43555</c:v>
                </c:pt>
                <c:pt idx="268">
                  <c:v>43585</c:v>
                </c:pt>
                <c:pt idx="269">
                  <c:v>43616</c:v>
                </c:pt>
                <c:pt idx="270">
                  <c:v>43646</c:v>
                </c:pt>
                <c:pt idx="271">
                  <c:v>43677</c:v>
                </c:pt>
                <c:pt idx="272">
                  <c:v>43708</c:v>
                </c:pt>
                <c:pt idx="273">
                  <c:v>43738</c:v>
                </c:pt>
                <c:pt idx="274">
                  <c:v>43769</c:v>
                </c:pt>
                <c:pt idx="275">
                  <c:v>43799</c:v>
                </c:pt>
                <c:pt idx="276">
                  <c:v>43830</c:v>
                </c:pt>
                <c:pt idx="277">
                  <c:v>43861</c:v>
                </c:pt>
                <c:pt idx="278">
                  <c:v>43890</c:v>
                </c:pt>
                <c:pt idx="279">
                  <c:v>43921</c:v>
                </c:pt>
                <c:pt idx="280">
                  <c:v>43951</c:v>
                </c:pt>
                <c:pt idx="281">
                  <c:v>43982</c:v>
                </c:pt>
                <c:pt idx="282">
                  <c:v>44012</c:v>
                </c:pt>
                <c:pt idx="283">
                  <c:v>44043</c:v>
                </c:pt>
                <c:pt idx="284">
                  <c:v>44074</c:v>
                </c:pt>
                <c:pt idx="285">
                  <c:v>44104</c:v>
                </c:pt>
                <c:pt idx="286">
                  <c:v>44135</c:v>
                </c:pt>
                <c:pt idx="287">
                  <c:v>44165</c:v>
                </c:pt>
                <c:pt idx="288">
                  <c:v>44196</c:v>
                </c:pt>
                <c:pt idx="289">
                  <c:v>44227</c:v>
                </c:pt>
                <c:pt idx="290">
                  <c:v>44255</c:v>
                </c:pt>
                <c:pt idx="291">
                  <c:v>44286</c:v>
                </c:pt>
                <c:pt idx="292">
                  <c:v>44316</c:v>
                </c:pt>
                <c:pt idx="293">
                  <c:v>44347</c:v>
                </c:pt>
                <c:pt idx="294">
                  <c:v>44377</c:v>
                </c:pt>
                <c:pt idx="295">
                  <c:v>44408</c:v>
                </c:pt>
                <c:pt idx="296">
                  <c:v>44439</c:v>
                </c:pt>
                <c:pt idx="297">
                  <c:v>44469</c:v>
                </c:pt>
                <c:pt idx="298">
                  <c:v>44500</c:v>
                </c:pt>
                <c:pt idx="299">
                  <c:v>44530</c:v>
                </c:pt>
                <c:pt idx="300">
                  <c:v>44561</c:v>
                </c:pt>
                <c:pt idx="301">
                  <c:v>44592</c:v>
                </c:pt>
                <c:pt idx="302">
                  <c:v>44620</c:v>
                </c:pt>
                <c:pt idx="303">
                  <c:v>44651</c:v>
                </c:pt>
                <c:pt idx="304">
                  <c:v>44681</c:v>
                </c:pt>
                <c:pt idx="305">
                  <c:v>44712</c:v>
                </c:pt>
                <c:pt idx="306">
                  <c:v>44742</c:v>
                </c:pt>
                <c:pt idx="307">
                  <c:v>44773</c:v>
                </c:pt>
                <c:pt idx="308">
                  <c:v>44804</c:v>
                </c:pt>
                <c:pt idx="309">
                  <c:v>44834</c:v>
                </c:pt>
                <c:pt idx="310">
                  <c:v>44865</c:v>
                </c:pt>
                <c:pt idx="311">
                  <c:v>44895</c:v>
                </c:pt>
                <c:pt idx="312">
                  <c:v>44926</c:v>
                </c:pt>
              </c:numCache>
            </c:numRef>
          </c:cat>
          <c:val>
            <c:numRef>
              <c:f>'utv. 20 år'!$AC$3:$AC$315</c:f>
              <c:numCache>
                <c:formatCode>General</c:formatCode>
                <c:ptCount val="313"/>
                <c:pt idx="0">
                  <c:v>100</c:v>
                </c:pt>
                <c:pt idx="1">
                  <c:v>104.11243161667609</c:v>
                </c:pt>
                <c:pt idx="2">
                  <c:v>107.28164497264666</c:v>
                </c:pt>
                <c:pt idx="3">
                  <c:v>108.65874363327673</c:v>
                </c:pt>
                <c:pt idx="4">
                  <c:v>110.37540086776077</c:v>
                </c:pt>
                <c:pt idx="5">
                  <c:v>113.45029239766079</c:v>
                </c:pt>
                <c:pt idx="6">
                  <c:v>116.48745519713258</c:v>
                </c:pt>
                <c:pt idx="7">
                  <c:v>121.03376721373321</c:v>
                </c:pt>
                <c:pt idx="8">
                  <c:v>116.67609884927369</c:v>
                </c:pt>
                <c:pt idx="9">
                  <c:v>118.78890775325407</c:v>
                </c:pt>
                <c:pt idx="10">
                  <c:v>114.16713827579699</c:v>
                </c:pt>
                <c:pt idx="11">
                  <c:v>117.14770797962645</c:v>
                </c:pt>
                <c:pt idx="12">
                  <c:v>119.61893982267492</c:v>
                </c:pt>
                <c:pt idx="13">
                  <c:v>123.44840596113936</c:v>
                </c:pt>
                <c:pt idx="14">
                  <c:v>126.74966987360871</c:v>
                </c:pt>
                <c:pt idx="15">
                  <c:v>128.8624787775891</c:v>
                </c:pt>
                <c:pt idx="16">
                  <c:v>127.82493869081303</c:v>
                </c:pt>
                <c:pt idx="17">
                  <c:v>131.03188077721182</c:v>
                </c:pt>
                <c:pt idx="18">
                  <c:v>133.22014714204866</c:v>
                </c:pt>
                <c:pt idx="19">
                  <c:v>134.21995849839652</c:v>
                </c:pt>
                <c:pt idx="20">
                  <c:v>128.52292020373511</c:v>
                </c:pt>
                <c:pt idx="21">
                  <c:v>125.99509526504431</c:v>
                </c:pt>
                <c:pt idx="22">
                  <c:v>129.76796830786643</c:v>
                </c:pt>
                <c:pt idx="23">
                  <c:v>139.21901528013581</c:v>
                </c:pt>
                <c:pt idx="24">
                  <c:v>141.44501037540087</c:v>
                </c:pt>
                <c:pt idx="25">
                  <c:v>138.14374646293152</c:v>
                </c:pt>
                <c:pt idx="26">
                  <c:v>140.52065647990943</c:v>
                </c:pt>
                <c:pt idx="27">
                  <c:v>142.69005847953215</c:v>
                </c:pt>
                <c:pt idx="28">
                  <c:v>147.61365780041498</c:v>
                </c:pt>
                <c:pt idx="29">
                  <c:v>146.34974533106958</c:v>
                </c:pt>
                <c:pt idx="30">
                  <c:v>147.97208073948309</c:v>
                </c:pt>
                <c:pt idx="31">
                  <c:v>145.23674778343704</c:v>
                </c:pt>
                <c:pt idx="32">
                  <c:v>146.68930390492358</c:v>
                </c:pt>
                <c:pt idx="33">
                  <c:v>144.89718920958308</c:v>
                </c:pt>
                <c:pt idx="34">
                  <c:v>148.83984153933218</c:v>
                </c:pt>
                <c:pt idx="35">
                  <c:v>157.61177136389355</c:v>
                </c:pt>
                <c:pt idx="36">
                  <c:v>167.70420675344269</c:v>
                </c:pt>
                <c:pt idx="37">
                  <c:v>167.04395397094879</c:v>
                </c:pt>
                <c:pt idx="38">
                  <c:v>171.87323146576111</c:v>
                </c:pt>
                <c:pt idx="39">
                  <c:v>172.62780607432552</c:v>
                </c:pt>
                <c:pt idx="40">
                  <c:v>172.91077155253714</c:v>
                </c:pt>
                <c:pt idx="41">
                  <c:v>172.06187511790216</c:v>
                </c:pt>
                <c:pt idx="42">
                  <c:v>171.40162233540832</c:v>
                </c:pt>
                <c:pt idx="43">
                  <c:v>174.09922656102614</c:v>
                </c:pt>
                <c:pt idx="44">
                  <c:v>178.09847198641756</c:v>
                </c:pt>
                <c:pt idx="45">
                  <c:v>175.70269760422553</c:v>
                </c:pt>
                <c:pt idx="46">
                  <c:v>175.87247689115253</c:v>
                </c:pt>
                <c:pt idx="47">
                  <c:v>172.0807394831163</c:v>
                </c:pt>
                <c:pt idx="48">
                  <c:v>169.91133748349358</c:v>
                </c:pt>
                <c:pt idx="49">
                  <c:v>173.21260139596293</c:v>
                </c:pt>
                <c:pt idx="50">
                  <c:v>166.98736087530648</c:v>
                </c:pt>
                <c:pt idx="51">
                  <c:v>162.13921901528008</c:v>
                </c:pt>
                <c:pt idx="52">
                  <c:v>169.83588002263716</c:v>
                </c:pt>
                <c:pt idx="53">
                  <c:v>172.57121297868321</c:v>
                </c:pt>
                <c:pt idx="54">
                  <c:v>169.51518581399728</c:v>
                </c:pt>
                <c:pt idx="55">
                  <c:v>166.11960007545738</c:v>
                </c:pt>
                <c:pt idx="56">
                  <c:v>161.12054329371807</c:v>
                </c:pt>
                <c:pt idx="57">
                  <c:v>154.31050745142417</c:v>
                </c:pt>
                <c:pt idx="58">
                  <c:v>158.72476891152604</c:v>
                </c:pt>
                <c:pt idx="59">
                  <c:v>165.55366911903405</c:v>
                </c:pt>
                <c:pt idx="60">
                  <c:v>164.61045085832853</c:v>
                </c:pt>
                <c:pt idx="61">
                  <c:v>159.87549518958679</c:v>
                </c:pt>
                <c:pt idx="62">
                  <c:v>158.4606677985285</c:v>
                </c:pt>
                <c:pt idx="63">
                  <c:v>160.64893416336531</c:v>
                </c:pt>
                <c:pt idx="64">
                  <c:v>156.10262214676467</c:v>
                </c:pt>
                <c:pt idx="65">
                  <c:v>150.63195623467263</c:v>
                </c:pt>
                <c:pt idx="66">
                  <c:v>140.84135068854926</c:v>
                </c:pt>
                <c:pt idx="67">
                  <c:v>136.12525938502162</c:v>
                </c:pt>
                <c:pt idx="68">
                  <c:v>135.27636295038664</c:v>
                </c:pt>
                <c:pt idx="69">
                  <c:v>125.74985851726082</c:v>
                </c:pt>
                <c:pt idx="70">
                  <c:v>131.35257498585165</c:v>
                </c:pt>
                <c:pt idx="71">
                  <c:v>136.12525938502162</c:v>
                </c:pt>
                <c:pt idx="72">
                  <c:v>129.0699867949443</c:v>
                </c:pt>
                <c:pt idx="73">
                  <c:v>125.73099415204673</c:v>
                </c:pt>
                <c:pt idx="74">
                  <c:v>123.73137143935101</c:v>
                </c:pt>
                <c:pt idx="75">
                  <c:v>123.84455763063566</c:v>
                </c:pt>
                <c:pt idx="76">
                  <c:v>128.31541218637983</c:v>
                </c:pt>
                <c:pt idx="77">
                  <c:v>128.61724202980562</c:v>
                </c:pt>
                <c:pt idx="78">
                  <c:v>133.06923222033572</c:v>
                </c:pt>
                <c:pt idx="79">
                  <c:v>136.37049613280507</c:v>
                </c:pt>
                <c:pt idx="80">
                  <c:v>139.65289568006031</c:v>
                </c:pt>
                <c:pt idx="81">
                  <c:v>133.93699302018481</c:v>
                </c:pt>
                <c:pt idx="82">
                  <c:v>139.44538766270509</c:v>
                </c:pt>
                <c:pt idx="83">
                  <c:v>138.55876249764188</c:v>
                </c:pt>
                <c:pt idx="84">
                  <c:v>140.29428409734004</c:v>
                </c:pt>
                <c:pt idx="85">
                  <c:v>145.44425580079218</c:v>
                </c:pt>
                <c:pt idx="86">
                  <c:v>148.19845312205234</c:v>
                </c:pt>
                <c:pt idx="87">
                  <c:v>149.08507828711555</c:v>
                </c:pt>
                <c:pt idx="88">
                  <c:v>147.68911526127138</c:v>
                </c:pt>
                <c:pt idx="89">
                  <c:v>145.12356159215236</c:v>
                </c:pt>
                <c:pt idx="90">
                  <c:v>147.95321637426892</c:v>
                </c:pt>
                <c:pt idx="91">
                  <c:v>146.61384644406706</c:v>
                </c:pt>
                <c:pt idx="92">
                  <c:v>145.67062818336154</c:v>
                </c:pt>
                <c:pt idx="93">
                  <c:v>145.48198453122043</c:v>
                </c:pt>
                <c:pt idx="94">
                  <c:v>145.55744199207689</c:v>
                </c:pt>
                <c:pt idx="95">
                  <c:v>146.59498207885298</c:v>
                </c:pt>
                <c:pt idx="96">
                  <c:v>148.53801169590636</c:v>
                </c:pt>
                <c:pt idx="97">
                  <c:v>151.65063195623461</c:v>
                </c:pt>
                <c:pt idx="98">
                  <c:v>153.57479720807387</c:v>
                </c:pt>
                <c:pt idx="99">
                  <c:v>154.38596491228066</c:v>
                </c:pt>
                <c:pt idx="100">
                  <c:v>153.82003395585733</c:v>
                </c:pt>
                <c:pt idx="101">
                  <c:v>159.78117336351625</c:v>
                </c:pt>
                <c:pt idx="102">
                  <c:v>167.45897000565921</c:v>
                </c:pt>
                <c:pt idx="103">
                  <c:v>170.53386153555923</c:v>
                </c:pt>
                <c:pt idx="104">
                  <c:v>168.59083191850584</c:v>
                </c:pt>
                <c:pt idx="105">
                  <c:v>173.96717600452735</c:v>
                </c:pt>
                <c:pt idx="106">
                  <c:v>173.5144312393887</c:v>
                </c:pt>
                <c:pt idx="107">
                  <c:v>178.98509715148074</c:v>
                </c:pt>
                <c:pt idx="108">
                  <c:v>181.32427843803046</c:v>
                </c:pt>
                <c:pt idx="109">
                  <c:v>181.51292209017157</c:v>
                </c:pt>
                <c:pt idx="110">
                  <c:v>187.22882475004707</c:v>
                </c:pt>
                <c:pt idx="111">
                  <c:v>188.98321071495937</c:v>
                </c:pt>
                <c:pt idx="112">
                  <c:v>186.62516506319554</c:v>
                </c:pt>
                <c:pt idx="113">
                  <c:v>177.94755706470468</c:v>
                </c:pt>
                <c:pt idx="114">
                  <c:v>177.38162610828138</c:v>
                </c:pt>
                <c:pt idx="115">
                  <c:v>178.07960762120348</c:v>
                </c:pt>
                <c:pt idx="116">
                  <c:v>181.66383701188445</c:v>
                </c:pt>
                <c:pt idx="117">
                  <c:v>185.172608941709</c:v>
                </c:pt>
                <c:pt idx="118">
                  <c:v>187.64384078475749</c:v>
                </c:pt>
                <c:pt idx="119">
                  <c:v>185.11601584606666</c:v>
                </c:pt>
                <c:pt idx="120">
                  <c:v>188.64365214110535</c:v>
                </c:pt>
                <c:pt idx="121">
                  <c:v>191.49217128843605</c:v>
                </c:pt>
                <c:pt idx="122">
                  <c:v>192.75608375778145</c:v>
                </c:pt>
                <c:pt idx="123">
                  <c:v>196.05734767025081</c:v>
                </c:pt>
                <c:pt idx="124">
                  <c:v>197.453310696095</c:v>
                </c:pt>
                <c:pt idx="125">
                  <c:v>203.22580645161284</c:v>
                </c:pt>
                <c:pt idx="126">
                  <c:v>201.11299754763246</c:v>
                </c:pt>
                <c:pt idx="127">
                  <c:v>198.3210714959441</c:v>
                </c:pt>
                <c:pt idx="128">
                  <c:v>198.90586681758154</c:v>
                </c:pt>
                <c:pt idx="129">
                  <c:v>198.18902093944536</c:v>
                </c:pt>
                <c:pt idx="130">
                  <c:v>199.60384833050364</c:v>
                </c:pt>
                <c:pt idx="131">
                  <c:v>195.32163742690054</c:v>
                </c:pt>
                <c:pt idx="132">
                  <c:v>195.39709488775696</c:v>
                </c:pt>
                <c:pt idx="133">
                  <c:v>183.68232408979432</c:v>
                </c:pt>
                <c:pt idx="134">
                  <c:v>183.41822297679676</c:v>
                </c:pt>
                <c:pt idx="135">
                  <c:v>178.17392944727402</c:v>
                </c:pt>
                <c:pt idx="136">
                  <c:v>183.39935861158261</c:v>
                </c:pt>
                <c:pt idx="137">
                  <c:v>185.28579513299366</c:v>
                </c:pt>
                <c:pt idx="138">
                  <c:v>175.77815506508196</c:v>
                </c:pt>
                <c:pt idx="139">
                  <c:v>174.75947934351998</c:v>
                </c:pt>
                <c:pt idx="140">
                  <c:v>177.87209960384823</c:v>
                </c:pt>
                <c:pt idx="141">
                  <c:v>170.28862478777577</c:v>
                </c:pt>
                <c:pt idx="142">
                  <c:v>159.63025844180333</c:v>
                </c:pt>
                <c:pt idx="143">
                  <c:v>159.98868138087144</c:v>
                </c:pt>
                <c:pt idx="144">
                  <c:v>163.21448783248431</c:v>
                </c:pt>
                <c:pt idx="145">
                  <c:v>160.68666289379351</c:v>
                </c:pt>
                <c:pt idx="146">
                  <c:v>163.0635729107714</c:v>
                </c:pt>
                <c:pt idx="147">
                  <c:v>160.04527447651373</c:v>
                </c:pt>
                <c:pt idx="148">
                  <c:v>169.89247311827941</c:v>
                </c:pt>
                <c:pt idx="149">
                  <c:v>172.891907187323</c:v>
                </c:pt>
                <c:pt idx="150">
                  <c:v>175.74042633465368</c:v>
                </c:pt>
                <c:pt idx="151">
                  <c:v>177.28730428221075</c:v>
                </c:pt>
                <c:pt idx="152">
                  <c:v>179.0039615166948</c:v>
                </c:pt>
                <c:pt idx="153">
                  <c:v>181.9279381248819</c:v>
                </c:pt>
                <c:pt idx="154">
                  <c:v>183.83323901150709</c:v>
                </c:pt>
                <c:pt idx="155">
                  <c:v>187.13450292397644</c:v>
                </c:pt>
                <c:pt idx="156">
                  <c:v>189.5680060365967</c:v>
                </c:pt>
                <c:pt idx="157">
                  <c:v>187.88907753254085</c:v>
                </c:pt>
                <c:pt idx="158">
                  <c:v>183.07866440294268</c:v>
                </c:pt>
                <c:pt idx="159">
                  <c:v>191.58649311450654</c:v>
                </c:pt>
                <c:pt idx="160">
                  <c:v>192.66176193171083</c:v>
                </c:pt>
                <c:pt idx="161">
                  <c:v>188.39841539332187</c:v>
                </c:pt>
                <c:pt idx="162">
                  <c:v>185.87059045463104</c:v>
                </c:pt>
                <c:pt idx="163">
                  <c:v>186.53084323712488</c:v>
                </c:pt>
                <c:pt idx="164">
                  <c:v>187.26655348047518</c:v>
                </c:pt>
                <c:pt idx="165">
                  <c:v>187.43633276740218</c:v>
                </c:pt>
                <c:pt idx="166">
                  <c:v>190.09620826259177</c:v>
                </c:pt>
                <c:pt idx="167">
                  <c:v>189.37936238445559</c:v>
                </c:pt>
                <c:pt idx="168">
                  <c:v>191.17147707979612</c:v>
                </c:pt>
                <c:pt idx="169">
                  <c:v>186.58743633276725</c:v>
                </c:pt>
                <c:pt idx="170">
                  <c:v>186.45538577626849</c:v>
                </c:pt>
                <c:pt idx="171">
                  <c:v>187.34201094133169</c:v>
                </c:pt>
                <c:pt idx="172">
                  <c:v>188.45500848896424</c:v>
                </c:pt>
                <c:pt idx="173">
                  <c:v>188.54933031503481</c:v>
                </c:pt>
                <c:pt idx="174">
                  <c:v>188.90775325410291</c:v>
                </c:pt>
                <c:pt idx="175">
                  <c:v>187.68156951518571</c:v>
                </c:pt>
                <c:pt idx="176">
                  <c:v>180.15468779475563</c:v>
                </c:pt>
                <c:pt idx="177">
                  <c:v>178.53235238634213</c:v>
                </c:pt>
                <c:pt idx="178">
                  <c:v>181.81475193359736</c:v>
                </c:pt>
                <c:pt idx="179">
                  <c:v>180.70175438596488</c:v>
                </c:pt>
                <c:pt idx="180">
                  <c:v>181.75815883795502</c:v>
                </c:pt>
                <c:pt idx="181">
                  <c:v>187.43633276740232</c:v>
                </c:pt>
                <c:pt idx="182">
                  <c:v>189.96415770609312</c:v>
                </c:pt>
                <c:pt idx="183">
                  <c:v>189.945293340879</c:v>
                </c:pt>
                <c:pt idx="184">
                  <c:v>190.90737596679864</c:v>
                </c:pt>
                <c:pt idx="185">
                  <c:v>189.20958309752868</c:v>
                </c:pt>
                <c:pt idx="186">
                  <c:v>186.73835125448019</c:v>
                </c:pt>
                <c:pt idx="187">
                  <c:v>186.79494435012251</c:v>
                </c:pt>
                <c:pt idx="188">
                  <c:v>185.94604791548753</c:v>
                </c:pt>
                <c:pt idx="189">
                  <c:v>188.7191096019618</c:v>
                </c:pt>
                <c:pt idx="190">
                  <c:v>190.13393699302009</c:v>
                </c:pt>
                <c:pt idx="191">
                  <c:v>192.62403320128269</c:v>
                </c:pt>
                <c:pt idx="192">
                  <c:v>192.86926994906611</c:v>
                </c:pt>
                <c:pt idx="193">
                  <c:v>195.52914544425573</c:v>
                </c:pt>
                <c:pt idx="194">
                  <c:v>195.77438219203916</c:v>
                </c:pt>
                <c:pt idx="195">
                  <c:v>197.54763252216551</c:v>
                </c:pt>
                <c:pt idx="196">
                  <c:v>200.64138841727961</c:v>
                </c:pt>
                <c:pt idx="197">
                  <c:v>202.73533295604585</c:v>
                </c:pt>
                <c:pt idx="198">
                  <c:v>198.62290133936978</c:v>
                </c:pt>
                <c:pt idx="199">
                  <c:v>200.84889643463478</c:v>
                </c:pt>
                <c:pt idx="200">
                  <c:v>199.71703452178815</c:v>
                </c:pt>
                <c:pt idx="201">
                  <c:v>201.81097906055444</c:v>
                </c:pt>
                <c:pt idx="202">
                  <c:v>207.13073005093361</c:v>
                </c:pt>
                <c:pt idx="203">
                  <c:v>210.1301641199772</c:v>
                </c:pt>
                <c:pt idx="204">
                  <c:v>209.67741935483855</c:v>
                </c:pt>
                <c:pt idx="205">
                  <c:v>207.16845878136184</c:v>
                </c:pt>
                <c:pt idx="206">
                  <c:v>211.94114318053178</c:v>
                </c:pt>
                <c:pt idx="207">
                  <c:v>213.56347858894529</c:v>
                </c:pt>
                <c:pt idx="208">
                  <c:v>216.16676098849257</c:v>
                </c:pt>
                <c:pt idx="209">
                  <c:v>222.39200150914905</c:v>
                </c:pt>
                <c:pt idx="210">
                  <c:v>224.39162422184478</c:v>
                </c:pt>
                <c:pt idx="211">
                  <c:v>226.67421241275213</c:v>
                </c:pt>
                <c:pt idx="212">
                  <c:v>229.35295227315581</c:v>
                </c:pt>
                <c:pt idx="213">
                  <c:v>228.23995472552326</c:v>
                </c:pt>
                <c:pt idx="214">
                  <c:v>232.33352197698522</c:v>
                </c:pt>
                <c:pt idx="215">
                  <c:v>236.0120731937368</c:v>
                </c:pt>
                <c:pt idx="216">
                  <c:v>239.27560837577792</c:v>
                </c:pt>
                <c:pt idx="217">
                  <c:v>249.12280701754361</c:v>
                </c:pt>
                <c:pt idx="218">
                  <c:v>257.85700811167681</c:v>
                </c:pt>
                <c:pt idx="219">
                  <c:v>260.4791548764382</c:v>
                </c:pt>
                <c:pt idx="220">
                  <c:v>260.02641011129953</c:v>
                </c:pt>
                <c:pt idx="221">
                  <c:v>262.70514997170318</c:v>
                </c:pt>
                <c:pt idx="222">
                  <c:v>252.4806640256553</c:v>
                </c:pt>
                <c:pt idx="223">
                  <c:v>259.27183550273509</c:v>
                </c:pt>
                <c:pt idx="224">
                  <c:v>248.27391058290868</c:v>
                </c:pt>
                <c:pt idx="225">
                  <c:v>240.59611394076569</c:v>
                </c:pt>
                <c:pt idx="226">
                  <c:v>251.36766647802278</c:v>
                </c:pt>
                <c:pt idx="227">
                  <c:v>253.08432371250683</c:v>
                </c:pt>
                <c:pt idx="228">
                  <c:v>245.46312016600618</c:v>
                </c:pt>
                <c:pt idx="229">
                  <c:v>238.12488209771718</c:v>
                </c:pt>
                <c:pt idx="230">
                  <c:v>238.65308432371228</c:v>
                </c:pt>
                <c:pt idx="231">
                  <c:v>239.78494623655888</c:v>
                </c:pt>
                <c:pt idx="232">
                  <c:v>239.86040369741534</c:v>
                </c:pt>
                <c:pt idx="233">
                  <c:v>245.16129032258038</c:v>
                </c:pt>
                <c:pt idx="234">
                  <c:v>245.25561214865093</c:v>
                </c:pt>
                <c:pt idx="235">
                  <c:v>253.36728919071848</c:v>
                </c:pt>
                <c:pt idx="236">
                  <c:v>254.72552348613445</c:v>
                </c:pt>
                <c:pt idx="237">
                  <c:v>255.68760611205406</c:v>
                </c:pt>
                <c:pt idx="238">
                  <c:v>259.87549518958662</c:v>
                </c:pt>
                <c:pt idx="239">
                  <c:v>260.78098471986397</c:v>
                </c:pt>
                <c:pt idx="240">
                  <c:v>260.78098471986397</c:v>
                </c:pt>
                <c:pt idx="241">
                  <c:v>258.40407470288602</c:v>
                </c:pt>
                <c:pt idx="242">
                  <c:v>266.94963214487808</c:v>
                </c:pt>
                <c:pt idx="243">
                  <c:v>267.70420675344252</c:v>
                </c:pt>
                <c:pt idx="244">
                  <c:v>271.15638558762475</c:v>
                </c:pt>
                <c:pt idx="245">
                  <c:v>273.09941520467817</c:v>
                </c:pt>
                <c:pt idx="246">
                  <c:v>267.8173929447272</c:v>
                </c:pt>
                <c:pt idx="247">
                  <c:v>264.4029428409732</c:v>
                </c:pt>
                <c:pt idx="248">
                  <c:v>261.98830409356702</c:v>
                </c:pt>
                <c:pt idx="249">
                  <c:v>269.76042256178056</c:v>
                </c:pt>
                <c:pt idx="250">
                  <c:v>276.85342388228611</c:v>
                </c:pt>
                <c:pt idx="251">
                  <c:v>278.26825127334439</c:v>
                </c:pt>
                <c:pt idx="252">
                  <c:v>276.75910205621557</c:v>
                </c:pt>
                <c:pt idx="253">
                  <c:v>277.64572722127878</c:v>
                </c:pt>
                <c:pt idx="254">
                  <c:v>281.02244859460455</c:v>
                </c:pt>
                <c:pt idx="255">
                  <c:v>280.07923033389903</c:v>
                </c:pt>
                <c:pt idx="256">
                  <c:v>289.94529334087878</c:v>
                </c:pt>
                <c:pt idx="257">
                  <c:v>288.49273721939227</c:v>
                </c:pt>
                <c:pt idx="258">
                  <c:v>289.15299000188611</c:v>
                </c:pt>
                <c:pt idx="259">
                  <c:v>289.32276928881311</c:v>
                </c:pt>
                <c:pt idx="260">
                  <c:v>297.60422561780763</c:v>
                </c:pt>
                <c:pt idx="261">
                  <c:v>291.2846632710806</c:v>
                </c:pt>
                <c:pt idx="262">
                  <c:v>282.3240897943781</c:v>
                </c:pt>
                <c:pt idx="263">
                  <c:v>281.89020939445356</c:v>
                </c:pt>
                <c:pt idx="264">
                  <c:v>270.11884550084858</c:v>
                </c:pt>
                <c:pt idx="265">
                  <c:v>284.21052631578914</c:v>
                </c:pt>
                <c:pt idx="266">
                  <c:v>292.17128843614375</c:v>
                </c:pt>
                <c:pt idx="267">
                  <c:v>293.94453876627017</c:v>
                </c:pt>
                <c:pt idx="268">
                  <c:v>305.03678551216717</c:v>
                </c:pt>
                <c:pt idx="269">
                  <c:v>296.35917751367634</c:v>
                </c:pt>
                <c:pt idx="270">
                  <c:v>302.28258819090712</c:v>
                </c:pt>
                <c:pt idx="271">
                  <c:v>308.79079418977523</c:v>
                </c:pt>
                <c:pt idx="272">
                  <c:v>309.9792491982642</c:v>
                </c:pt>
                <c:pt idx="273">
                  <c:v>311.97887191095992</c:v>
                </c:pt>
                <c:pt idx="274">
                  <c:v>313.50688549330289</c:v>
                </c:pt>
                <c:pt idx="275">
                  <c:v>313.6578004150158</c:v>
                </c:pt>
                <c:pt idx="276">
                  <c:v>314.97830598000354</c:v>
                </c:pt>
                <c:pt idx="277">
                  <c:v>321.59969817015627</c:v>
                </c:pt>
                <c:pt idx="278">
                  <c:v>308.33804942463655</c:v>
                </c:pt>
                <c:pt idx="279">
                  <c:v>284.05961139407634</c:v>
                </c:pt>
                <c:pt idx="280">
                  <c:v>296.71760045274448</c:v>
                </c:pt>
                <c:pt idx="281">
                  <c:v>297.28353140916778</c:v>
                </c:pt>
                <c:pt idx="282">
                  <c:v>301.03754008677578</c:v>
                </c:pt>
                <c:pt idx="283">
                  <c:v>301.01867572156164</c:v>
                </c:pt>
                <c:pt idx="284">
                  <c:v>307.45142425957329</c:v>
                </c:pt>
                <c:pt idx="285">
                  <c:v>311.28089039803768</c:v>
                </c:pt>
                <c:pt idx="286">
                  <c:v>304.45199019052967</c:v>
                </c:pt>
                <c:pt idx="287">
                  <c:v>317.33635163176717</c:v>
                </c:pt>
                <c:pt idx="288">
                  <c:v>317.71363893604934</c:v>
                </c:pt>
                <c:pt idx="289">
                  <c:v>321.24127523108803</c:v>
                </c:pt>
                <c:pt idx="290">
                  <c:v>325.4480286738347</c:v>
                </c:pt>
                <c:pt idx="291">
                  <c:v>336.37049613280465</c:v>
                </c:pt>
                <c:pt idx="292">
                  <c:v>338.59649122806968</c:v>
                </c:pt>
                <c:pt idx="293">
                  <c:v>338.63421995849791</c:v>
                </c:pt>
                <c:pt idx="294">
                  <c:v>344.5953593661568</c:v>
                </c:pt>
                <c:pt idx="295">
                  <c:v>349.59441614789608</c:v>
                </c:pt>
                <c:pt idx="296">
                  <c:v>353.74457649500039</c:v>
                </c:pt>
                <c:pt idx="297">
                  <c:v>346.02905112242917</c:v>
                </c:pt>
                <c:pt idx="298">
                  <c:v>347.85889454819784</c:v>
                </c:pt>
                <c:pt idx="299">
                  <c:v>356.15921524240645</c:v>
                </c:pt>
                <c:pt idx="300">
                  <c:v>363.49745331069545</c:v>
                </c:pt>
                <c:pt idx="301">
                  <c:v>355.93284285983714</c:v>
                </c:pt>
                <c:pt idx="302">
                  <c:v>350.93378607809785</c:v>
                </c:pt>
                <c:pt idx="303">
                  <c:v>348.3305036785506</c:v>
                </c:pt>
                <c:pt idx="304">
                  <c:v>341.3129598189015</c:v>
                </c:pt>
                <c:pt idx="305">
                  <c:v>339.53970948877515</c:v>
                </c:pt>
                <c:pt idx="306">
                  <c:v>329.71137521222357</c:v>
                </c:pt>
                <c:pt idx="307">
                  <c:v>339.38879456706229</c:v>
                </c:pt>
                <c:pt idx="308">
                  <c:v>339.63403131484574</c:v>
                </c:pt>
                <c:pt idx="309">
                  <c:v>327.22127900396106</c:v>
                </c:pt>
                <c:pt idx="310">
                  <c:v>334.23882286361021</c:v>
                </c:pt>
                <c:pt idx="311">
                  <c:v>343.82192039237833</c:v>
                </c:pt>
                <c:pt idx="312">
                  <c:v>336.93642708922806</c:v>
                </c:pt>
              </c:numCache>
            </c:numRef>
          </c:val>
          <c:smooth val="0"/>
          <c:extLst>
            <c:ext xmlns:c16="http://schemas.microsoft.com/office/drawing/2014/chart" uri="{C3380CC4-5D6E-409C-BE32-E72D297353CC}">
              <c16:uniqueId val="{00000001-D1B6-4673-8D98-E32838DBDBD7}"/>
            </c:ext>
          </c:extLst>
        </c:ser>
        <c:ser>
          <c:idx val="2"/>
          <c:order val="2"/>
          <c:tx>
            <c:strRef>
              <c:f>'utv. 20 år'!$AF$1</c:f>
              <c:strCache>
                <c:ptCount val="1"/>
                <c:pt idx="0">
                  <c:v>Långa räntefonder</c:v>
                </c:pt>
              </c:strCache>
            </c:strRef>
          </c:tx>
          <c:spPr>
            <a:ln w="28575" cap="rnd">
              <a:solidFill>
                <a:schemeClr val="accent3"/>
              </a:solidFill>
              <a:round/>
            </a:ln>
            <a:effectLst/>
          </c:spPr>
          <c:marker>
            <c:symbol val="none"/>
          </c:marker>
          <c:cat>
            <c:numRef>
              <c:f>'utv. 20 år'!$W$3:$W$315</c:f>
              <c:numCache>
                <c:formatCode>m/d/yyyy</c:formatCode>
                <c:ptCount val="313"/>
                <c:pt idx="0">
                  <c:v>35430</c:v>
                </c:pt>
                <c:pt idx="1">
                  <c:v>35461</c:v>
                </c:pt>
                <c:pt idx="2">
                  <c:v>35489</c:v>
                </c:pt>
                <c:pt idx="3">
                  <c:v>35520</c:v>
                </c:pt>
                <c:pt idx="4">
                  <c:v>35550</c:v>
                </c:pt>
                <c:pt idx="5">
                  <c:v>35581</c:v>
                </c:pt>
                <c:pt idx="6">
                  <c:v>35611</c:v>
                </c:pt>
                <c:pt idx="7">
                  <c:v>35642</c:v>
                </c:pt>
                <c:pt idx="8">
                  <c:v>35673</c:v>
                </c:pt>
                <c:pt idx="9">
                  <c:v>35703</c:v>
                </c:pt>
                <c:pt idx="10">
                  <c:v>35734</c:v>
                </c:pt>
                <c:pt idx="11">
                  <c:v>35764</c:v>
                </c:pt>
                <c:pt idx="12">
                  <c:v>35795</c:v>
                </c:pt>
                <c:pt idx="13">
                  <c:v>35826</c:v>
                </c:pt>
                <c:pt idx="14">
                  <c:v>35854</c:v>
                </c:pt>
                <c:pt idx="15">
                  <c:v>35885</c:v>
                </c:pt>
                <c:pt idx="16">
                  <c:v>35915</c:v>
                </c:pt>
                <c:pt idx="17">
                  <c:v>35946</c:v>
                </c:pt>
                <c:pt idx="18">
                  <c:v>35976</c:v>
                </c:pt>
                <c:pt idx="19">
                  <c:v>36007</c:v>
                </c:pt>
                <c:pt idx="20">
                  <c:v>36038</c:v>
                </c:pt>
                <c:pt idx="21">
                  <c:v>36068</c:v>
                </c:pt>
                <c:pt idx="22">
                  <c:v>36099</c:v>
                </c:pt>
                <c:pt idx="23">
                  <c:v>36129</c:v>
                </c:pt>
                <c:pt idx="24">
                  <c:v>36160</c:v>
                </c:pt>
                <c:pt idx="25">
                  <c:v>36191</c:v>
                </c:pt>
                <c:pt idx="26">
                  <c:v>36219</c:v>
                </c:pt>
                <c:pt idx="27">
                  <c:v>36250</c:v>
                </c:pt>
                <c:pt idx="28">
                  <c:v>36280</c:v>
                </c:pt>
                <c:pt idx="29">
                  <c:v>36311</c:v>
                </c:pt>
                <c:pt idx="30">
                  <c:v>36341</c:v>
                </c:pt>
                <c:pt idx="31">
                  <c:v>36372</c:v>
                </c:pt>
                <c:pt idx="32">
                  <c:v>36403</c:v>
                </c:pt>
                <c:pt idx="33">
                  <c:v>36433</c:v>
                </c:pt>
                <c:pt idx="34">
                  <c:v>36464</c:v>
                </c:pt>
                <c:pt idx="35">
                  <c:v>36494</c:v>
                </c:pt>
                <c:pt idx="36">
                  <c:v>36525</c:v>
                </c:pt>
                <c:pt idx="37">
                  <c:v>36556</c:v>
                </c:pt>
                <c:pt idx="38">
                  <c:v>36585</c:v>
                </c:pt>
                <c:pt idx="39">
                  <c:v>36616</c:v>
                </c:pt>
                <c:pt idx="40">
                  <c:v>36646</c:v>
                </c:pt>
                <c:pt idx="41">
                  <c:v>36677</c:v>
                </c:pt>
                <c:pt idx="42">
                  <c:v>36707</c:v>
                </c:pt>
                <c:pt idx="43">
                  <c:v>36738</c:v>
                </c:pt>
                <c:pt idx="44">
                  <c:v>36769</c:v>
                </c:pt>
                <c:pt idx="45">
                  <c:v>36799</c:v>
                </c:pt>
                <c:pt idx="46">
                  <c:v>36830</c:v>
                </c:pt>
                <c:pt idx="47">
                  <c:v>36860</c:v>
                </c:pt>
                <c:pt idx="48">
                  <c:v>36891</c:v>
                </c:pt>
                <c:pt idx="49">
                  <c:v>36922</c:v>
                </c:pt>
                <c:pt idx="50">
                  <c:v>36950</c:v>
                </c:pt>
                <c:pt idx="51">
                  <c:v>36981</c:v>
                </c:pt>
                <c:pt idx="52">
                  <c:v>37011</c:v>
                </c:pt>
                <c:pt idx="53">
                  <c:v>37042</c:v>
                </c:pt>
                <c:pt idx="54">
                  <c:v>37072</c:v>
                </c:pt>
                <c:pt idx="55">
                  <c:v>37103</c:v>
                </c:pt>
                <c:pt idx="56">
                  <c:v>37134</c:v>
                </c:pt>
                <c:pt idx="57">
                  <c:v>37164</c:v>
                </c:pt>
                <c:pt idx="58">
                  <c:v>37195</c:v>
                </c:pt>
                <c:pt idx="59">
                  <c:v>37225</c:v>
                </c:pt>
                <c:pt idx="60">
                  <c:v>37256</c:v>
                </c:pt>
                <c:pt idx="61">
                  <c:v>37287</c:v>
                </c:pt>
                <c:pt idx="62">
                  <c:v>37315</c:v>
                </c:pt>
                <c:pt idx="63">
                  <c:v>37346</c:v>
                </c:pt>
                <c:pt idx="64">
                  <c:v>37376</c:v>
                </c:pt>
                <c:pt idx="65">
                  <c:v>37407</c:v>
                </c:pt>
                <c:pt idx="66">
                  <c:v>37437</c:v>
                </c:pt>
                <c:pt idx="67">
                  <c:v>37468</c:v>
                </c:pt>
                <c:pt idx="68">
                  <c:v>37499</c:v>
                </c:pt>
                <c:pt idx="69">
                  <c:v>37529</c:v>
                </c:pt>
                <c:pt idx="70">
                  <c:v>37560</c:v>
                </c:pt>
                <c:pt idx="71">
                  <c:v>37590</c:v>
                </c:pt>
                <c:pt idx="72">
                  <c:v>37621</c:v>
                </c:pt>
                <c:pt idx="73">
                  <c:v>37652</c:v>
                </c:pt>
                <c:pt idx="74">
                  <c:v>37680</c:v>
                </c:pt>
                <c:pt idx="75">
                  <c:v>37711</c:v>
                </c:pt>
                <c:pt idx="76">
                  <c:v>37741</c:v>
                </c:pt>
                <c:pt idx="77">
                  <c:v>37772</c:v>
                </c:pt>
                <c:pt idx="78">
                  <c:v>37802</c:v>
                </c:pt>
                <c:pt idx="79">
                  <c:v>37833</c:v>
                </c:pt>
                <c:pt idx="80">
                  <c:v>37864</c:v>
                </c:pt>
                <c:pt idx="81">
                  <c:v>37894</c:v>
                </c:pt>
                <c:pt idx="82">
                  <c:v>37925</c:v>
                </c:pt>
                <c:pt idx="83">
                  <c:v>37955</c:v>
                </c:pt>
                <c:pt idx="84">
                  <c:v>37986</c:v>
                </c:pt>
                <c:pt idx="85">
                  <c:v>38017</c:v>
                </c:pt>
                <c:pt idx="86">
                  <c:v>38046</c:v>
                </c:pt>
                <c:pt idx="87">
                  <c:v>38077</c:v>
                </c:pt>
                <c:pt idx="88">
                  <c:v>38107</c:v>
                </c:pt>
                <c:pt idx="89">
                  <c:v>38138</c:v>
                </c:pt>
                <c:pt idx="90">
                  <c:v>38168</c:v>
                </c:pt>
                <c:pt idx="91">
                  <c:v>38199</c:v>
                </c:pt>
                <c:pt idx="92">
                  <c:v>38230</c:v>
                </c:pt>
                <c:pt idx="93">
                  <c:v>38260</c:v>
                </c:pt>
                <c:pt idx="94">
                  <c:v>38291</c:v>
                </c:pt>
                <c:pt idx="95">
                  <c:v>38321</c:v>
                </c:pt>
                <c:pt idx="96">
                  <c:v>38352</c:v>
                </c:pt>
                <c:pt idx="97">
                  <c:v>38383</c:v>
                </c:pt>
                <c:pt idx="98">
                  <c:v>38411</c:v>
                </c:pt>
                <c:pt idx="99">
                  <c:v>38442</c:v>
                </c:pt>
                <c:pt idx="100">
                  <c:v>38472</c:v>
                </c:pt>
                <c:pt idx="101">
                  <c:v>38503</c:v>
                </c:pt>
                <c:pt idx="102">
                  <c:v>38533</c:v>
                </c:pt>
                <c:pt idx="103">
                  <c:v>38564</c:v>
                </c:pt>
                <c:pt idx="104">
                  <c:v>38595</c:v>
                </c:pt>
                <c:pt idx="105">
                  <c:v>38625</c:v>
                </c:pt>
                <c:pt idx="106">
                  <c:v>38656</c:v>
                </c:pt>
                <c:pt idx="107">
                  <c:v>38686</c:v>
                </c:pt>
                <c:pt idx="108">
                  <c:v>38717</c:v>
                </c:pt>
                <c:pt idx="109">
                  <c:v>38748</c:v>
                </c:pt>
                <c:pt idx="110">
                  <c:v>38776</c:v>
                </c:pt>
                <c:pt idx="111">
                  <c:v>38807</c:v>
                </c:pt>
                <c:pt idx="112">
                  <c:v>38837</c:v>
                </c:pt>
                <c:pt idx="113">
                  <c:v>38868</c:v>
                </c:pt>
                <c:pt idx="114">
                  <c:v>38898</c:v>
                </c:pt>
                <c:pt idx="115">
                  <c:v>38929</c:v>
                </c:pt>
                <c:pt idx="116">
                  <c:v>38960</c:v>
                </c:pt>
                <c:pt idx="117">
                  <c:v>38990</c:v>
                </c:pt>
                <c:pt idx="118">
                  <c:v>39021</c:v>
                </c:pt>
                <c:pt idx="119">
                  <c:v>39051</c:v>
                </c:pt>
                <c:pt idx="120">
                  <c:v>39082</c:v>
                </c:pt>
                <c:pt idx="121">
                  <c:v>39113</c:v>
                </c:pt>
                <c:pt idx="122">
                  <c:v>39141</c:v>
                </c:pt>
                <c:pt idx="123">
                  <c:v>39172</c:v>
                </c:pt>
                <c:pt idx="124">
                  <c:v>39202</c:v>
                </c:pt>
                <c:pt idx="125">
                  <c:v>39233</c:v>
                </c:pt>
                <c:pt idx="126">
                  <c:v>39263</c:v>
                </c:pt>
                <c:pt idx="127">
                  <c:v>39294</c:v>
                </c:pt>
                <c:pt idx="128">
                  <c:v>39325</c:v>
                </c:pt>
                <c:pt idx="129">
                  <c:v>39355</c:v>
                </c:pt>
                <c:pt idx="130">
                  <c:v>39386</c:v>
                </c:pt>
                <c:pt idx="131">
                  <c:v>39416</c:v>
                </c:pt>
                <c:pt idx="132">
                  <c:v>39447</c:v>
                </c:pt>
                <c:pt idx="133">
                  <c:v>39478</c:v>
                </c:pt>
                <c:pt idx="134">
                  <c:v>39507</c:v>
                </c:pt>
                <c:pt idx="135">
                  <c:v>39538</c:v>
                </c:pt>
                <c:pt idx="136">
                  <c:v>39568</c:v>
                </c:pt>
                <c:pt idx="137">
                  <c:v>39599</c:v>
                </c:pt>
                <c:pt idx="138">
                  <c:v>39629</c:v>
                </c:pt>
                <c:pt idx="139">
                  <c:v>39660</c:v>
                </c:pt>
                <c:pt idx="140">
                  <c:v>39691</c:v>
                </c:pt>
                <c:pt idx="141">
                  <c:v>39721</c:v>
                </c:pt>
                <c:pt idx="142">
                  <c:v>39752</c:v>
                </c:pt>
                <c:pt idx="143">
                  <c:v>39782</c:v>
                </c:pt>
                <c:pt idx="144">
                  <c:v>39813</c:v>
                </c:pt>
                <c:pt idx="145">
                  <c:v>39844</c:v>
                </c:pt>
                <c:pt idx="146">
                  <c:v>39872</c:v>
                </c:pt>
                <c:pt idx="147">
                  <c:v>39903</c:v>
                </c:pt>
                <c:pt idx="148">
                  <c:v>39933</c:v>
                </c:pt>
                <c:pt idx="149">
                  <c:v>39964</c:v>
                </c:pt>
                <c:pt idx="150">
                  <c:v>39994</c:v>
                </c:pt>
                <c:pt idx="151">
                  <c:v>40025</c:v>
                </c:pt>
                <c:pt idx="152">
                  <c:v>40056</c:v>
                </c:pt>
                <c:pt idx="153">
                  <c:v>40086</c:v>
                </c:pt>
                <c:pt idx="154">
                  <c:v>40117</c:v>
                </c:pt>
                <c:pt idx="155">
                  <c:v>40147</c:v>
                </c:pt>
                <c:pt idx="156">
                  <c:v>40178</c:v>
                </c:pt>
                <c:pt idx="157">
                  <c:v>40209</c:v>
                </c:pt>
                <c:pt idx="158">
                  <c:v>40237</c:v>
                </c:pt>
                <c:pt idx="159">
                  <c:v>40268</c:v>
                </c:pt>
                <c:pt idx="160">
                  <c:v>40298</c:v>
                </c:pt>
                <c:pt idx="161">
                  <c:v>40329</c:v>
                </c:pt>
                <c:pt idx="162">
                  <c:v>40359</c:v>
                </c:pt>
                <c:pt idx="163">
                  <c:v>40390</c:v>
                </c:pt>
                <c:pt idx="164">
                  <c:v>40421</c:v>
                </c:pt>
                <c:pt idx="165">
                  <c:v>40451</c:v>
                </c:pt>
                <c:pt idx="166">
                  <c:v>40482</c:v>
                </c:pt>
                <c:pt idx="167">
                  <c:v>40512</c:v>
                </c:pt>
                <c:pt idx="168">
                  <c:v>40543</c:v>
                </c:pt>
                <c:pt idx="169">
                  <c:v>40574</c:v>
                </c:pt>
                <c:pt idx="170">
                  <c:v>40602</c:v>
                </c:pt>
                <c:pt idx="171">
                  <c:v>40633</c:v>
                </c:pt>
                <c:pt idx="172">
                  <c:v>40663</c:v>
                </c:pt>
                <c:pt idx="173">
                  <c:v>40694</c:v>
                </c:pt>
                <c:pt idx="174">
                  <c:v>40724</c:v>
                </c:pt>
                <c:pt idx="175">
                  <c:v>40755</c:v>
                </c:pt>
                <c:pt idx="176">
                  <c:v>40786</c:v>
                </c:pt>
                <c:pt idx="177">
                  <c:v>40816</c:v>
                </c:pt>
                <c:pt idx="178">
                  <c:v>40847</c:v>
                </c:pt>
                <c:pt idx="179">
                  <c:v>40877</c:v>
                </c:pt>
                <c:pt idx="180">
                  <c:v>40908</c:v>
                </c:pt>
                <c:pt idx="181">
                  <c:v>40939</c:v>
                </c:pt>
                <c:pt idx="182">
                  <c:v>40968</c:v>
                </c:pt>
                <c:pt idx="183">
                  <c:v>40999</c:v>
                </c:pt>
                <c:pt idx="184">
                  <c:v>41029</c:v>
                </c:pt>
                <c:pt idx="185">
                  <c:v>41060</c:v>
                </c:pt>
                <c:pt idx="186">
                  <c:v>41090</c:v>
                </c:pt>
                <c:pt idx="187">
                  <c:v>41121</c:v>
                </c:pt>
                <c:pt idx="188">
                  <c:v>41152</c:v>
                </c:pt>
                <c:pt idx="189">
                  <c:v>41182</c:v>
                </c:pt>
                <c:pt idx="190">
                  <c:v>41213</c:v>
                </c:pt>
                <c:pt idx="191">
                  <c:v>41243</c:v>
                </c:pt>
                <c:pt idx="192">
                  <c:v>41274</c:v>
                </c:pt>
                <c:pt idx="193">
                  <c:v>41305</c:v>
                </c:pt>
                <c:pt idx="194">
                  <c:v>41333</c:v>
                </c:pt>
                <c:pt idx="195">
                  <c:v>41364</c:v>
                </c:pt>
                <c:pt idx="196">
                  <c:v>41394</c:v>
                </c:pt>
                <c:pt idx="197">
                  <c:v>41425</c:v>
                </c:pt>
                <c:pt idx="198">
                  <c:v>41455</c:v>
                </c:pt>
                <c:pt idx="199">
                  <c:v>41486</c:v>
                </c:pt>
                <c:pt idx="200">
                  <c:v>41517</c:v>
                </c:pt>
                <c:pt idx="201">
                  <c:v>41547</c:v>
                </c:pt>
                <c:pt idx="202">
                  <c:v>41578</c:v>
                </c:pt>
                <c:pt idx="203">
                  <c:v>41608</c:v>
                </c:pt>
                <c:pt idx="204">
                  <c:v>41639</c:v>
                </c:pt>
                <c:pt idx="205">
                  <c:v>41670</c:v>
                </c:pt>
                <c:pt idx="206">
                  <c:v>41698</c:v>
                </c:pt>
                <c:pt idx="207">
                  <c:v>41729</c:v>
                </c:pt>
                <c:pt idx="208">
                  <c:v>41759</c:v>
                </c:pt>
                <c:pt idx="209">
                  <c:v>41790</c:v>
                </c:pt>
                <c:pt idx="210">
                  <c:v>41820</c:v>
                </c:pt>
                <c:pt idx="211">
                  <c:v>41851</c:v>
                </c:pt>
                <c:pt idx="212">
                  <c:v>41882</c:v>
                </c:pt>
                <c:pt idx="213">
                  <c:v>41912</c:v>
                </c:pt>
                <c:pt idx="214">
                  <c:v>41943</c:v>
                </c:pt>
                <c:pt idx="215">
                  <c:v>41973</c:v>
                </c:pt>
                <c:pt idx="216">
                  <c:v>42004</c:v>
                </c:pt>
                <c:pt idx="217">
                  <c:v>42035</c:v>
                </c:pt>
                <c:pt idx="218">
                  <c:v>42063</c:v>
                </c:pt>
                <c:pt idx="219">
                  <c:v>42094</c:v>
                </c:pt>
                <c:pt idx="220">
                  <c:v>42124</c:v>
                </c:pt>
                <c:pt idx="221">
                  <c:v>42155</c:v>
                </c:pt>
                <c:pt idx="222">
                  <c:v>42185</c:v>
                </c:pt>
                <c:pt idx="223">
                  <c:v>42216</c:v>
                </c:pt>
                <c:pt idx="224">
                  <c:v>42247</c:v>
                </c:pt>
                <c:pt idx="225">
                  <c:v>42277</c:v>
                </c:pt>
                <c:pt idx="226">
                  <c:v>42308</c:v>
                </c:pt>
                <c:pt idx="227">
                  <c:v>42338</c:v>
                </c:pt>
                <c:pt idx="228">
                  <c:v>42369</c:v>
                </c:pt>
                <c:pt idx="229">
                  <c:v>42400</c:v>
                </c:pt>
                <c:pt idx="230">
                  <c:v>42429</c:v>
                </c:pt>
                <c:pt idx="231">
                  <c:v>42460</c:v>
                </c:pt>
                <c:pt idx="232">
                  <c:v>42490</c:v>
                </c:pt>
                <c:pt idx="233">
                  <c:v>42521</c:v>
                </c:pt>
                <c:pt idx="234">
                  <c:v>42551</c:v>
                </c:pt>
                <c:pt idx="235">
                  <c:v>42582</c:v>
                </c:pt>
                <c:pt idx="236">
                  <c:v>42613</c:v>
                </c:pt>
                <c:pt idx="237">
                  <c:v>42643</c:v>
                </c:pt>
                <c:pt idx="238">
                  <c:v>42674</c:v>
                </c:pt>
                <c:pt idx="239">
                  <c:v>42704</c:v>
                </c:pt>
                <c:pt idx="240">
                  <c:v>42735</c:v>
                </c:pt>
                <c:pt idx="241">
                  <c:v>42766</c:v>
                </c:pt>
                <c:pt idx="242">
                  <c:v>42794</c:v>
                </c:pt>
                <c:pt idx="243">
                  <c:v>42825</c:v>
                </c:pt>
                <c:pt idx="244">
                  <c:v>42855</c:v>
                </c:pt>
                <c:pt idx="245">
                  <c:v>42886</c:v>
                </c:pt>
                <c:pt idx="246">
                  <c:v>42916</c:v>
                </c:pt>
                <c:pt idx="247">
                  <c:v>42947</c:v>
                </c:pt>
                <c:pt idx="248">
                  <c:v>42978</c:v>
                </c:pt>
                <c:pt idx="249">
                  <c:v>43008</c:v>
                </c:pt>
                <c:pt idx="250">
                  <c:v>43039</c:v>
                </c:pt>
                <c:pt idx="251">
                  <c:v>43069</c:v>
                </c:pt>
                <c:pt idx="252">
                  <c:v>43100</c:v>
                </c:pt>
                <c:pt idx="253">
                  <c:v>43131</c:v>
                </c:pt>
                <c:pt idx="254">
                  <c:v>43159</c:v>
                </c:pt>
                <c:pt idx="255">
                  <c:v>43190</c:v>
                </c:pt>
                <c:pt idx="256">
                  <c:v>43220</c:v>
                </c:pt>
                <c:pt idx="257">
                  <c:v>43251</c:v>
                </c:pt>
                <c:pt idx="258">
                  <c:v>43281</c:v>
                </c:pt>
                <c:pt idx="259">
                  <c:v>43312</c:v>
                </c:pt>
                <c:pt idx="260">
                  <c:v>43343</c:v>
                </c:pt>
                <c:pt idx="261">
                  <c:v>43373</c:v>
                </c:pt>
                <c:pt idx="262">
                  <c:v>43404</c:v>
                </c:pt>
                <c:pt idx="263">
                  <c:v>43434</c:v>
                </c:pt>
                <c:pt idx="264">
                  <c:v>43465</c:v>
                </c:pt>
                <c:pt idx="265">
                  <c:v>43496</c:v>
                </c:pt>
                <c:pt idx="266">
                  <c:v>43524</c:v>
                </c:pt>
                <c:pt idx="267">
                  <c:v>43555</c:v>
                </c:pt>
                <c:pt idx="268">
                  <c:v>43585</c:v>
                </c:pt>
                <c:pt idx="269">
                  <c:v>43616</c:v>
                </c:pt>
                <c:pt idx="270">
                  <c:v>43646</c:v>
                </c:pt>
                <c:pt idx="271">
                  <c:v>43677</c:v>
                </c:pt>
                <c:pt idx="272">
                  <c:v>43708</c:v>
                </c:pt>
                <c:pt idx="273">
                  <c:v>43738</c:v>
                </c:pt>
                <c:pt idx="274">
                  <c:v>43769</c:v>
                </c:pt>
                <c:pt idx="275">
                  <c:v>43799</c:v>
                </c:pt>
                <c:pt idx="276">
                  <c:v>43830</c:v>
                </c:pt>
                <c:pt idx="277">
                  <c:v>43861</c:v>
                </c:pt>
                <c:pt idx="278">
                  <c:v>43890</c:v>
                </c:pt>
                <c:pt idx="279">
                  <c:v>43921</c:v>
                </c:pt>
                <c:pt idx="280">
                  <c:v>43951</c:v>
                </c:pt>
                <c:pt idx="281">
                  <c:v>43982</c:v>
                </c:pt>
                <c:pt idx="282">
                  <c:v>44012</c:v>
                </c:pt>
                <c:pt idx="283">
                  <c:v>44043</c:v>
                </c:pt>
                <c:pt idx="284">
                  <c:v>44074</c:v>
                </c:pt>
                <c:pt idx="285">
                  <c:v>44104</c:v>
                </c:pt>
                <c:pt idx="286">
                  <c:v>44135</c:v>
                </c:pt>
                <c:pt idx="287">
                  <c:v>44165</c:v>
                </c:pt>
                <c:pt idx="288">
                  <c:v>44196</c:v>
                </c:pt>
                <c:pt idx="289">
                  <c:v>44227</c:v>
                </c:pt>
                <c:pt idx="290">
                  <c:v>44255</c:v>
                </c:pt>
                <c:pt idx="291">
                  <c:v>44286</c:v>
                </c:pt>
                <c:pt idx="292">
                  <c:v>44316</c:v>
                </c:pt>
                <c:pt idx="293">
                  <c:v>44347</c:v>
                </c:pt>
                <c:pt idx="294">
                  <c:v>44377</c:v>
                </c:pt>
                <c:pt idx="295">
                  <c:v>44408</c:v>
                </c:pt>
                <c:pt idx="296">
                  <c:v>44439</c:v>
                </c:pt>
                <c:pt idx="297">
                  <c:v>44469</c:v>
                </c:pt>
                <c:pt idx="298">
                  <c:v>44500</c:v>
                </c:pt>
                <c:pt idx="299">
                  <c:v>44530</c:v>
                </c:pt>
                <c:pt idx="300">
                  <c:v>44561</c:v>
                </c:pt>
                <c:pt idx="301">
                  <c:v>44592</c:v>
                </c:pt>
                <c:pt idx="302">
                  <c:v>44620</c:v>
                </c:pt>
                <c:pt idx="303">
                  <c:v>44651</c:v>
                </c:pt>
                <c:pt idx="304">
                  <c:v>44681</c:v>
                </c:pt>
                <c:pt idx="305">
                  <c:v>44712</c:v>
                </c:pt>
                <c:pt idx="306">
                  <c:v>44742</c:v>
                </c:pt>
                <c:pt idx="307">
                  <c:v>44773</c:v>
                </c:pt>
                <c:pt idx="308">
                  <c:v>44804</c:v>
                </c:pt>
                <c:pt idx="309">
                  <c:v>44834</c:v>
                </c:pt>
                <c:pt idx="310">
                  <c:v>44865</c:v>
                </c:pt>
                <c:pt idx="311">
                  <c:v>44895</c:v>
                </c:pt>
                <c:pt idx="312">
                  <c:v>44926</c:v>
                </c:pt>
              </c:numCache>
            </c:numRef>
          </c:cat>
          <c:val>
            <c:numRef>
              <c:f>'utv. 20 år'!$AF$3:$AF$315</c:f>
              <c:numCache>
                <c:formatCode>General</c:formatCode>
                <c:ptCount val="313"/>
                <c:pt idx="0">
                  <c:v>100</c:v>
                </c:pt>
                <c:pt idx="1">
                  <c:v>100.08147303242627</c:v>
                </c:pt>
                <c:pt idx="2">
                  <c:v>100.84731953723318</c:v>
                </c:pt>
                <c:pt idx="3">
                  <c:v>99.380804953560371</c:v>
                </c:pt>
                <c:pt idx="4">
                  <c:v>99.837053935147466</c:v>
                </c:pt>
                <c:pt idx="5">
                  <c:v>100.83102493074793</c:v>
                </c:pt>
                <c:pt idx="6">
                  <c:v>102.91673456086035</c:v>
                </c:pt>
                <c:pt idx="7">
                  <c:v>103.89441094997555</c:v>
                </c:pt>
                <c:pt idx="8">
                  <c:v>103.5685188202705</c:v>
                </c:pt>
                <c:pt idx="9">
                  <c:v>105.36092553364837</c:v>
                </c:pt>
                <c:pt idx="10">
                  <c:v>104.70914127423825</c:v>
                </c:pt>
                <c:pt idx="11">
                  <c:v>105.19797946879585</c:v>
                </c:pt>
                <c:pt idx="12">
                  <c:v>106.55043180707187</c:v>
                </c:pt>
                <c:pt idx="13">
                  <c:v>108.34283852044973</c:v>
                </c:pt>
                <c:pt idx="14">
                  <c:v>109.25533648362392</c:v>
                </c:pt>
                <c:pt idx="15">
                  <c:v>109.9234153495193</c:v>
                </c:pt>
                <c:pt idx="16">
                  <c:v>110.08636141437185</c:v>
                </c:pt>
                <c:pt idx="17">
                  <c:v>111.74841127586768</c:v>
                </c:pt>
                <c:pt idx="18">
                  <c:v>112.72608766498291</c:v>
                </c:pt>
                <c:pt idx="19">
                  <c:v>113.2801042854815</c:v>
                </c:pt>
                <c:pt idx="20">
                  <c:v>113.39416653087829</c:v>
                </c:pt>
                <c:pt idx="21">
                  <c:v>114.24148606811146</c:v>
                </c:pt>
                <c:pt idx="22">
                  <c:v>115.33322470262344</c:v>
                </c:pt>
                <c:pt idx="23">
                  <c:v>117.09304220303082</c:v>
                </c:pt>
                <c:pt idx="24">
                  <c:v>117.98924555971975</c:v>
                </c:pt>
                <c:pt idx="25">
                  <c:v>119.37428711096631</c:v>
                </c:pt>
                <c:pt idx="26">
                  <c:v>118.52696757373312</c:v>
                </c:pt>
                <c:pt idx="27">
                  <c:v>119.43946553690731</c:v>
                </c:pt>
                <c:pt idx="28">
                  <c:v>120.18901743522898</c:v>
                </c:pt>
                <c:pt idx="29">
                  <c:v>118.91803812937921</c:v>
                </c:pt>
                <c:pt idx="30">
                  <c:v>117.59817500407368</c:v>
                </c:pt>
                <c:pt idx="31">
                  <c:v>116.66938243441423</c:v>
                </c:pt>
                <c:pt idx="32">
                  <c:v>116.39237412416495</c:v>
                </c:pt>
                <c:pt idx="33">
                  <c:v>116.29460648525341</c:v>
                </c:pt>
                <c:pt idx="34">
                  <c:v>116.68567704089949</c:v>
                </c:pt>
                <c:pt idx="35">
                  <c:v>117.51670197164744</c:v>
                </c:pt>
                <c:pt idx="36">
                  <c:v>117.6307642170442</c:v>
                </c:pt>
                <c:pt idx="37">
                  <c:v>117.28857748085389</c:v>
                </c:pt>
                <c:pt idx="38">
                  <c:v>117.89147792080826</c:v>
                </c:pt>
                <c:pt idx="39">
                  <c:v>119.65129542121565</c:v>
                </c:pt>
                <c:pt idx="40">
                  <c:v>119.9120091249797</c:v>
                </c:pt>
                <c:pt idx="41">
                  <c:v>120.90598012058017</c:v>
                </c:pt>
                <c:pt idx="42">
                  <c:v>121.28075606974099</c:v>
                </c:pt>
                <c:pt idx="43">
                  <c:v>121.70441583835756</c:v>
                </c:pt>
                <c:pt idx="44">
                  <c:v>122.40508391722346</c:v>
                </c:pt>
                <c:pt idx="45">
                  <c:v>123.15463581554511</c:v>
                </c:pt>
                <c:pt idx="46">
                  <c:v>124.09972299168982</c:v>
                </c:pt>
                <c:pt idx="47">
                  <c:v>125.06110477431977</c:v>
                </c:pt>
                <c:pt idx="48">
                  <c:v>126.6579762098746</c:v>
                </c:pt>
                <c:pt idx="49">
                  <c:v>127.61935799250455</c:v>
                </c:pt>
                <c:pt idx="50">
                  <c:v>127.86377708978334</c:v>
                </c:pt>
                <c:pt idx="51">
                  <c:v>128.98810493726583</c:v>
                </c:pt>
                <c:pt idx="52">
                  <c:v>127.63565259898979</c:v>
                </c:pt>
                <c:pt idx="53">
                  <c:v>127.09793058497642</c:v>
                </c:pt>
                <c:pt idx="54">
                  <c:v>126.86980609418288</c:v>
                </c:pt>
                <c:pt idx="55">
                  <c:v>128.51556134919346</c:v>
                </c:pt>
                <c:pt idx="56">
                  <c:v>129.63988919667594</c:v>
                </c:pt>
                <c:pt idx="57">
                  <c:v>130.09613817826303</c:v>
                </c:pt>
                <c:pt idx="58">
                  <c:v>131.87225028515567</c:v>
                </c:pt>
                <c:pt idx="59">
                  <c:v>131.44859051653907</c:v>
                </c:pt>
                <c:pt idx="60">
                  <c:v>130.61756558579114</c:v>
                </c:pt>
                <c:pt idx="61">
                  <c:v>130.74792243767317</c:v>
                </c:pt>
                <c:pt idx="62">
                  <c:v>130.91086850252572</c:v>
                </c:pt>
                <c:pt idx="63">
                  <c:v>130.34055727554184</c:v>
                </c:pt>
                <c:pt idx="64">
                  <c:v>131.22046602574554</c:v>
                </c:pt>
                <c:pt idx="65">
                  <c:v>131.75818803975889</c:v>
                </c:pt>
                <c:pt idx="66">
                  <c:v>133.04546195209392</c:v>
                </c:pt>
                <c:pt idx="67">
                  <c:v>134.56086035522247</c:v>
                </c:pt>
                <c:pt idx="68">
                  <c:v>135.62000977676394</c:v>
                </c:pt>
                <c:pt idx="69">
                  <c:v>137.21688121231875</c:v>
                </c:pt>
                <c:pt idx="70">
                  <c:v>137.18429199934823</c:v>
                </c:pt>
                <c:pt idx="71">
                  <c:v>137.83607625875837</c:v>
                </c:pt>
                <c:pt idx="72">
                  <c:v>140.14991037966433</c:v>
                </c:pt>
                <c:pt idx="73">
                  <c:v>141.25794362066156</c:v>
                </c:pt>
                <c:pt idx="74">
                  <c:v>142.49633371354085</c:v>
                </c:pt>
                <c:pt idx="75">
                  <c:v>142.10526315789477</c:v>
                </c:pt>
                <c:pt idx="76">
                  <c:v>142.36597686165885</c:v>
                </c:pt>
                <c:pt idx="77">
                  <c:v>145.33159524197495</c:v>
                </c:pt>
                <c:pt idx="78">
                  <c:v>145.62489815870953</c:v>
                </c:pt>
                <c:pt idx="79">
                  <c:v>144.77757862147632</c:v>
                </c:pt>
                <c:pt idx="80">
                  <c:v>144.14208896855143</c:v>
                </c:pt>
                <c:pt idx="81">
                  <c:v>145.90190646895883</c:v>
                </c:pt>
                <c:pt idx="82">
                  <c:v>144.12579436206622</c:v>
                </c:pt>
                <c:pt idx="83">
                  <c:v>144.43539188528604</c:v>
                </c:pt>
                <c:pt idx="84">
                  <c:v>146.29297702460491</c:v>
                </c:pt>
                <c:pt idx="85">
                  <c:v>147.18918038129385</c:v>
                </c:pt>
                <c:pt idx="86">
                  <c:v>148.86752484927496</c:v>
                </c:pt>
                <c:pt idx="87">
                  <c:v>150.83917223399061</c:v>
                </c:pt>
                <c:pt idx="88">
                  <c:v>149.07935473358324</c:v>
                </c:pt>
                <c:pt idx="89">
                  <c:v>149.27489001140628</c:v>
                </c:pt>
                <c:pt idx="90">
                  <c:v>149.35636304383257</c:v>
                </c:pt>
                <c:pt idx="91">
                  <c:v>150.3340394329478</c:v>
                </c:pt>
                <c:pt idx="92">
                  <c:v>151.4746618869155</c:v>
                </c:pt>
                <c:pt idx="93">
                  <c:v>152.20791917875189</c:v>
                </c:pt>
                <c:pt idx="94">
                  <c:v>153.1855955678671</c:v>
                </c:pt>
                <c:pt idx="95">
                  <c:v>154.47286948020212</c:v>
                </c:pt>
                <c:pt idx="96">
                  <c:v>155.61349193416984</c:v>
                </c:pt>
                <c:pt idx="97">
                  <c:v>157.2755417956657</c:v>
                </c:pt>
                <c:pt idx="98">
                  <c:v>157.09630112432791</c:v>
                </c:pt>
                <c:pt idx="99">
                  <c:v>157.74808538373807</c:v>
                </c:pt>
                <c:pt idx="100">
                  <c:v>160.07821411112931</c:v>
                </c:pt>
                <c:pt idx="101">
                  <c:v>161.21883656509704</c:v>
                </c:pt>
                <c:pt idx="102">
                  <c:v>163.4349030470915</c:v>
                </c:pt>
                <c:pt idx="103">
                  <c:v>163.06012709793066</c:v>
                </c:pt>
                <c:pt idx="104">
                  <c:v>163.27195698223895</c:v>
                </c:pt>
                <c:pt idx="105">
                  <c:v>163.06012709793063</c:v>
                </c:pt>
                <c:pt idx="106">
                  <c:v>162.06615610233018</c:v>
                </c:pt>
                <c:pt idx="107">
                  <c:v>161.70767475965462</c:v>
                </c:pt>
                <c:pt idx="108">
                  <c:v>161.85432621802192</c:v>
                </c:pt>
                <c:pt idx="109">
                  <c:v>161.51213948183161</c:v>
                </c:pt>
                <c:pt idx="110">
                  <c:v>162.29428059312374</c:v>
                </c:pt>
                <c:pt idx="111">
                  <c:v>161.07218510672973</c:v>
                </c:pt>
                <c:pt idx="112">
                  <c:v>160.46928466677537</c:v>
                </c:pt>
                <c:pt idx="113">
                  <c:v>160.87664982890669</c:v>
                </c:pt>
                <c:pt idx="114">
                  <c:v>160.29004399543757</c:v>
                </c:pt>
                <c:pt idx="115">
                  <c:v>161.47955026886103</c:v>
                </c:pt>
                <c:pt idx="116">
                  <c:v>162.27798598663847</c:v>
                </c:pt>
                <c:pt idx="117">
                  <c:v>162.9623594590191</c:v>
                </c:pt>
                <c:pt idx="118">
                  <c:v>163.07642170441585</c:v>
                </c:pt>
                <c:pt idx="119">
                  <c:v>163.923741241649</c:v>
                </c:pt>
                <c:pt idx="120">
                  <c:v>162.94606485253379</c:v>
                </c:pt>
                <c:pt idx="121">
                  <c:v>162.19651295421215</c:v>
                </c:pt>
                <c:pt idx="122">
                  <c:v>163.98891966759001</c:v>
                </c:pt>
                <c:pt idx="123">
                  <c:v>163.69561675085544</c:v>
                </c:pt>
                <c:pt idx="124">
                  <c:v>163.09271631090107</c:v>
                </c:pt>
                <c:pt idx="125">
                  <c:v>162.68535114876974</c:v>
                </c:pt>
                <c:pt idx="126">
                  <c:v>161.87062082450709</c:v>
                </c:pt>
                <c:pt idx="127">
                  <c:v>162.97865406550432</c:v>
                </c:pt>
                <c:pt idx="128">
                  <c:v>163.97262506110476</c:v>
                </c:pt>
                <c:pt idx="129">
                  <c:v>163.8911520286785</c:v>
                </c:pt>
                <c:pt idx="130">
                  <c:v>164.59182010754441</c:v>
                </c:pt>
                <c:pt idx="131">
                  <c:v>165.30878279289553</c:v>
                </c:pt>
                <c:pt idx="132">
                  <c:v>164.98289066319046</c:v>
                </c:pt>
                <c:pt idx="133">
                  <c:v>167.88333061756555</c:v>
                </c:pt>
                <c:pt idx="134">
                  <c:v>167.50855466840471</c:v>
                </c:pt>
                <c:pt idx="135">
                  <c:v>167.62261691380149</c:v>
                </c:pt>
                <c:pt idx="136">
                  <c:v>167.31301939058167</c:v>
                </c:pt>
                <c:pt idx="137">
                  <c:v>165.84650480690885</c:v>
                </c:pt>
                <c:pt idx="138">
                  <c:v>164.91771223724939</c:v>
                </c:pt>
                <c:pt idx="139">
                  <c:v>166.93824344142084</c:v>
                </c:pt>
                <c:pt idx="140">
                  <c:v>168.46993645103464</c:v>
                </c:pt>
                <c:pt idx="141">
                  <c:v>169.26837216881205</c:v>
                </c:pt>
                <c:pt idx="142">
                  <c:v>172.90206941502353</c:v>
                </c:pt>
                <c:pt idx="143">
                  <c:v>176.6172396936613</c:v>
                </c:pt>
                <c:pt idx="144">
                  <c:v>180.07169626853502</c:v>
                </c:pt>
                <c:pt idx="145">
                  <c:v>177.85562978654056</c:v>
                </c:pt>
                <c:pt idx="146">
                  <c:v>180.26723154635806</c:v>
                </c:pt>
                <c:pt idx="147">
                  <c:v>179.35473358318387</c:v>
                </c:pt>
                <c:pt idx="148">
                  <c:v>179.04513605996405</c:v>
                </c:pt>
                <c:pt idx="149">
                  <c:v>177.28531855955669</c:v>
                </c:pt>
                <c:pt idx="150">
                  <c:v>179.46879582858065</c:v>
                </c:pt>
                <c:pt idx="151">
                  <c:v>181.79892455597187</c:v>
                </c:pt>
                <c:pt idx="152">
                  <c:v>182.79289555157237</c:v>
                </c:pt>
                <c:pt idx="153">
                  <c:v>183.72168812123181</c:v>
                </c:pt>
                <c:pt idx="154">
                  <c:v>184.97637282059631</c:v>
                </c:pt>
                <c:pt idx="155">
                  <c:v>185.95404920971154</c:v>
                </c:pt>
                <c:pt idx="156">
                  <c:v>185.85628157080004</c:v>
                </c:pt>
                <c:pt idx="157">
                  <c:v>187.30650154798758</c:v>
                </c:pt>
                <c:pt idx="158">
                  <c:v>188.3167671500733</c:v>
                </c:pt>
                <c:pt idx="159">
                  <c:v>189.84846015968714</c:v>
                </c:pt>
                <c:pt idx="160">
                  <c:v>191.85269675737328</c:v>
                </c:pt>
                <c:pt idx="161">
                  <c:v>192.6185432621802</c:v>
                </c:pt>
                <c:pt idx="162">
                  <c:v>192.30894573896038</c:v>
                </c:pt>
                <c:pt idx="163">
                  <c:v>193.09108685025254</c:v>
                </c:pt>
                <c:pt idx="164">
                  <c:v>196.80625712889031</c:v>
                </c:pt>
                <c:pt idx="165">
                  <c:v>195.48639400358476</c:v>
                </c:pt>
                <c:pt idx="166">
                  <c:v>193.69398729020691</c:v>
                </c:pt>
                <c:pt idx="167">
                  <c:v>192.94443539188524</c:v>
                </c:pt>
                <c:pt idx="168">
                  <c:v>191.2823855303894</c:v>
                </c:pt>
                <c:pt idx="169">
                  <c:v>190.71207430340556</c:v>
                </c:pt>
                <c:pt idx="170">
                  <c:v>191.16832328499262</c:v>
                </c:pt>
                <c:pt idx="171">
                  <c:v>191.78751833143224</c:v>
                </c:pt>
                <c:pt idx="172">
                  <c:v>193.00961381782622</c:v>
                </c:pt>
                <c:pt idx="173">
                  <c:v>195.16050187387964</c:v>
                </c:pt>
                <c:pt idx="174">
                  <c:v>195.77969692031928</c:v>
                </c:pt>
                <c:pt idx="175">
                  <c:v>198.54978002281234</c:v>
                </c:pt>
                <c:pt idx="176">
                  <c:v>201.07544402802665</c:v>
                </c:pt>
                <c:pt idx="177">
                  <c:v>203.03079680625703</c:v>
                </c:pt>
                <c:pt idx="178">
                  <c:v>202.31383412090588</c:v>
                </c:pt>
                <c:pt idx="179">
                  <c:v>204.15512465373951</c:v>
                </c:pt>
                <c:pt idx="180">
                  <c:v>205.62163923741227</c:v>
                </c:pt>
                <c:pt idx="181">
                  <c:v>206.51784259410118</c:v>
                </c:pt>
                <c:pt idx="182">
                  <c:v>206.32230731627814</c:v>
                </c:pt>
                <c:pt idx="183">
                  <c:v>206.27342349682237</c:v>
                </c:pt>
                <c:pt idx="184">
                  <c:v>207.59328662212789</c:v>
                </c:pt>
                <c:pt idx="185">
                  <c:v>210.42854815056194</c:v>
                </c:pt>
                <c:pt idx="186">
                  <c:v>209.1249796317417</c:v>
                </c:pt>
                <c:pt idx="187">
                  <c:v>211.38992993319189</c:v>
                </c:pt>
                <c:pt idx="188">
                  <c:v>212.38390092879237</c:v>
                </c:pt>
                <c:pt idx="189">
                  <c:v>213.41046113736334</c:v>
                </c:pt>
                <c:pt idx="190">
                  <c:v>214.04595079028826</c:v>
                </c:pt>
                <c:pt idx="191">
                  <c:v>214.87697572103616</c:v>
                </c:pt>
                <c:pt idx="192">
                  <c:v>215.41469773504951</c:v>
                </c:pt>
                <c:pt idx="193">
                  <c:v>213.60599641518641</c:v>
                </c:pt>
                <c:pt idx="194">
                  <c:v>214.24148606811127</c:v>
                </c:pt>
                <c:pt idx="195">
                  <c:v>215.26804627668227</c:v>
                </c:pt>
                <c:pt idx="196">
                  <c:v>217.32116669382415</c:v>
                </c:pt>
                <c:pt idx="197">
                  <c:v>216.21313345282692</c:v>
                </c:pt>
                <c:pt idx="198">
                  <c:v>213.85041551246522</c:v>
                </c:pt>
                <c:pt idx="199">
                  <c:v>214.97474335994769</c:v>
                </c:pt>
                <c:pt idx="200">
                  <c:v>213.73635326706841</c:v>
                </c:pt>
                <c:pt idx="201">
                  <c:v>214.94215414697717</c:v>
                </c:pt>
                <c:pt idx="202">
                  <c:v>216.78344467981083</c:v>
                </c:pt>
                <c:pt idx="203">
                  <c:v>218.05442398566061</c:v>
                </c:pt>
                <c:pt idx="204">
                  <c:v>217.27228287436847</c:v>
                </c:pt>
                <c:pt idx="205">
                  <c:v>219.37428711096615</c:v>
                </c:pt>
                <c:pt idx="206">
                  <c:v>220.05866058334684</c:v>
                </c:pt>
                <c:pt idx="207">
                  <c:v>221.0689261854325</c:v>
                </c:pt>
                <c:pt idx="208">
                  <c:v>222.79615447286938</c:v>
                </c:pt>
                <c:pt idx="209">
                  <c:v>224.19749063060118</c:v>
                </c:pt>
                <c:pt idx="210">
                  <c:v>225.27293465862789</c:v>
                </c:pt>
                <c:pt idx="211">
                  <c:v>226.67427081635969</c:v>
                </c:pt>
                <c:pt idx="212">
                  <c:v>228.53185595567854</c:v>
                </c:pt>
                <c:pt idx="213">
                  <c:v>228.15708000651773</c:v>
                </c:pt>
                <c:pt idx="214">
                  <c:v>230.0146651458366</c:v>
                </c:pt>
                <c:pt idx="215">
                  <c:v>230.73162783118772</c:v>
                </c:pt>
                <c:pt idx="216">
                  <c:v>230.61756558579097</c:v>
                </c:pt>
                <c:pt idx="217">
                  <c:v>232.91510510021166</c:v>
                </c:pt>
                <c:pt idx="218">
                  <c:v>232.98028352615265</c:v>
                </c:pt>
                <c:pt idx="219">
                  <c:v>234.60974417467799</c:v>
                </c:pt>
                <c:pt idx="220">
                  <c:v>234.28385204497292</c:v>
                </c:pt>
                <c:pt idx="221">
                  <c:v>232.58921297050659</c:v>
                </c:pt>
                <c:pt idx="222">
                  <c:v>229.851719080984</c:v>
                </c:pt>
                <c:pt idx="223">
                  <c:v>231.74189343327336</c:v>
                </c:pt>
                <c:pt idx="224">
                  <c:v>232.29591005377196</c:v>
                </c:pt>
                <c:pt idx="225">
                  <c:v>231.38341209059777</c:v>
                </c:pt>
                <c:pt idx="226">
                  <c:v>231.79077725272913</c:v>
                </c:pt>
                <c:pt idx="227">
                  <c:v>231.3834120905978</c:v>
                </c:pt>
                <c:pt idx="228">
                  <c:v>229.57471077073464</c:v>
                </c:pt>
                <c:pt idx="229">
                  <c:v>232.0677855629784</c:v>
                </c:pt>
                <c:pt idx="230">
                  <c:v>233.0780511650641</c:v>
                </c:pt>
                <c:pt idx="231">
                  <c:v>233.19211341046091</c:v>
                </c:pt>
                <c:pt idx="232">
                  <c:v>232.60550757699176</c:v>
                </c:pt>
                <c:pt idx="233">
                  <c:v>233.64836239204797</c:v>
                </c:pt>
                <c:pt idx="234">
                  <c:v>236.8909890826134</c:v>
                </c:pt>
                <c:pt idx="235">
                  <c:v>238.16196838846315</c:v>
                </c:pt>
                <c:pt idx="236">
                  <c:v>238.56933355059451</c:v>
                </c:pt>
                <c:pt idx="237">
                  <c:v>238.37379827277147</c:v>
                </c:pt>
                <c:pt idx="238">
                  <c:v>238.01531693009591</c:v>
                </c:pt>
                <c:pt idx="239">
                  <c:v>236.05996415186553</c:v>
                </c:pt>
                <c:pt idx="240">
                  <c:v>235.68518820270467</c:v>
                </c:pt>
                <c:pt idx="241">
                  <c:v>234.3490304709139</c:v>
                </c:pt>
                <c:pt idx="242">
                  <c:v>236.14143718429179</c:v>
                </c:pt>
                <c:pt idx="243">
                  <c:v>235.71777741567522</c:v>
                </c:pt>
                <c:pt idx="244">
                  <c:v>236.27179403617387</c:v>
                </c:pt>
                <c:pt idx="245">
                  <c:v>237.20058660583331</c:v>
                </c:pt>
                <c:pt idx="246">
                  <c:v>235.8481342675573</c:v>
                </c:pt>
                <c:pt idx="247">
                  <c:v>235.78295584161626</c:v>
                </c:pt>
                <c:pt idx="248">
                  <c:v>236.56509695290845</c:v>
                </c:pt>
                <c:pt idx="249">
                  <c:v>235.99478572592457</c:v>
                </c:pt>
                <c:pt idx="250">
                  <c:v>236.98875672152502</c:v>
                </c:pt>
                <c:pt idx="251">
                  <c:v>237.57536255499414</c:v>
                </c:pt>
                <c:pt idx="252">
                  <c:v>236.72804301776094</c:v>
                </c:pt>
                <c:pt idx="253">
                  <c:v>235.94590190646878</c:v>
                </c:pt>
                <c:pt idx="254">
                  <c:v>236.84210526315766</c:v>
                </c:pt>
                <c:pt idx="255">
                  <c:v>237.73830861984661</c:v>
                </c:pt>
                <c:pt idx="256">
                  <c:v>237.95013850415492</c:v>
                </c:pt>
                <c:pt idx="257">
                  <c:v>239.15593938406369</c:v>
                </c:pt>
                <c:pt idx="258">
                  <c:v>239.2211178100047</c:v>
                </c:pt>
                <c:pt idx="259">
                  <c:v>238.43897669871254</c:v>
                </c:pt>
                <c:pt idx="260">
                  <c:v>239.0744663516374</c:v>
                </c:pt>
                <c:pt idx="261">
                  <c:v>237.86866547172863</c:v>
                </c:pt>
                <c:pt idx="262">
                  <c:v>237.7871924393024</c:v>
                </c:pt>
                <c:pt idx="263">
                  <c:v>238.5204497311388</c:v>
                </c:pt>
                <c:pt idx="264">
                  <c:v>238.42268209222726</c:v>
                </c:pt>
                <c:pt idx="265">
                  <c:v>239.25370702297522</c:v>
                </c:pt>
                <c:pt idx="266">
                  <c:v>239.51442072673927</c:v>
                </c:pt>
                <c:pt idx="267">
                  <c:v>241.07870294932357</c:v>
                </c:pt>
                <c:pt idx="268">
                  <c:v>241.71419260224849</c:v>
                </c:pt>
                <c:pt idx="269">
                  <c:v>242.90369887567195</c:v>
                </c:pt>
                <c:pt idx="270">
                  <c:v>244.28874042691848</c:v>
                </c:pt>
                <c:pt idx="271">
                  <c:v>245.69007658465028</c:v>
                </c:pt>
                <c:pt idx="272">
                  <c:v>247.48248329802814</c:v>
                </c:pt>
                <c:pt idx="273">
                  <c:v>246.08114714029639</c:v>
                </c:pt>
                <c:pt idx="274">
                  <c:v>244.30503503340378</c:v>
                </c:pt>
                <c:pt idx="275">
                  <c:v>243.05035033403925</c:v>
                </c:pt>
                <c:pt idx="276">
                  <c:v>242.18673619032083</c:v>
                </c:pt>
                <c:pt idx="277">
                  <c:v>243.94655369072822</c:v>
                </c:pt>
                <c:pt idx="278">
                  <c:v>245.55971973276826</c:v>
                </c:pt>
                <c:pt idx="279">
                  <c:v>241.24164901417615</c:v>
                </c:pt>
                <c:pt idx="280">
                  <c:v>242.36597686165865</c:v>
                </c:pt>
                <c:pt idx="281">
                  <c:v>242.67557438487844</c:v>
                </c:pt>
                <c:pt idx="282">
                  <c:v>244.06061593612498</c:v>
                </c:pt>
                <c:pt idx="283">
                  <c:v>244.53315952419729</c:v>
                </c:pt>
                <c:pt idx="284">
                  <c:v>244.56574873716784</c:v>
                </c:pt>
                <c:pt idx="285">
                  <c:v>245.70637119113556</c:v>
                </c:pt>
                <c:pt idx="286">
                  <c:v>245.88561186247335</c:v>
                </c:pt>
                <c:pt idx="287">
                  <c:v>245.98337950138489</c:v>
                </c:pt>
                <c:pt idx="288">
                  <c:v>245.78784422356185</c:v>
                </c:pt>
                <c:pt idx="289">
                  <c:v>245.6737819781651</c:v>
                </c:pt>
                <c:pt idx="290">
                  <c:v>243.05035033403928</c:v>
                </c:pt>
                <c:pt idx="291">
                  <c:v>243.34365325077385</c:v>
                </c:pt>
                <c:pt idx="292">
                  <c:v>243.37624246374438</c:v>
                </c:pt>
                <c:pt idx="293">
                  <c:v>242.9362880886425</c:v>
                </c:pt>
                <c:pt idx="294">
                  <c:v>243.44142088968533</c:v>
                </c:pt>
                <c:pt idx="295">
                  <c:v>245.39677366791571</c:v>
                </c:pt>
                <c:pt idx="296">
                  <c:v>244.97311389929914</c:v>
                </c:pt>
                <c:pt idx="297">
                  <c:v>243.08293954700974</c:v>
                </c:pt>
                <c:pt idx="298">
                  <c:v>241.81196024115999</c:v>
                </c:pt>
                <c:pt idx="299">
                  <c:v>243.50659931562635</c:v>
                </c:pt>
                <c:pt idx="300">
                  <c:v>242.80593123676044</c:v>
                </c:pt>
                <c:pt idx="301">
                  <c:v>241.12758676877934</c:v>
                </c:pt>
                <c:pt idx="302">
                  <c:v>238.27603063385999</c:v>
                </c:pt>
                <c:pt idx="303">
                  <c:v>231.83966107218492</c:v>
                </c:pt>
                <c:pt idx="304">
                  <c:v>228.05931236760617</c:v>
                </c:pt>
                <c:pt idx="305">
                  <c:v>226.65797620987433</c:v>
                </c:pt>
                <c:pt idx="306">
                  <c:v>223.31758188039743</c:v>
                </c:pt>
                <c:pt idx="307">
                  <c:v>227.00016294606468</c:v>
                </c:pt>
                <c:pt idx="308">
                  <c:v>222.43767313019373</c:v>
                </c:pt>
                <c:pt idx="309">
                  <c:v>219.94459833794994</c:v>
                </c:pt>
                <c:pt idx="310">
                  <c:v>220.92227472706517</c:v>
                </c:pt>
                <c:pt idx="311">
                  <c:v>224.31155287599785</c:v>
                </c:pt>
                <c:pt idx="312">
                  <c:v>221.94883493563614</c:v>
                </c:pt>
              </c:numCache>
            </c:numRef>
          </c:val>
          <c:smooth val="0"/>
          <c:extLst>
            <c:ext xmlns:c16="http://schemas.microsoft.com/office/drawing/2014/chart" uri="{C3380CC4-5D6E-409C-BE32-E72D297353CC}">
              <c16:uniqueId val="{00000002-D1B6-4673-8D98-E32838DBDBD7}"/>
            </c:ext>
          </c:extLst>
        </c:ser>
        <c:ser>
          <c:idx val="3"/>
          <c:order val="3"/>
          <c:tx>
            <c:strRef>
              <c:f>'utv. 20 år'!$AI$1</c:f>
              <c:strCache>
                <c:ptCount val="1"/>
                <c:pt idx="0">
                  <c:v>Korta räntefonder</c:v>
                </c:pt>
              </c:strCache>
            </c:strRef>
          </c:tx>
          <c:spPr>
            <a:ln w="28575" cap="rnd">
              <a:solidFill>
                <a:schemeClr val="accent4"/>
              </a:solidFill>
              <a:round/>
            </a:ln>
            <a:effectLst/>
          </c:spPr>
          <c:marker>
            <c:symbol val="none"/>
          </c:marker>
          <c:cat>
            <c:numRef>
              <c:f>'utv. 20 år'!$W$3:$W$315</c:f>
              <c:numCache>
                <c:formatCode>m/d/yyyy</c:formatCode>
                <c:ptCount val="313"/>
                <c:pt idx="0">
                  <c:v>35430</c:v>
                </c:pt>
                <c:pt idx="1">
                  <c:v>35461</c:v>
                </c:pt>
                <c:pt idx="2">
                  <c:v>35489</c:v>
                </c:pt>
                <c:pt idx="3">
                  <c:v>35520</c:v>
                </c:pt>
                <c:pt idx="4">
                  <c:v>35550</c:v>
                </c:pt>
                <c:pt idx="5">
                  <c:v>35581</c:v>
                </c:pt>
                <c:pt idx="6">
                  <c:v>35611</c:v>
                </c:pt>
                <c:pt idx="7">
                  <c:v>35642</c:v>
                </c:pt>
                <c:pt idx="8">
                  <c:v>35673</c:v>
                </c:pt>
                <c:pt idx="9">
                  <c:v>35703</c:v>
                </c:pt>
                <c:pt idx="10">
                  <c:v>35734</c:v>
                </c:pt>
                <c:pt idx="11">
                  <c:v>35764</c:v>
                </c:pt>
                <c:pt idx="12">
                  <c:v>35795</c:v>
                </c:pt>
                <c:pt idx="13">
                  <c:v>35826</c:v>
                </c:pt>
                <c:pt idx="14">
                  <c:v>35854</c:v>
                </c:pt>
                <c:pt idx="15">
                  <c:v>35885</c:v>
                </c:pt>
                <c:pt idx="16">
                  <c:v>35915</c:v>
                </c:pt>
                <c:pt idx="17">
                  <c:v>35946</c:v>
                </c:pt>
                <c:pt idx="18">
                  <c:v>35976</c:v>
                </c:pt>
                <c:pt idx="19">
                  <c:v>36007</c:v>
                </c:pt>
                <c:pt idx="20">
                  <c:v>36038</c:v>
                </c:pt>
                <c:pt idx="21">
                  <c:v>36068</c:v>
                </c:pt>
                <c:pt idx="22">
                  <c:v>36099</c:v>
                </c:pt>
                <c:pt idx="23">
                  <c:v>36129</c:v>
                </c:pt>
                <c:pt idx="24">
                  <c:v>36160</c:v>
                </c:pt>
                <c:pt idx="25">
                  <c:v>36191</c:v>
                </c:pt>
                <c:pt idx="26">
                  <c:v>36219</c:v>
                </c:pt>
                <c:pt idx="27">
                  <c:v>36250</c:v>
                </c:pt>
                <c:pt idx="28">
                  <c:v>36280</c:v>
                </c:pt>
                <c:pt idx="29">
                  <c:v>36311</c:v>
                </c:pt>
                <c:pt idx="30">
                  <c:v>36341</c:v>
                </c:pt>
                <c:pt idx="31">
                  <c:v>36372</c:v>
                </c:pt>
                <c:pt idx="32">
                  <c:v>36403</c:v>
                </c:pt>
                <c:pt idx="33">
                  <c:v>36433</c:v>
                </c:pt>
                <c:pt idx="34">
                  <c:v>36464</c:v>
                </c:pt>
                <c:pt idx="35">
                  <c:v>36494</c:v>
                </c:pt>
                <c:pt idx="36">
                  <c:v>36525</c:v>
                </c:pt>
                <c:pt idx="37">
                  <c:v>36556</c:v>
                </c:pt>
                <c:pt idx="38">
                  <c:v>36585</c:v>
                </c:pt>
                <c:pt idx="39">
                  <c:v>36616</c:v>
                </c:pt>
                <c:pt idx="40">
                  <c:v>36646</c:v>
                </c:pt>
                <c:pt idx="41">
                  <c:v>36677</c:v>
                </c:pt>
                <c:pt idx="42">
                  <c:v>36707</c:v>
                </c:pt>
                <c:pt idx="43">
                  <c:v>36738</c:v>
                </c:pt>
                <c:pt idx="44">
                  <c:v>36769</c:v>
                </c:pt>
                <c:pt idx="45">
                  <c:v>36799</c:v>
                </c:pt>
                <c:pt idx="46">
                  <c:v>36830</c:v>
                </c:pt>
                <c:pt idx="47">
                  <c:v>36860</c:v>
                </c:pt>
                <c:pt idx="48">
                  <c:v>36891</c:v>
                </c:pt>
                <c:pt idx="49">
                  <c:v>36922</c:v>
                </c:pt>
                <c:pt idx="50">
                  <c:v>36950</c:v>
                </c:pt>
                <c:pt idx="51">
                  <c:v>36981</c:v>
                </c:pt>
                <c:pt idx="52">
                  <c:v>37011</c:v>
                </c:pt>
                <c:pt idx="53">
                  <c:v>37042</c:v>
                </c:pt>
                <c:pt idx="54">
                  <c:v>37072</c:v>
                </c:pt>
                <c:pt idx="55">
                  <c:v>37103</c:v>
                </c:pt>
                <c:pt idx="56">
                  <c:v>37134</c:v>
                </c:pt>
                <c:pt idx="57">
                  <c:v>37164</c:v>
                </c:pt>
                <c:pt idx="58">
                  <c:v>37195</c:v>
                </c:pt>
                <c:pt idx="59">
                  <c:v>37225</c:v>
                </c:pt>
                <c:pt idx="60">
                  <c:v>37256</c:v>
                </c:pt>
                <c:pt idx="61">
                  <c:v>37287</c:v>
                </c:pt>
                <c:pt idx="62">
                  <c:v>37315</c:v>
                </c:pt>
                <c:pt idx="63">
                  <c:v>37346</c:v>
                </c:pt>
                <c:pt idx="64">
                  <c:v>37376</c:v>
                </c:pt>
                <c:pt idx="65">
                  <c:v>37407</c:v>
                </c:pt>
                <c:pt idx="66">
                  <c:v>37437</c:v>
                </c:pt>
                <c:pt idx="67">
                  <c:v>37468</c:v>
                </c:pt>
                <c:pt idx="68">
                  <c:v>37499</c:v>
                </c:pt>
                <c:pt idx="69">
                  <c:v>37529</c:v>
                </c:pt>
                <c:pt idx="70">
                  <c:v>37560</c:v>
                </c:pt>
                <c:pt idx="71">
                  <c:v>37590</c:v>
                </c:pt>
                <c:pt idx="72">
                  <c:v>37621</c:v>
                </c:pt>
                <c:pt idx="73">
                  <c:v>37652</c:v>
                </c:pt>
                <c:pt idx="74">
                  <c:v>37680</c:v>
                </c:pt>
                <c:pt idx="75">
                  <c:v>37711</c:v>
                </c:pt>
                <c:pt idx="76">
                  <c:v>37741</c:v>
                </c:pt>
                <c:pt idx="77">
                  <c:v>37772</c:v>
                </c:pt>
                <c:pt idx="78">
                  <c:v>37802</c:v>
                </c:pt>
                <c:pt idx="79">
                  <c:v>37833</c:v>
                </c:pt>
                <c:pt idx="80">
                  <c:v>37864</c:v>
                </c:pt>
                <c:pt idx="81">
                  <c:v>37894</c:v>
                </c:pt>
                <c:pt idx="82">
                  <c:v>37925</c:v>
                </c:pt>
                <c:pt idx="83">
                  <c:v>37955</c:v>
                </c:pt>
                <c:pt idx="84">
                  <c:v>37986</c:v>
                </c:pt>
                <c:pt idx="85">
                  <c:v>38017</c:v>
                </c:pt>
                <c:pt idx="86">
                  <c:v>38046</c:v>
                </c:pt>
                <c:pt idx="87">
                  <c:v>38077</c:v>
                </c:pt>
                <c:pt idx="88">
                  <c:v>38107</c:v>
                </c:pt>
                <c:pt idx="89">
                  <c:v>38138</c:v>
                </c:pt>
                <c:pt idx="90">
                  <c:v>38168</c:v>
                </c:pt>
                <c:pt idx="91">
                  <c:v>38199</c:v>
                </c:pt>
                <c:pt idx="92">
                  <c:v>38230</c:v>
                </c:pt>
                <c:pt idx="93">
                  <c:v>38260</c:v>
                </c:pt>
                <c:pt idx="94">
                  <c:v>38291</c:v>
                </c:pt>
                <c:pt idx="95">
                  <c:v>38321</c:v>
                </c:pt>
                <c:pt idx="96">
                  <c:v>38352</c:v>
                </c:pt>
                <c:pt idx="97">
                  <c:v>38383</c:v>
                </c:pt>
                <c:pt idx="98">
                  <c:v>38411</c:v>
                </c:pt>
                <c:pt idx="99">
                  <c:v>38442</c:v>
                </c:pt>
                <c:pt idx="100">
                  <c:v>38472</c:v>
                </c:pt>
                <c:pt idx="101">
                  <c:v>38503</c:v>
                </c:pt>
                <c:pt idx="102">
                  <c:v>38533</c:v>
                </c:pt>
                <c:pt idx="103">
                  <c:v>38564</c:v>
                </c:pt>
                <c:pt idx="104">
                  <c:v>38595</c:v>
                </c:pt>
                <c:pt idx="105">
                  <c:v>38625</c:v>
                </c:pt>
                <c:pt idx="106">
                  <c:v>38656</c:v>
                </c:pt>
                <c:pt idx="107">
                  <c:v>38686</c:v>
                </c:pt>
                <c:pt idx="108">
                  <c:v>38717</c:v>
                </c:pt>
                <c:pt idx="109">
                  <c:v>38748</c:v>
                </c:pt>
                <c:pt idx="110">
                  <c:v>38776</c:v>
                </c:pt>
                <c:pt idx="111">
                  <c:v>38807</c:v>
                </c:pt>
                <c:pt idx="112">
                  <c:v>38837</c:v>
                </c:pt>
                <c:pt idx="113">
                  <c:v>38868</c:v>
                </c:pt>
                <c:pt idx="114">
                  <c:v>38898</c:v>
                </c:pt>
                <c:pt idx="115">
                  <c:v>38929</c:v>
                </c:pt>
                <c:pt idx="116">
                  <c:v>38960</c:v>
                </c:pt>
                <c:pt idx="117">
                  <c:v>38990</c:v>
                </c:pt>
                <c:pt idx="118">
                  <c:v>39021</c:v>
                </c:pt>
                <c:pt idx="119">
                  <c:v>39051</c:v>
                </c:pt>
                <c:pt idx="120">
                  <c:v>39082</c:v>
                </c:pt>
                <c:pt idx="121">
                  <c:v>39113</c:v>
                </c:pt>
                <c:pt idx="122">
                  <c:v>39141</c:v>
                </c:pt>
                <c:pt idx="123">
                  <c:v>39172</c:v>
                </c:pt>
                <c:pt idx="124">
                  <c:v>39202</c:v>
                </c:pt>
                <c:pt idx="125">
                  <c:v>39233</c:v>
                </c:pt>
                <c:pt idx="126">
                  <c:v>39263</c:v>
                </c:pt>
                <c:pt idx="127">
                  <c:v>39294</c:v>
                </c:pt>
                <c:pt idx="128">
                  <c:v>39325</c:v>
                </c:pt>
                <c:pt idx="129">
                  <c:v>39355</c:v>
                </c:pt>
                <c:pt idx="130">
                  <c:v>39386</c:v>
                </c:pt>
                <c:pt idx="131">
                  <c:v>39416</c:v>
                </c:pt>
                <c:pt idx="132">
                  <c:v>39447</c:v>
                </c:pt>
                <c:pt idx="133">
                  <c:v>39478</c:v>
                </c:pt>
                <c:pt idx="134">
                  <c:v>39507</c:v>
                </c:pt>
                <c:pt idx="135">
                  <c:v>39538</c:v>
                </c:pt>
                <c:pt idx="136">
                  <c:v>39568</c:v>
                </c:pt>
                <c:pt idx="137">
                  <c:v>39599</c:v>
                </c:pt>
                <c:pt idx="138">
                  <c:v>39629</c:v>
                </c:pt>
                <c:pt idx="139">
                  <c:v>39660</c:v>
                </c:pt>
                <c:pt idx="140">
                  <c:v>39691</c:v>
                </c:pt>
                <c:pt idx="141">
                  <c:v>39721</c:v>
                </c:pt>
                <c:pt idx="142">
                  <c:v>39752</c:v>
                </c:pt>
                <c:pt idx="143">
                  <c:v>39782</c:v>
                </c:pt>
                <c:pt idx="144">
                  <c:v>39813</c:v>
                </c:pt>
                <c:pt idx="145">
                  <c:v>39844</c:v>
                </c:pt>
                <c:pt idx="146">
                  <c:v>39872</c:v>
                </c:pt>
                <c:pt idx="147">
                  <c:v>39903</c:v>
                </c:pt>
                <c:pt idx="148">
                  <c:v>39933</c:v>
                </c:pt>
                <c:pt idx="149">
                  <c:v>39964</c:v>
                </c:pt>
                <c:pt idx="150">
                  <c:v>39994</c:v>
                </c:pt>
                <c:pt idx="151">
                  <c:v>40025</c:v>
                </c:pt>
                <c:pt idx="152">
                  <c:v>40056</c:v>
                </c:pt>
                <c:pt idx="153">
                  <c:v>40086</c:v>
                </c:pt>
                <c:pt idx="154">
                  <c:v>40117</c:v>
                </c:pt>
                <c:pt idx="155">
                  <c:v>40147</c:v>
                </c:pt>
                <c:pt idx="156">
                  <c:v>40178</c:v>
                </c:pt>
                <c:pt idx="157">
                  <c:v>40209</c:v>
                </c:pt>
                <c:pt idx="158">
                  <c:v>40237</c:v>
                </c:pt>
                <c:pt idx="159">
                  <c:v>40268</c:v>
                </c:pt>
                <c:pt idx="160">
                  <c:v>40298</c:v>
                </c:pt>
                <c:pt idx="161">
                  <c:v>40329</c:v>
                </c:pt>
                <c:pt idx="162">
                  <c:v>40359</c:v>
                </c:pt>
                <c:pt idx="163">
                  <c:v>40390</c:v>
                </c:pt>
                <c:pt idx="164">
                  <c:v>40421</c:v>
                </c:pt>
                <c:pt idx="165">
                  <c:v>40451</c:v>
                </c:pt>
                <c:pt idx="166">
                  <c:v>40482</c:v>
                </c:pt>
                <c:pt idx="167">
                  <c:v>40512</c:v>
                </c:pt>
                <c:pt idx="168">
                  <c:v>40543</c:v>
                </c:pt>
                <c:pt idx="169">
                  <c:v>40574</c:v>
                </c:pt>
                <c:pt idx="170">
                  <c:v>40602</c:v>
                </c:pt>
                <c:pt idx="171">
                  <c:v>40633</c:v>
                </c:pt>
                <c:pt idx="172">
                  <c:v>40663</c:v>
                </c:pt>
                <c:pt idx="173">
                  <c:v>40694</c:v>
                </c:pt>
                <c:pt idx="174">
                  <c:v>40724</c:v>
                </c:pt>
                <c:pt idx="175">
                  <c:v>40755</c:v>
                </c:pt>
                <c:pt idx="176">
                  <c:v>40786</c:v>
                </c:pt>
                <c:pt idx="177">
                  <c:v>40816</c:v>
                </c:pt>
                <c:pt idx="178">
                  <c:v>40847</c:v>
                </c:pt>
                <c:pt idx="179">
                  <c:v>40877</c:v>
                </c:pt>
                <c:pt idx="180">
                  <c:v>40908</c:v>
                </c:pt>
                <c:pt idx="181">
                  <c:v>40939</c:v>
                </c:pt>
                <c:pt idx="182">
                  <c:v>40968</c:v>
                </c:pt>
                <c:pt idx="183">
                  <c:v>40999</c:v>
                </c:pt>
                <c:pt idx="184">
                  <c:v>41029</c:v>
                </c:pt>
                <c:pt idx="185">
                  <c:v>41060</c:v>
                </c:pt>
                <c:pt idx="186">
                  <c:v>41090</c:v>
                </c:pt>
                <c:pt idx="187">
                  <c:v>41121</c:v>
                </c:pt>
                <c:pt idx="188">
                  <c:v>41152</c:v>
                </c:pt>
                <c:pt idx="189">
                  <c:v>41182</c:v>
                </c:pt>
                <c:pt idx="190">
                  <c:v>41213</c:v>
                </c:pt>
                <c:pt idx="191">
                  <c:v>41243</c:v>
                </c:pt>
                <c:pt idx="192">
                  <c:v>41274</c:v>
                </c:pt>
                <c:pt idx="193">
                  <c:v>41305</c:v>
                </c:pt>
                <c:pt idx="194">
                  <c:v>41333</c:v>
                </c:pt>
                <c:pt idx="195">
                  <c:v>41364</c:v>
                </c:pt>
                <c:pt idx="196">
                  <c:v>41394</c:v>
                </c:pt>
                <c:pt idx="197">
                  <c:v>41425</c:v>
                </c:pt>
                <c:pt idx="198">
                  <c:v>41455</c:v>
                </c:pt>
                <c:pt idx="199">
                  <c:v>41486</c:v>
                </c:pt>
                <c:pt idx="200">
                  <c:v>41517</c:v>
                </c:pt>
                <c:pt idx="201">
                  <c:v>41547</c:v>
                </c:pt>
                <c:pt idx="202">
                  <c:v>41578</c:v>
                </c:pt>
                <c:pt idx="203">
                  <c:v>41608</c:v>
                </c:pt>
                <c:pt idx="204">
                  <c:v>41639</c:v>
                </c:pt>
                <c:pt idx="205">
                  <c:v>41670</c:v>
                </c:pt>
                <c:pt idx="206">
                  <c:v>41698</c:v>
                </c:pt>
                <c:pt idx="207">
                  <c:v>41729</c:v>
                </c:pt>
                <c:pt idx="208">
                  <c:v>41759</c:v>
                </c:pt>
                <c:pt idx="209">
                  <c:v>41790</c:v>
                </c:pt>
                <c:pt idx="210">
                  <c:v>41820</c:v>
                </c:pt>
                <c:pt idx="211">
                  <c:v>41851</c:v>
                </c:pt>
                <c:pt idx="212">
                  <c:v>41882</c:v>
                </c:pt>
                <c:pt idx="213">
                  <c:v>41912</c:v>
                </c:pt>
                <c:pt idx="214">
                  <c:v>41943</c:v>
                </c:pt>
                <c:pt idx="215">
                  <c:v>41973</c:v>
                </c:pt>
                <c:pt idx="216">
                  <c:v>42004</c:v>
                </c:pt>
                <c:pt idx="217">
                  <c:v>42035</c:v>
                </c:pt>
                <c:pt idx="218">
                  <c:v>42063</c:v>
                </c:pt>
                <c:pt idx="219">
                  <c:v>42094</c:v>
                </c:pt>
                <c:pt idx="220">
                  <c:v>42124</c:v>
                </c:pt>
                <c:pt idx="221">
                  <c:v>42155</c:v>
                </c:pt>
                <c:pt idx="222">
                  <c:v>42185</c:v>
                </c:pt>
                <c:pt idx="223">
                  <c:v>42216</c:v>
                </c:pt>
                <c:pt idx="224">
                  <c:v>42247</c:v>
                </c:pt>
                <c:pt idx="225">
                  <c:v>42277</c:v>
                </c:pt>
                <c:pt idx="226">
                  <c:v>42308</c:v>
                </c:pt>
                <c:pt idx="227">
                  <c:v>42338</c:v>
                </c:pt>
                <c:pt idx="228">
                  <c:v>42369</c:v>
                </c:pt>
                <c:pt idx="229">
                  <c:v>42400</c:v>
                </c:pt>
                <c:pt idx="230">
                  <c:v>42429</c:v>
                </c:pt>
                <c:pt idx="231">
                  <c:v>42460</c:v>
                </c:pt>
                <c:pt idx="232">
                  <c:v>42490</c:v>
                </c:pt>
                <c:pt idx="233">
                  <c:v>42521</c:v>
                </c:pt>
                <c:pt idx="234">
                  <c:v>42551</c:v>
                </c:pt>
                <c:pt idx="235">
                  <c:v>42582</c:v>
                </c:pt>
                <c:pt idx="236">
                  <c:v>42613</c:v>
                </c:pt>
                <c:pt idx="237">
                  <c:v>42643</c:v>
                </c:pt>
                <c:pt idx="238">
                  <c:v>42674</c:v>
                </c:pt>
                <c:pt idx="239">
                  <c:v>42704</c:v>
                </c:pt>
                <c:pt idx="240">
                  <c:v>42735</c:v>
                </c:pt>
                <c:pt idx="241">
                  <c:v>42766</c:v>
                </c:pt>
                <c:pt idx="242">
                  <c:v>42794</c:v>
                </c:pt>
                <c:pt idx="243">
                  <c:v>42825</c:v>
                </c:pt>
                <c:pt idx="244">
                  <c:v>42855</c:v>
                </c:pt>
                <c:pt idx="245">
                  <c:v>42886</c:v>
                </c:pt>
                <c:pt idx="246">
                  <c:v>42916</c:v>
                </c:pt>
                <c:pt idx="247">
                  <c:v>42947</c:v>
                </c:pt>
                <c:pt idx="248">
                  <c:v>42978</c:v>
                </c:pt>
                <c:pt idx="249">
                  <c:v>43008</c:v>
                </c:pt>
                <c:pt idx="250">
                  <c:v>43039</c:v>
                </c:pt>
                <c:pt idx="251">
                  <c:v>43069</c:v>
                </c:pt>
                <c:pt idx="252">
                  <c:v>43100</c:v>
                </c:pt>
                <c:pt idx="253">
                  <c:v>43131</c:v>
                </c:pt>
                <c:pt idx="254">
                  <c:v>43159</c:v>
                </c:pt>
                <c:pt idx="255">
                  <c:v>43190</c:v>
                </c:pt>
                <c:pt idx="256">
                  <c:v>43220</c:v>
                </c:pt>
                <c:pt idx="257">
                  <c:v>43251</c:v>
                </c:pt>
                <c:pt idx="258">
                  <c:v>43281</c:v>
                </c:pt>
                <c:pt idx="259">
                  <c:v>43312</c:v>
                </c:pt>
                <c:pt idx="260">
                  <c:v>43343</c:v>
                </c:pt>
                <c:pt idx="261">
                  <c:v>43373</c:v>
                </c:pt>
                <c:pt idx="262">
                  <c:v>43404</c:v>
                </c:pt>
                <c:pt idx="263">
                  <c:v>43434</c:v>
                </c:pt>
                <c:pt idx="264">
                  <c:v>43465</c:v>
                </c:pt>
                <c:pt idx="265">
                  <c:v>43496</c:v>
                </c:pt>
                <c:pt idx="266">
                  <c:v>43524</c:v>
                </c:pt>
                <c:pt idx="267">
                  <c:v>43555</c:v>
                </c:pt>
                <c:pt idx="268">
                  <c:v>43585</c:v>
                </c:pt>
                <c:pt idx="269">
                  <c:v>43616</c:v>
                </c:pt>
                <c:pt idx="270">
                  <c:v>43646</c:v>
                </c:pt>
                <c:pt idx="271">
                  <c:v>43677</c:v>
                </c:pt>
                <c:pt idx="272">
                  <c:v>43708</c:v>
                </c:pt>
                <c:pt idx="273">
                  <c:v>43738</c:v>
                </c:pt>
                <c:pt idx="274">
                  <c:v>43769</c:v>
                </c:pt>
                <c:pt idx="275">
                  <c:v>43799</c:v>
                </c:pt>
                <c:pt idx="276">
                  <c:v>43830</c:v>
                </c:pt>
                <c:pt idx="277">
                  <c:v>43861</c:v>
                </c:pt>
                <c:pt idx="278">
                  <c:v>43890</c:v>
                </c:pt>
                <c:pt idx="279">
                  <c:v>43921</c:v>
                </c:pt>
                <c:pt idx="280">
                  <c:v>43951</c:v>
                </c:pt>
                <c:pt idx="281">
                  <c:v>43982</c:v>
                </c:pt>
                <c:pt idx="282">
                  <c:v>44012</c:v>
                </c:pt>
                <c:pt idx="283">
                  <c:v>44043</c:v>
                </c:pt>
                <c:pt idx="284">
                  <c:v>44074</c:v>
                </c:pt>
                <c:pt idx="285">
                  <c:v>44104</c:v>
                </c:pt>
                <c:pt idx="286">
                  <c:v>44135</c:v>
                </c:pt>
                <c:pt idx="287">
                  <c:v>44165</c:v>
                </c:pt>
                <c:pt idx="288">
                  <c:v>44196</c:v>
                </c:pt>
                <c:pt idx="289">
                  <c:v>44227</c:v>
                </c:pt>
                <c:pt idx="290">
                  <c:v>44255</c:v>
                </c:pt>
                <c:pt idx="291">
                  <c:v>44286</c:v>
                </c:pt>
                <c:pt idx="292">
                  <c:v>44316</c:v>
                </c:pt>
                <c:pt idx="293">
                  <c:v>44347</c:v>
                </c:pt>
                <c:pt idx="294">
                  <c:v>44377</c:v>
                </c:pt>
                <c:pt idx="295">
                  <c:v>44408</c:v>
                </c:pt>
                <c:pt idx="296">
                  <c:v>44439</c:v>
                </c:pt>
                <c:pt idx="297">
                  <c:v>44469</c:v>
                </c:pt>
                <c:pt idx="298">
                  <c:v>44500</c:v>
                </c:pt>
                <c:pt idx="299">
                  <c:v>44530</c:v>
                </c:pt>
                <c:pt idx="300">
                  <c:v>44561</c:v>
                </c:pt>
                <c:pt idx="301">
                  <c:v>44592</c:v>
                </c:pt>
                <c:pt idx="302">
                  <c:v>44620</c:v>
                </c:pt>
                <c:pt idx="303">
                  <c:v>44651</c:v>
                </c:pt>
                <c:pt idx="304">
                  <c:v>44681</c:v>
                </c:pt>
                <c:pt idx="305">
                  <c:v>44712</c:v>
                </c:pt>
                <c:pt idx="306">
                  <c:v>44742</c:v>
                </c:pt>
                <c:pt idx="307">
                  <c:v>44773</c:v>
                </c:pt>
                <c:pt idx="308">
                  <c:v>44804</c:v>
                </c:pt>
                <c:pt idx="309">
                  <c:v>44834</c:v>
                </c:pt>
                <c:pt idx="310">
                  <c:v>44865</c:v>
                </c:pt>
                <c:pt idx="311">
                  <c:v>44895</c:v>
                </c:pt>
                <c:pt idx="312">
                  <c:v>44926</c:v>
                </c:pt>
              </c:numCache>
            </c:numRef>
          </c:cat>
          <c:val>
            <c:numRef>
              <c:f>'utv. 20 år'!$AI$3:$AI$315</c:f>
              <c:numCache>
                <c:formatCode>General</c:formatCode>
                <c:ptCount val="313"/>
                <c:pt idx="0">
                  <c:v>100</c:v>
                </c:pt>
                <c:pt idx="1">
                  <c:v>100.18908698001081</c:v>
                </c:pt>
                <c:pt idx="2">
                  <c:v>100.45921123716909</c:v>
                </c:pt>
                <c:pt idx="3">
                  <c:v>100.71582928146945</c:v>
                </c:pt>
                <c:pt idx="4">
                  <c:v>101.01296596434359</c:v>
                </c:pt>
                <c:pt idx="5">
                  <c:v>101.32360886007561</c:v>
                </c:pt>
                <c:pt idx="6">
                  <c:v>101.66126418152346</c:v>
                </c:pt>
                <c:pt idx="7">
                  <c:v>101.93138843868176</c:v>
                </c:pt>
                <c:pt idx="8">
                  <c:v>102.22852512155589</c:v>
                </c:pt>
                <c:pt idx="9">
                  <c:v>102.57968665586169</c:v>
                </c:pt>
                <c:pt idx="10">
                  <c:v>102.83630470016206</c:v>
                </c:pt>
                <c:pt idx="11">
                  <c:v>103.11993517017825</c:v>
                </c:pt>
                <c:pt idx="12">
                  <c:v>103.51161534305778</c:v>
                </c:pt>
                <c:pt idx="13">
                  <c:v>103.94381415451105</c:v>
                </c:pt>
                <c:pt idx="14">
                  <c:v>104.26796326310101</c:v>
                </c:pt>
                <c:pt idx="15">
                  <c:v>104.6326310102647</c:v>
                </c:pt>
                <c:pt idx="16">
                  <c:v>104.98379254457049</c:v>
                </c:pt>
                <c:pt idx="17">
                  <c:v>105.42949756888167</c:v>
                </c:pt>
                <c:pt idx="18">
                  <c:v>105.84819016747703</c:v>
                </c:pt>
                <c:pt idx="19">
                  <c:v>106.15883306320904</c:v>
                </c:pt>
                <c:pt idx="20">
                  <c:v>106.41545110750945</c:v>
                </c:pt>
                <c:pt idx="21">
                  <c:v>106.76661264181521</c:v>
                </c:pt>
                <c:pt idx="22">
                  <c:v>107.2123176661264</c:v>
                </c:pt>
                <c:pt idx="23">
                  <c:v>107.65802269043756</c:v>
                </c:pt>
                <c:pt idx="24">
                  <c:v>107.99567801188542</c:v>
                </c:pt>
                <c:pt idx="25">
                  <c:v>108.37385197190703</c:v>
                </c:pt>
                <c:pt idx="26">
                  <c:v>108.56293895191783</c:v>
                </c:pt>
                <c:pt idx="27">
                  <c:v>108.96812533765528</c:v>
                </c:pt>
                <c:pt idx="28">
                  <c:v>109.21123716909773</c:v>
                </c:pt>
                <c:pt idx="29">
                  <c:v>109.33279308481896</c:v>
                </c:pt>
                <c:pt idx="30">
                  <c:v>109.49486763911392</c:v>
                </c:pt>
                <c:pt idx="31">
                  <c:v>109.67044840626683</c:v>
                </c:pt>
                <c:pt idx="32">
                  <c:v>109.90005402485137</c:v>
                </c:pt>
                <c:pt idx="33">
                  <c:v>110.10264721772008</c:v>
                </c:pt>
                <c:pt idx="34">
                  <c:v>110.35926526202046</c:v>
                </c:pt>
                <c:pt idx="35">
                  <c:v>110.64289573203666</c:v>
                </c:pt>
                <c:pt idx="36">
                  <c:v>110.88600756347913</c:v>
                </c:pt>
                <c:pt idx="37">
                  <c:v>111.14262560777954</c:v>
                </c:pt>
                <c:pt idx="38">
                  <c:v>111.35872501350617</c:v>
                </c:pt>
                <c:pt idx="39">
                  <c:v>111.80443003781735</c:v>
                </c:pt>
                <c:pt idx="40">
                  <c:v>112.1150729335494</c:v>
                </c:pt>
                <c:pt idx="41">
                  <c:v>112.53376553214474</c:v>
                </c:pt>
                <c:pt idx="42">
                  <c:v>112.84440842787677</c:v>
                </c:pt>
                <c:pt idx="43">
                  <c:v>113.18206374932463</c:v>
                </c:pt>
                <c:pt idx="44">
                  <c:v>113.64127498649374</c:v>
                </c:pt>
                <c:pt idx="45">
                  <c:v>113.99243652079953</c:v>
                </c:pt>
                <c:pt idx="46">
                  <c:v>114.42463533225278</c:v>
                </c:pt>
                <c:pt idx="47">
                  <c:v>114.708265802269</c:v>
                </c:pt>
                <c:pt idx="48">
                  <c:v>115.0999459751485</c:v>
                </c:pt>
                <c:pt idx="49">
                  <c:v>115.51863857374386</c:v>
                </c:pt>
                <c:pt idx="50">
                  <c:v>115.8292814694759</c:v>
                </c:pt>
                <c:pt idx="51">
                  <c:v>116.24797406807123</c:v>
                </c:pt>
                <c:pt idx="52">
                  <c:v>116.46407347379788</c:v>
                </c:pt>
                <c:pt idx="53">
                  <c:v>116.81523500810366</c:v>
                </c:pt>
                <c:pt idx="54">
                  <c:v>117.00432198811446</c:v>
                </c:pt>
                <c:pt idx="55">
                  <c:v>117.49054565099938</c:v>
                </c:pt>
                <c:pt idx="56">
                  <c:v>117.90923824959474</c:v>
                </c:pt>
                <c:pt idx="57">
                  <c:v>118.49000540248507</c:v>
                </c:pt>
                <c:pt idx="58">
                  <c:v>118.89519178822249</c:v>
                </c:pt>
                <c:pt idx="59">
                  <c:v>119.16531604538079</c:v>
                </c:pt>
                <c:pt idx="60">
                  <c:v>119.47595894111282</c:v>
                </c:pt>
                <c:pt idx="61">
                  <c:v>119.74608319827112</c:v>
                </c:pt>
                <c:pt idx="62">
                  <c:v>120.02971366828736</c:v>
                </c:pt>
                <c:pt idx="63">
                  <c:v>120.31334413830355</c:v>
                </c:pt>
                <c:pt idx="64">
                  <c:v>120.70502431118308</c:v>
                </c:pt>
                <c:pt idx="65">
                  <c:v>121.12371690977845</c:v>
                </c:pt>
                <c:pt idx="66">
                  <c:v>121.51539708265797</c:v>
                </c:pt>
                <c:pt idx="67">
                  <c:v>121.96110210696915</c:v>
                </c:pt>
                <c:pt idx="68">
                  <c:v>122.36628849270657</c:v>
                </c:pt>
                <c:pt idx="69">
                  <c:v>122.82549972987567</c:v>
                </c:pt>
                <c:pt idx="70">
                  <c:v>123.27120475418685</c:v>
                </c:pt>
                <c:pt idx="71">
                  <c:v>123.71690977849804</c:v>
                </c:pt>
                <c:pt idx="72">
                  <c:v>124.20313344138297</c:v>
                </c:pt>
                <c:pt idx="73">
                  <c:v>124.54078876283084</c:v>
                </c:pt>
                <c:pt idx="74">
                  <c:v>124.94597514856829</c:v>
                </c:pt>
                <c:pt idx="75">
                  <c:v>125.28363047001615</c:v>
                </c:pt>
                <c:pt idx="76">
                  <c:v>125.6077795786061</c:v>
                </c:pt>
                <c:pt idx="77">
                  <c:v>126.0804970286331</c:v>
                </c:pt>
                <c:pt idx="78">
                  <c:v>126.47217720151264</c:v>
                </c:pt>
                <c:pt idx="79">
                  <c:v>126.71528903295507</c:v>
                </c:pt>
                <c:pt idx="80">
                  <c:v>126.90437601296586</c:v>
                </c:pt>
                <c:pt idx="81">
                  <c:v>127.24203133441372</c:v>
                </c:pt>
                <c:pt idx="82">
                  <c:v>127.44462452728244</c:v>
                </c:pt>
                <c:pt idx="83">
                  <c:v>127.71474878444073</c:v>
                </c:pt>
                <c:pt idx="84">
                  <c:v>128.0524041058886</c:v>
                </c:pt>
                <c:pt idx="85">
                  <c:v>128.34954078876271</c:v>
                </c:pt>
                <c:pt idx="86">
                  <c:v>128.6331712587789</c:v>
                </c:pt>
                <c:pt idx="87">
                  <c:v>129.03835764451634</c:v>
                </c:pt>
                <c:pt idx="88">
                  <c:v>129.17341977309547</c:v>
                </c:pt>
                <c:pt idx="89">
                  <c:v>129.34900054024837</c:v>
                </c:pt>
                <c:pt idx="90">
                  <c:v>129.53808752025915</c:v>
                </c:pt>
                <c:pt idx="91">
                  <c:v>129.75418692598578</c:v>
                </c:pt>
                <c:pt idx="92">
                  <c:v>129.94327390599656</c:v>
                </c:pt>
                <c:pt idx="93">
                  <c:v>130.11885467314946</c:v>
                </c:pt>
                <c:pt idx="94">
                  <c:v>130.32144786601816</c:v>
                </c:pt>
                <c:pt idx="95">
                  <c:v>130.5510534846027</c:v>
                </c:pt>
                <c:pt idx="96">
                  <c:v>130.76715289032933</c:v>
                </c:pt>
                <c:pt idx="97">
                  <c:v>130.98325229605598</c:v>
                </c:pt>
                <c:pt idx="98">
                  <c:v>131.14532685035095</c:v>
                </c:pt>
                <c:pt idx="99">
                  <c:v>131.32090761750388</c:v>
                </c:pt>
                <c:pt idx="100">
                  <c:v>131.59103187466218</c:v>
                </c:pt>
                <c:pt idx="101">
                  <c:v>131.82063749324669</c:v>
                </c:pt>
                <c:pt idx="102">
                  <c:v>132.14478660183667</c:v>
                </c:pt>
                <c:pt idx="103">
                  <c:v>132.23933009184208</c:v>
                </c:pt>
                <c:pt idx="104">
                  <c:v>132.32036736898957</c:v>
                </c:pt>
                <c:pt idx="105">
                  <c:v>132.42841707185286</c:v>
                </c:pt>
                <c:pt idx="106">
                  <c:v>132.563479200432</c:v>
                </c:pt>
                <c:pt idx="107">
                  <c:v>132.64451647757946</c:v>
                </c:pt>
                <c:pt idx="108">
                  <c:v>132.73905996758486</c:v>
                </c:pt>
                <c:pt idx="109">
                  <c:v>132.88762830902192</c:v>
                </c:pt>
                <c:pt idx="110">
                  <c:v>133.09022150189065</c:v>
                </c:pt>
                <c:pt idx="111">
                  <c:v>133.19827120475395</c:v>
                </c:pt>
                <c:pt idx="112">
                  <c:v>133.34683954619101</c:v>
                </c:pt>
                <c:pt idx="113">
                  <c:v>133.53592652620182</c:v>
                </c:pt>
                <c:pt idx="114">
                  <c:v>133.69800108049679</c:v>
                </c:pt>
                <c:pt idx="115">
                  <c:v>133.91410048622345</c:v>
                </c:pt>
                <c:pt idx="116">
                  <c:v>134.08968125337634</c:v>
                </c:pt>
                <c:pt idx="117">
                  <c:v>134.3327930848188</c:v>
                </c:pt>
                <c:pt idx="118">
                  <c:v>134.57590491626129</c:v>
                </c:pt>
                <c:pt idx="119">
                  <c:v>134.83252296056168</c:v>
                </c:pt>
                <c:pt idx="120">
                  <c:v>135.06212857914625</c:v>
                </c:pt>
                <c:pt idx="121">
                  <c:v>135.35926526202036</c:v>
                </c:pt>
                <c:pt idx="122">
                  <c:v>135.69692058346823</c:v>
                </c:pt>
                <c:pt idx="123">
                  <c:v>136.0345759049161</c:v>
                </c:pt>
                <c:pt idx="124">
                  <c:v>136.3047001620744</c:v>
                </c:pt>
                <c:pt idx="125">
                  <c:v>136.66936790923808</c:v>
                </c:pt>
                <c:pt idx="126">
                  <c:v>136.93949216639638</c:v>
                </c:pt>
                <c:pt idx="127">
                  <c:v>137.27714748784425</c:v>
                </c:pt>
                <c:pt idx="128">
                  <c:v>137.62830902215003</c:v>
                </c:pt>
                <c:pt idx="129">
                  <c:v>137.93895191788206</c:v>
                </c:pt>
                <c:pt idx="130">
                  <c:v>138.31712587790366</c:v>
                </c:pt>
                <c:pt idx="131">
                  <c:v>138.6547811993515</c:v>
                </c:pt>
                <c:pt idx="132">
                  <c:v>139.04646137223105</c:v>
                </c:pt>
                <c:pt idx="133">
                  <c:v>139.61372231226346</c:v>
                </c:pt>
                <c:pt idx="134">
                  <c:v>139.88384656942173</c:v>
                </c:pt>
                <c:pt idx="135">
                  <c:v>140.27552674230125</c:v>
                </c:pt>
                <c:pt idx="136">
                  <c:v>140.72123176661245</c:v>
                </c:pt>
                <c:pt idx="137">
                  <c:v>141.1399243652078</c:v>
                </c:pt>
                <c:pt idx="138">
                  <c:v>141.58562938951897</c:v>
                </c:pt>
                <c:pt idx="139">
                  <c:v>142.11237169097762</c:v>
                </c:pt>
                <c:pt idx="140">
                  <c:v>142.6121015667205</c:v>
                </c:pt>
                <c:pt idx="141">
                  <c:v>142.85521339816296</c:v>
                </c:pt>
                <c:pt idx="142">
                  <c:v>143.6250675310641</c:v>
                </c:pt>
                <c:pt idx="143">
                  <c:v>144.15180983252279</c:v>
                </c:pt>
                <c:pt idx="144">
                  <c:v>144.90815775256601</c:v>
                </c:pt>
                <c:pt idx="145">
                  <c:v>145.35386277687718</c:v>
                </c:pt>
                <c:pt idx="146">
                  <c:v>145.82658022690418</c:v>
                </c:pt>
                <c:pt idx="147">
                  <c:v>146.04267963263081</c:v>
                </c:pt>
                <c:pt idx="148">
                  <c:v>146.2182603997837</c:v>
                </c:pt>
                <c:pt idx="149">
                  <c:v>146.3938411669366</c:v>
                </c:pt>
                <c:pt idx="150">
                  <c:v>146.60994057266322</c:v>
                </c:pt>
                <c:pt idx="151">
                  <c:v>146.96110210696901</c:v>
                </c:pt>
                <c:pt idx="152">
                  <c:v>147.08265802269025</c:v>
                </c:pt>
                <c:pt idx="153">
                  <c:v>147.25823878984315</c:v>
                </c:pt>
                <c:pt idx="154">
                  <c:v>147.37979470556436</c:v>
                </c:pt>
                <c:pt idx="155">
                  <c:v>147.46083198271185</c:v>
                </c:pt>
                <c:pt idx="156">
                  <c:v>147.50135062128558</c:v>
                </c:pt>
                <c:pt idx="157">
                  <c:v>147.6229065370068</c:v>
                </c:pt>
                <c:pt idx="158">
                  <c:v>147.77147487844385</c:v>
                </c:pt>
                <c:pt idx="159">
                  <c:v>147.83900594273342</c:v>
                </c:pt>
                <c:pt idx="160">
                  <c:v>147.93354943273886</c:v>
                </c:pt>
                <c:pt idx="161">
                  <c:v>147.93354943273886</c:v>
                </c:pt>
                <c:pt idx="162">
                  <c:v>147.97406807131262</c:v>
                </c:pt>
                <c:pt idx="163">
                  <c:v>148.04159913560218</c:v>
                </c:pt>
                <c:pt idx="164">
                  <c:v>148.13614262560759</c:v>
                </c:pt>
                <c:pt idx="165">
                  <c:v>148.16315505132343</c:v>
                </c:pt>
                <c:pt idx="166">
                  <c:v>148.14964883846551</c:v>
                </c:pt>
                <c:pt idx="167">
                  <c:v>148.27120475418675</c:v>
                </c:pt>
                <c:pt idx="168">
                  <c:v>148.392760669908</c:v>
                </c:pt>
                <c:pt idx="169">
                  <c:v>148.55483522420298</c:v>
                </c:pt>
                <c:pt idx="170">
                  <c:v>148.71690977849795</c:v>
                </c:pt>
                <c:pt idx="171">
                  <c:v>148.98703403565622</c:v>
                </c:pt>
                <c:pt idx="172">
                  <c:v>149.27066450567241</c:v>
                </c:pt>
                <c:pt idx="173">
                  <c:v>149.55429497568863</c:v>
                </c:pt>
                <c:pt idx="174">
                  <c:v>149.85143165856275</c:v>
                </c:pt>
                <c:pt idx="175">
                  <c:v>150.13506212857894</c:v>
                </c:pt>
                <c:pt idx="176">
                  <c:v>150.45921123716892</c:v>
                </c:pt>
                <c:pt idx="177">
                  <c:v>150.75634792004303</c:v>
                </c:pt>
                <c:pt idx="178">
                  <c:v>150.97244732576965</c:v>
                </c:pt>
                <c:pt idx="179">
                  <c:v>151.24257158292792</c:v>
                </c:pt>
                <c:pt idx="180">
                  <c:v>151.49918962722828</c:v>
                </c:pt>
                <c:pt idx="181">
                  <c:v>151.80983252296031</c:v>
                </c:pt>
                <c:pt idx="182">
                  <c:v>152.13398163155026</c:v>
                </c:pt>
                <c:pt idx="183">
                  <c:v>152.43111831442437</c:v>
                </c:pt>
                <c:pt idx="184">
                  <c:v>152.71474878444059</c:v>
                </c:pt>
                <c:pt idx="185">
                  <c:v>153.01188546731473</c:v>
                </c:pt>
                <c:pt idx="186">
                  <c:v>153.25499729875719</c:v>
                </c:pt>
                <c:pt idx="187">
                  <c:v>153.56564019448922</c:v>
                </c:pt>
                <c:pt idx="188">
                  <c:v>153.82225823878957</c:v>
                </c:pt>
                <c:pt idx="189">
                  <c:v>154.14640734737952</c:v>
                </c:pt>
                <c:pt idx="190">
                  <c:v>154.38951917882201</c:v>
                </c:pt>
                <c:pt idx="191">
                  <c:v>154.59211237169075</c:v>
                </c:pt>
                <c:pt idx="192">
                  <c:v>154.78119935170153</c:v>
                </c:pt>
                <c:pt idx="193">
                  <c:v>155.03781739600191</c:v>
                </c:pt>
                <c:pt idx="194">
                  <c:v>155.17287952458105</c:v>
                </c:pt>
                <c:pt idx="195">
                  <c:v>155.30794165316019</c:v>
                </c:pt>
                <c:pt idx="196">
                  <c:v>155.52404105888684</c:v>
                </c:pt>
                <c:pt idx="197">
                  <c:v>155.71312803889765</c:v>
                </c:pt>
                <c:pt idx="198">
                  <c:v>155.78065910318722</c:v>
                </c:pt>
                <c:pt idx="199">
                  <c:v>155.96974608319803</c:v>
                </c:pt>
                <c:pt idx="200">
                  <c:v>156.11831442463509</c:v>
                </c:pt>
                <c:pt idx="201">
                  <c:v>156.36142625607755</c:v>
                </c:pt>
                <c:pt idx="202">
                  <c:v>156.55051323608836</c:v>
                </c:pt>
                <c:pt idx="203">
                  <c:v>156.80713128038875</c:v>
                </c:pt>
                <c:pt idx="204">
                  <c:v>156.98271204754164</c:v>
                </c:pt>
                <c:pt idx="205">
                  <c:v>157.18530524041034</c:v>
                </c:pt>
                <c:pt idx="206">
                  <c:v>157.32036736898951</c:v>
                </c:pt>
                <c:pt idx="207">
                  <c:v>157.46893571042656</c:v>
                </c:pt>
                <c:pt idx="208">
                  <c:v>157.6039978390057</c:v>
                </c:pt>
                <c:pt idx="209">
                  <c:v>157.72555375472695</c:v>
                </c:pt>
                <c:pt idx="210">
                  <c:v>157.88762830902195</c:v>
                </c:pt>
                <c:pt idx="211">
                  <c:v>158.09022150189068</c:v>
                </c:pt>
                <c:pt idx="212">
                  <c:v>158.14424635332236</c:v>
                </c:pt>
                <c:pt idx="213">
                  <c:v>158.22528363046985</c:v>
                </c:pt>
                <c:pt idx="214">
                  <c:v>158.31982712047522</c:v>
                </c:pt>
                <c:pt idx="215">
                  <c:v>158.33333333333314</c:v>
                </c:pt>
                <c:pt idx="216">
                  <c:v>158.30632090761731</c:v>
                </c:pt>
                <c:pt idx="217">
                  <c:v>158.42787682333852</c:v>
                </c:pt>
                <c:pt idx="218">
                  <c:v>158.49540788762809</c:v>
                </c:pt>
                <c:pt idx="219">
                  <c:v>158.56293895191766</c:v>
                </c:pt>
                <c:pt idx="220">
                  <c:v>158.54943273905974</c:v>
                </c:pt>
                <c:pt idx="221">
                  <c:v>158.53592652620182</c:v>
                </c:pt>
                <c:pt idx="222">
                  <c:v>158.40086439762268</c:v>
                </c:pt>
                <c:pt idx="223">
                  <c:v>158.40086439762268</c:v>
                </c:pt>
                <c:pt idx="224">
                  <c:v>158.38735818476476</c:v>
                </c:pt>
                <c:pt idx="225">
                  <c:v>158.22528363046979</c:v>
                </c:pt>
                <c:pt idx="226">
                  <c:v>158.1442463533223</c:v>
                </c:pt>
                <c:pt idx="227">
                  <c:v>158.06320907617481</c:v>
                </c:pt>
                <c:pt idx="228">
                  <c:v>157.98217179902733</c:v>
                </c:pt>
                <c:pt idx="229">
                  <c:v>157.98217179902733</c:v>
                </c:pt>
                <c:pt idx="230">
                  <c:v>157.96866558616941</c:v>
                </c:pt>
                <c:pt idx="231">
                  <c:v>157.9416531604536</c:v>
                </c:pt>
                <c:pt idx="232">
                  <c:v>157.92814694759568</c:v>
                </c:pt>
                <c:pt idx="233">
                  <c:v>157.92814694759568</c:v>
                </c:pt>
                <c:pt idx="234">
                  <c:v>157.90113452187984</c:v>
                </c:pt>
                <c:pt idx="235">
                  <c:v>157.90113452187984</c:v>
                </c:pt>
                <c:pt idx="236">
                  <c:v>157.86061588330608</c:v>
                </c:pt>
                <c:pt idx="237">
                  <c:v>157.79308481901651</c:v>
                </c:pt>
                <c:pt idx="238">
                  <c:v>157.77957860615859</c:v>
                </c:pt>
                <c:pt idx="239">
                  <c:v>157.72555375472695</c:v>
                </c:pt>
                <c:pt idx="240">
                  <c:v>157.64451647757946</c:v>
                </c:pt>
                <c:pt idx="241">
                  <c:v>157.59049162614781</c:v>
                </c:pt>
                <c:pt idx="242">
                  <c:v>157.54997298757408</c:v>
                </c:pt>
                <c:pt idx="243">
                  <c:v>157.4959481361424</c:v>
                </c:pt>
                <c:pt idx="244">
                  <c:v>157.48244192328448</c:v>
                </c:pt>
                <c:pt idx="245">
                  <c:v>157.46893571042659</c:v>
                </c:pt>
                <c:pt idx="246">
                  <c:v>157.30686115613162</c:v>
                </c:pt>
                <c:pt idx="247">
                  <c:v>157.26634251755789</c:v>
                </c:pt>
                <c:pt idx="248">
                  <c:v>157.22582387898413</c:v>
                </c:pt>
                <c:pt idx="249">
                  <c:v>157.19881145326829</c:v>
                </c:pt>
                <c:pt idx="250">
                  <c:v>157.14478660183661</c:v>
                </c:pt>
                <c:pt idx="251">
                  <c:v>157.10426796326286</c:v>
                </c:pt>
                <c:pt idx="252">
                  <c:v>156.9556996218258</c:v>
                </c:pt>
                <c:pt idx="253">
                  <c:v>156.9556996218258</c:v>
                </c:pt>
                <c:pt idx="254">
                  <c:v>156.90167477039415</c:v>
                </c:pt>
                <c:pt idx="255">
                  <c:v>156.84764991896247</c:v>
                </c:pt>
                <c:pt idx="256">
                  <c:v>156.84764991896247</c:v>
                </c:pt>
                <c:pt idx="257">
                  <c:v>156.78011885467291</c:v>
                </c:pt>
                <c:pt idx="258">
                  <c:v>156.71258779038334</c:v>
                </c:pt>
                <c:pt idx="259">
                  <c:v>156.64505672609377</c:v>
                </c:pt>
                <c:pt idx="260">
                  <c:v>156.5775256618042</c:v>
                </c:pt>
                <c:pt idx="261">
                  <c:v>156.49648838465671</c:v>
                </c:pt>
                <c:pt idx="262">
                  <c:v>156.40194489465131</c:v>
                </c:pt>
                <c:pt idx="263">
                  <c:v>156.26688276607217</c:v>
                </c:pt>
                <c:pt idx="264">
                  <c:v>156.14532685035093</c:v>
                </c:pt>
                <c:pt idx="265">
                  <c:v>156.11831442463512</c:v>
                </c:pt>
                <c:pt idx="266">
                  <c:v>156.13182063749304</c:v>
                </c:pt>
                <c:pt idx="267">
                  <c:v>156.1588330632089</c:v>
                </c:pt>
                <c:pt idx="268">
                  <c:v>156.21285791464055</c:v>
                </c:pt>
                <c:pt idx="269">
                  <c:v>156.17233927606679</c:v>
                </c:pt>
                <c:pt idx="270">
                  <c:v>156.23987034035639</c:v>
                </c:pt>
                <c:pt idx="271">
                  <c:v>156.26688276607223</c:v>
                </c:pt>
                <c:pt idx="272">
                  <c:v>156.28038897893015</c:v>
                </c:pt>
                <c:pt idx="273">
                  <c:v>156.18584548892477</c:v>
                </c:pt>
                <c:pt idx="274">
                  <c:v>156.03727714748771</c:v>
                </c:pt>
                <c:pt idx="275">
                  <c:v>155.99675850891396</c:v>
                </c:pt>
                <c:pt idx="276">
                  <c:v>155.9562398703402</c:v>
                </c:pt>
                <c:pt idx="277">
                  <c:v>156.0507833603456</c:v>
                </c:pt>
                <c:pt idx="278">
                  <c:v>156.09130199891933</c:v>
                </c:pt>
                <c:pt idx="279">
                  <c:v>155.45650999459735</c:v>
                </c:pt>
                <c:pt idx="280">
                  <c:v>155.71312803889774</c:v>
                </c:pt>
                <c:pt idx="281">
                  <c:v>155.86169638033479</c:v>
                </c:pt>
                <c:pt idx="282">
                  <c:v>156.09130199891931</c:v>
                </c:pt>
                <c:pt idx="283">
                  <c:v>156.23987034035639</c:v>
                </c:pt>
                <c:pt idx="284">
                  <c:v>156.38843868179345</c:v>
                </c:pt>
                <c:pt idx="285">
                  <c:v>156.44246353322509</c:v>
                </c:pt>
                <c:pt idx="286">
                  <c:v>156.41545110750926</c:v>
                </c:pt>
                <c:pt idx="287">
                  <c:v>156.52350081037255</c:v>
                </c:pt>
                <c:pt idx="288">
                  <c:v>156.55051323608836</c:v>
                </c:pt>
                <c:pt idx="289">
                  <c:v>156.63155051323585</c:v>
                </c:pt>
                <c:pt idx="290">
                  <c:v>156.63155051323585</c:v>
                </c:pt>
                <c:pt idx="291">
                  <c:v>156.63155051323585</c:v>
                </c:pt>
                <c:pt idx="292">
                  <c:v>156.67206915180961</c:v>
                </c:pt>
                <c:pt idx="293">
                  <c:v>156.65856293895169</c:v>
                </c:pt>
                <c:pt idx="294">
                  <c:v>156.65856293895169</c:v>
                </c:pt>
                <c:pt idx="295">
                  <c:v>156.69908157752545</c:v>
                </c:pt>
                <c:pt idx="296">
                  <c:v>156.72609400324129</c:v>
                </c:pt>
                <c:pt idx="297">
                  <c:v>156.63155051323588</c:v>
                </c:pt>
                <c:pt idx="298">
                  <c:v>156.57752566180423</c:v>
                </c:pt>
                <c:pt idx="299">
                  <c:v>156.57752566180423</c:v>
                </c:pt>
                <c:pt idx="300">
                  <c:v>156.59103187466215</c:v>
                </c:pt>
                <c:pt idx="301">
                  <c:v>156.52350081037258</c:v>
                </c:pt>
                <c:pt idx="302">
                  <c:v>156.18584548892471</c:v>
                </c:pt>
                <c:pt idx="303">
                  <c:v>155.83468395461892</c:v>
                </c:pt>
                <c:pt idx="304">
                  <c:v>155.6185845488923</c:v>
                </c:pt>
                <c:pt idx="305">
                  <c:v>155.25391680172859</c:v>
                </c:pt>
                <c:pt idx="306">
                  <c:v>154.75418692598575</c:v>
                </c:pt>
                <c:pt idx="307">
                  <c:v>154.95678011885448</c:v>
                </c:pt>
                <c:pt idx="308">
                  <c:v>155.03781739600197</c:v>
                </c:pt>
                <c:pt idx="309">
                  <c:v>154.83522420313324</c:v>
                </c:pt>
                <c:pt idx="310">
                  <c:v>155.10534846029154</c:v>
                </c:pt>
                <c:pt idx="311">
                  <c:v>155.52404105888689</c:v>
                </c:pt>
                <c:pt idx="312">
                  <c:v>155.76715289032936</c:v>
                </c:pt>
              </c:numCache>
            </c:numRef>
          </c:val>
          <c:smooth val="0"/>
          <c:extLst>
            <c:ext xmlns:c16="http://schemas.microsoft.com/office/drawing/2014/chart" uri="{C3380CC4-5D6E-409C-BE32-E72D297353CC}">
              <c16:uniqueId val="{00000003-D1B6-4673-8D98-E32838DBDBD7}"/>
            </c:ext>
          </c:extLst>
        </c:ser>
        <c:dLbls>
          <c:showLegendKey val="0"/>
          <c:showVal val="0"/>
          <c:showCatName val="0"/>
          <c:showSerName val="0"/>
          <c:showPercent val="0"/>
          <c:showBubbleSize val="0"/>
        </c:dLbls>
        <c:smooth val="0"/>
        <c:axId val="294325248"/>
        <c:axId val="294326032"/>
      </c:lineChart>
      <c:catAx>
        <c:axId val="294325248"/>
        <c:scaling>
          <c:orientation val="minMax"/>
          <c:max val="313"/>
          <c:min val="1"/>
        </c:scaling>
        <c:delete val="0"/>
        <c:axPos val="b"/>
        <c:numFmt formatCode="m/d/yy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294326032"/>
        <c:crosses val="autoZero"/>
        <c:auto val="0"/>
        <c:lblAlgn val="ctr"/>
        <c:lblOffset val="100"/>
        <c:tickLblSkip val="12"/>
        <c:noMultiLvlLbl val="1"/>
      </c:catAx>
      <c:valAx>
        <c:axId val="294326032"/>
        <c:scaling>
          <c:orientation val="minMax"/>
          <c:max val="700"/>
          <c:min val="1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2943252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chart>
  <c:spPr>
    <a:noFill/>
    <a:ln>
      <a:noFill/>
    </a:ln>
    <a:effectLst/>
  </c:spPr>
  <c:txPr>
    <a:bodyPr/>
    <a:lstStyle/>
    <a:p>
      <a:pPr>
        <a:defRPr/>
      </a:pPr>
      <a:endParaRPr lang="sv-SE"/>
    </a:p>
  </c:txPr>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areaChart>
        <c:grouping val="stacked"/>
        <c:varyColors val="0"/>
        <c:ser>
          <c:idx val="0"/>
          <c:order val="0"/>
          <c:tx>
            <c:strRef>
              <c:f>Värdeutv40!$H$3</c:f>
              <c:strCache>
                <c:ptCount val="1"/>
                <c:pt idx="0">
                  <c:v>IB</c:v>
                </c:pt>
              </c:strCache>
            </c:strRef>
          </c:tx>
          <c:spPr>
            <a:solidFill>
              <a:schemeClr val="accent1"/>
            </a:solidFill>
            <a:ln>
              <a:noFill/>
            </a:ln>
            <a:effectLst/>
          </c:spPr>
          <c:cat>
            <c:numRef>
              <c:f>Värdeutv40!$G$4:$G$47</c:f>
              <c:numCache>
                <c:formatCode>General</c:formatCode>
                <c:ptCount val="44"/>
                <c:pt idx="0">
                  <c:v>1979</c:v>
                </c:pt>
                <c:pt idx="1">
                  <c:v>1980</c:v>
                </c:pt>
                <c:pt idx="2">
                  <c:v>1981</c:v>
                </c:pt>
                <c:pt idx="3">
                  <c:v>1982</c:v>
                </c:pt>
                <c:pt idx="4">
                  <c:v>1983</c:v>
                </c:pt>
                <c:pt idx="5">
                  <c:v>1984</c:v>
                </c:pt>
                <c:pt idx="6">
                  <c:v>1985</c:v>
                </c:pt>
                <c:pt idx="7">
                  <c:v>1986</c:v>
                </c:pt>
                <c:pt idx="8">
                  <c:v>1987</c:v>
                </c:pt>
                <c:pt idx="9">
                  <c:v>1988</c:v>
                </c:pt>
                <c:pt idx="10">
                  <c:v>1989</c:v>
                </c:pt>
                <c:pt idx="11">
                  <c:v>1990</c:v>
                </c:pt>
                <c:pt idx="12">
                  <c:v>1991</c:v>
                </c:pt>
                <c:pt idx="13">
                  <c:v>1992</c:v>
                </c:pt>
                <c:pt idx="14">
                  <c:v>1993</c:v>
                </c:pt>
                <c:pt idx="15">
                  <c:v>1994</c:v>
                </c:pt>
                <c:pt idx="16">
                  <c:v>1995</c:v>
                </c:pt>
                <c:pt idx="17">
                  <c:v>1996</c:v>
                </c:pt>
                <c:pt idx="18">
                  <c:v>1997</c:v>
                </c:pt>
                <c:pt idx="19">
                  <c:v>1998</c:v>
                </c:pt>
                <c:pt idx="20">
                  <c:v>1999</c:v>
                </c:pt>
                <c:pt idx="21">
                  <c:v>2000</c:v>
                </c:pt>
                <c:pt idx="22">
                  <c:v>2001</c:v>
                </c:pt>
                <c:pt idx="23">
                  <c:v>2002</c:v>
                </c:pt>
                <c:pt idx="24">
                  <c:v>2003</c:v>
                </c:pt>
                <c:pt idx="25">
                  <c:v>2004</c:v>
                </c:pt>
                <c:pt idx="26">
                  <c:v>2005</c:v>
                </c:pt>
                <c:pt idx="27">
                  <c:v>2006</c:v>
                </c:pt>
                <c:pt idx="28">
                  <c:v>2007</c:v>
                </c:pt>
                <c:pt idx="29">
                  <c:v>2008</c:v>
                </c:pt>
                <c:pt idx="30">
                  <c:v>2009</c:v>
                </c:pt>
                <c:pt idx="31">
                  <c:v>2010</c:v>
                </c:pt>
                <c:pt idx="32">
                  <c:v>2011</c:v>
                </c:pt>
                <c:pt idx="33">
                  <c:v>2012</c:v>
                </c:pt>
                <c:pt idx="34">
                  <c:v>2013</c:v>
                </c:pt>
                <c:pt idx="35">
                  <c:v>2014</c:v>
                </c:pt>
                <c:pt idx="36">
                  <c:v>2015</c:v>
                </c:pt>
                <c:pt idx="37">
                  <c:v>2016</c:v>
                </c:pt>
                <c:pt idx="38">
                  <c:v>2017</c:v>
                </c:pt>
                <c:pt idx="39">
                  <c:v>2018</c:v>
                </c:pt>
                <c:pt idx="40">
                  <c:v>2019</c:v>
                </c:pt>
                <c:pt idx="41">
                  <c:v>2020</c:v>
                </c:pt>
                <c:pt idx="42">
                  <c:v>2021</c:v>
                </c:pt>
                <c:pt idx="43">
                  <c:v>2022</c:v>
                </c:pt>
              </c:numCache>
            </c:numRef>
          </c:cat>
          <c:val>
            <c:numRef>
              <c:f>Värdeutv40!$H$4:$H$47</c:f>
              <c:numCache>
                <c:formatCode>#,##0</c:formatCode>
                <c:ptCount val="44"/>
                <c:pt idx="0">
                  <c:v>0.89400000000000002</c:v>
                </c:pt>
                <c:pt idx="1">
                  <c:v>0.89400000000000002</c:v>
                </c:pt>
                <c:pt idx="2">
                  <c:v>0.89400000000000002</c:v>
                </c:pt>
                <c:pt idx="3">
                  <c:v>0.89400000000000002</c:v>
                </c:pt>
                <c:pt idx="4">
                  <c:v>0.89400000000000002</c:v>
                </c:pt>
                <c:pt idx="5">
                  <c:v>0.89400000000000002</c:v>
                </c:pt>
                <c:pt idx="6">
                  <c:v>0.89400000000000002</c:v>
                </c:pt>
                <c:pt idx="7">
                  <c:v>0.89400000000000002</c:v>
                </c:pt>
                <c:pt idx="8">
                  <c:v>0.89400000000000002</c:v>
                </c:pt>
                <c:pt idx="9">
                  <c:v>0.89400000000000002</c:v>
                </c:pt>
                <c:pt idx="10">
                  <c:v>0.89400000000000002</c:v>
                </c:pt>
                <c:pt idx="11">
                  <c:v>0.89400000000000002</c:v>
                </c:pt>
                <c:pt idx="12">
                  <c:v>0.89400000000000002</c:v>
                </c:pt>
                <c:pt idx="13">
                  <c:v>0.89400000000000002</c:v>
                </c:pt>
                <c:pt idx="14">
                  <c:v>0.89400000000000002</c:v>
                </c:pt>
                <c:pt idx="15">
                  <c:v>0.89400000000000002</c:v>
                </c:pt>
                <c:pt idx="16">
                  <c:v>0.89400000000000002</c:v>
                </c:pt>
                <c:pt idx="17">
                  <c:v>0.89400000000000002</c:v>
                </c:pt>
                <c:pt idx="18">
                  <c:v>0.89400000000000002</c:v>
                </c:pt>
                <c:pt idx="19">
                  <c:v>0.89400000000000002</c:v>
                </c:pt>
                <c:pt idx="20">
                  <c:v>0.89400000000000002</c:v>
                </c:pt>
                <c:pt idx="21">
                  <c:v>0.89400000000000002</c:v>
                </c:pt>
                <c:pt idx="22">
                  <c:v>0.89400000000000002</c:v>
                </c:pt>
                <c:pt idx="23">
                  <c:v>0.89400000000000002</c:v>
                </c:pt>
                <c:pt idx="24">
                  <c:v>0.89400000000000002</c:v>
                </c:pt>
                <c:pt idx="25">
                  <c:v>0.89400000000000002</c:v>
                </c:pt>
                <c:pt idx="26">
                  <c:v>0.89400000000000002</c:v>
                </c:pt>
                <c:pt idx="27">
                  <c:v>0.89400000000000002</c:v>
                </c:pt>
                <c:pt idx="28">
                  <c:v>0.89400000000000002</c:v>
                </c:pt>
                <c:pt idx="29">
                  <c:v>0.89400000000000002</c:v>
                </c:pt>
                <c:pt idx="30">
                  <c:v>0.89400000000000002</c:v>
                </c:pt>
                <c:pt idx="31">
                  <c:v>0.89400000000000002</c:v>
                </c:pt>
                <c:pt idx="32">
                  <c:v>0.89400000000000002</c:v>
                </c:pt>
                <c:pt idx="33">
                  <c:v>0.89400000000000002</c:v>
                </c:pt>
                <c:pt idx="34">
                  <c:v>0.89400000000000002</c:v>
                </c:pt>
                <c:pt idx="35">
                  <c:v>0.89400000000000002</c:v>
                </c:pt>
                <c:pt idx="36">
                  <c:v>0.89400000000000002</c:v>
                </c:pt>
                <c:pt idx="37">
                  <c:v>0.89400000000000002</c:v>
                </c:pt>
                <c:pt idx="38">
                  <c:v>0.89400000000000002</c:v>
                </c:pt>
                <c:pt idx="39">
                  <c:v>0.89400000000000002</c:v>
                </c:pt>
                <c:pt idx="40">
                  <c:v>0.89400000000000002</c:v>
                </c:pt>
                <c:pt idx="41">
                  <c:v>0.89400000000000002</c:v>
                </c:pt>
                <c:pt idx="42">
                  <c:v>0.89400000000000002</c:v>
                </c:pt>
                <c:pt idx="43">
                  <c:v>0.89400000000000002</c:v>
                </c:pt>
              </c:numCache>
            </c:numRef>
          </c:val>
          <c:extLst>
            <c:ext xmlns:c16="http://schemas.microsoft.com/office/drawing/2014/chart" uri="{C3380CC4-5D6E-409C-BE32-E72D297353CC}">
              <c16:uniqueId val="{00000000-571F-467B-81CB-645B6016D53B}"/>
            </c:ext>
          </c:extLst>
        </c:ser>
        <c:ser>
          <c:idx val="1"/>
          <c:order val="1"/>
          <c:tx>
            <c:strRef>
              <c:f>Värdeutv40!$I$3</c:f>
              <c:strCache>
                <c:ptCount val="1"/>
                <c:pt idx="0">
                  <c:v>Ackumulerat sparande</c:v>
                </c:pt>
              </c:strCache>
            </c:strRef>
          </c:tx>
          <c:spPr>
            <a:solidFill>
              <a:schemeClr val="accent2"/>
            </a:solidFill>
            <a:ln>
              <a:noFill/>
            </a:ln>
            <a:effectLst/>
          </c:spPr>
          <c:cat>
            <c:numRef>
              <c:f>Värdeutv40!$G$4:$G$47</c:f>
              <c:numCache>
                <c:formatCode>General</c:formatCode>
                <c:ptCount val="44"/>
                <c:pt idx="0">
                  <c:v>1979</c:v>
                </c:pt>
                <c:pt idx="1">
                  <c:v>1980</c:v>
                </c:pt>
                <c:pt idx="2">
                  <c:v>1981</c:v>
                </c:pt>
                <c:pt idx="3">
                  <c:v>1982</c:v>
                </c:pt>
                <c:pt idx="4">
                  <c:v>1983</c:v>
                </c:pt>
                <c:pt idx="5">
                  <c:v>1984</c:v>
                </c:pt>
                <c:pt idx="6">
                  <c:v>1985</c:v>
                </c:pt>
                <c:pt idx="7">
                  <c:v>1986</c:v>
                </c:pt>
                <c:pt idx="8">
                  <c:v>1987</c:v>
                </c:pt>
                <c:pt idx="9">
                  <c:v>1988</c:v>
                </c:pt>
                <c:pt idx="10">
                  <c:v>1989</c:v>
                </c:pt>
                <c:pt idx="11">
                  <c:v>1990</c:v>
                </c:pt>
                <c:pt idx="12">
                  <c:v>1991</c:v>
                </c:pt>
                <c:pt idx="13">
                  <c:v>1992</c:v>
                </c:pt>
                <c:pt idx="14">
                  <c:v>1993</c:v>
                </c:pt>
                <c:pt idx="15">
                  <c:v>1994</c:v>
                </c:pt>
                <c:pt idx="16">
                  <c:v>1995</c:v>
                </c:pt>
                <c:pt idx="17">
                  <c:v>1996</c:v>
                </c:pt>
                <c:pt idx="18">
                  <c:v>1997</c:v>
                </c:pt>
                <c:pt idx="19">
                  <c:v>1998</c:v>
                </c:pt>
                <c:pt idx="20">
                  <c:v>1999</c:v>
                </c:pt>
                <c:pt idx="21">
                  <c:v>2000</c:v>
                </c:pt>
                <c:pt idx="22">
                  <c:v>2001</c:v>
                </c:pt>
                <c:pt idx="23">
                  <c:v>2002</c:v>
                </c:pt>
                <c:pt idx="24">
                  <c:v>2003</c:v>
                </c:pt>
                <c:pt idx="25">
                  <c:v>2004</c:v>
                </c:pt>
                <c:pt idx="26">
                  <c:v>2005</c:v>
                </c:pt>
                <c:pt idx="27">
                  <c:v>2006</c:v>
                </c:pt>
                <c:pt idx="28">
                  <c:v>2007</c:v>
                </c:pt>
                <c:pt idx="29">
                  <c:v>2008</c:v>
                </c:pt>
                <c:pt idx="30">
                  <c:v>2009</c:v>
                </c:pt>
                <c:pt idx="31">
                  <c:v>2010</c:v>
                </c:pt>
                <c:pt idx="32">
                  <c:v>2011</c:v>
                </c:pt>
                <c:pt idx="33">
                  <c:v>2012</c:v>
                </c:pt>
                <c:pt idx="34">
                  <c:v>2013</c:v>
                </c:pt>
                <c:pt idx="35">
                  <c:v>2014</c:v>
                </c:pt>
                <c:pt idx="36">
                  <c:v>2015</c:v>
                </c:pt>
                <c:pt idx="37">
                  <c:v>2016</c:v>
                </c:pt>
                <c:pt idx="38">
                  <c:v>2017</c:v>
                </c:pt>
                <c:pt idx="39">
                  <c:v>2018</c:v>
                </c:pt>
                <c:pt idx="40">
                  <c:v>2019</c:v>
                </c:pt>
                <c:pt idx="41">
                  <c:v>2020</c:v>
                </c:pt>
                <c:pt idx="42">
                  <c:v>2021</c:v>
                </c:pt>
                <c:pt idx="43">
                  <c:v>2022</c:v>
                </c:pt>
              </c:numCache>
            </c:numRef>
          </c:cat>
          <c:val>
            <c:numRef>
              <c:f>Värdeutv40!$I$4:$I$47</c:f>
              <c:numCache>
                <c:formatCode>#,##0</c:formatCode>
                <c:ptCount val="44"/>
                <c:pt idx="0">
                  <c:v>6.2E-2</c:v>
                </c:pt>
                <c:pt idx="1">
                  <c:v>0.13300000000000001</c:v>
                </c:pt>
                <c:pt idx="2">
                  <c:v>1.444</c:v>
                </c:pt>
                <c:pt idx="3">
                  <c:v>3.0419999999999998</c:v>
                </c:pt>
                <c:pt idx="4">
                  <c:v>5.032</c:v>
                </c:pt>
                <c:pt idx="5">
                  <c:v>4.8449999999999998</c:v>
                </c:pt>
                <c:pt idx="6">
                  <c:v>6.5640000000000001</c:v>
                </c:pt>
                <c:pt idx="7">
                  <c:v>8.6490000000000009</c:v>
                </c:pt>
                <c:pt idx="8">
                  <c:v>12.030000000000001</c:v>
                </c:pt>
                <c:pt idx="9">
                  <c:v>20.89</c:v>
                </c:pt>
                <c:pt idx="10">
                  <c:v>27.189</c:v>
                </c:pt>
                <c:pt idx="11">
                  <c:v>37.424594860000006</c:v>
                </c:pt>
                <c:pt idx="12">
                  <c:v>41.83759486000001</c:v>
                </c:pt>
                <c:pt idx="13">
                  <c:v>42.071594860000012</c:v>
                </c:pt>
                <c:pt idx="14">
                  <c:v>43.958594860000012</c:v>
                </c:pt>
                <c:pt idx="15">
                  <c:v>51.41059486000001</c:v>
                </c:pt>
                <c:pt idx="16">
                  <c:v>59.569594860000009</c:v>
                </c:pt>
                <c:pt idx="17">
                  <c:v>74.978594860000015</c:v>
                </c:pt>
                <c:pt idx="18">
                  <c:v>145.91359486000002</c:v>
                </c:pt>
                <c:pt idx="19">
                  <c:v>188.47859486000002</c:v>
                </c:pt>
                <c:pt idx="20">
                  <c:v>246.61559486000002</c:v>
                </c:pt>
                <c:pt idx="21">
                  <c:v>345.67159486000003</c:v>
                </c:pt>
                <c:pt idx="22">
                  <c:v>402.98559486000005</c:v>
                </c:pt>
                <c:pt idx="23">
                  <c:v>460.14859486000006</c:v>
                </c:pt>
                <c:pt idx="24">
                  <c:v>529.78059486000006</c:v>
                </c:pt>
                <c:pt idx="25">
                  <c:v>585.48159486000009</c:v>
                </c:pt>
                <c:pt idx="26">
                  <c:v>668.19859486000007</c:v>
                </c:pt>
                <c:pt idx="27">
                  <c:v>754.6205948600001</c:v>
                </c:pt>
                <c:pt idx="28">
                  <c:v>781.16659486000015</c:v>
                </c:pt>
                <c:pt idx="29">
                  <c:v>773.37559486000009</c:v>
                </c:pt>
                <c:pt idx="30">
                  <c:v>908.34359486000005</c:v>
                </c:pt>
                <c:pt idx="31">
                  <c:v>994.13559486000008</c:v>
                </c:pt>
                <c:pt idx="32">
                  <c:v>1010.1305948600001</c:v>
                </c:pt>
                <c:pt idx="33">
                  <c:v>1084.60859486</c:v>
                </c:pt>
                <c:pt idx="34">
                  <c:v>1189.97359486</c:v>
                </c:pt>
                <c:pt idx="35">
                  <c:v>1342.7615948600001</c:v>
                </c:pt>
                <c:pt idx="36">
                  <c:v>1427.0095948600001</c:v>
                </c:pt>
                <c:pt idx="37">
                  <c:v>1480.22459486</c:v>
                </c:pt>
                <c:pt idx="38">
                  <c:v>1592.7005948599999</c:v>
                </c:pt>
                <c:pt idx="39">
                  <c:v>1647.11059486</c:v>
                </c:pt>
                <c:pt idx="40">
                  <c:v>1774.4345948600001</c:v>
                </c:pt>
                <c:pt idx="41">
                  <c:v>1850.2985948600001</c:v>
                </c:pt>
                <c:pt idx="42">
                  <c:v>2045.56059486</c:v>
                </c:pt>
                <c:pt idx="43">
                  <c:v>2064.51359486</c:v>
                </c:pt>
              </c:numCache>
            </c:numRef>
          </c:val>
          <c:extLst>
            <c:ext xmlns:c16="http://schemas.microsoft.com/office/drawing/2014/chart" uri="{C3380CC4-5D6E-409C-BE32-E72D297353CC}">
              <c16:uniqueId val="{00000001-571F-467B-81CB-645B6016D53B}"/>
            </c:ext>
          </c:extLst>
        </c:ser>
        <c:ser>
          <c:idx val="2"/>
          <c:order val="2"/>
          <c:tx>
            <c:strRef>
              <c:f>Värdeutv40!$J$3</c:f>
              <c:strCache>
                <c:ptCount val="1"/>
                <c:pt idx="0">
                  <c:v>Ackumulerad avkastning</c:v>
                </c:pt>
              </c:strCache>
            </c:strRef>
          </c:tx>
          <c:spPr>
            <a:solidFill>
              <a:srgbClr val="68726A"/>
            </a:solidFill>
            <a:ln>
              <a:noFill/>
            </a:ln>
            <a:effectLst/>
          </c:spPr>
          <c:cat>
            <c:numRef>
              <c:f>Värdeutv40!$G$4:$G$47</c:f>
              <c:numCache>
                <c:formatCode>General</c:formatCode>
                <c:ptCount val="44"/>
                <c:pt idx="0">
                  <c:v>1979</c:v>
                </c:pt>
                <c:pt idx="1">
                  <c:v>1980</c:v>
                </c:pt>
                <c:pt idx="2">
                  <c:v>1981</c:v>
                </c:pt>
                <c:pt idx="3">
                  <c:v>1982</c:v>
                </c:pt>
                <c:pt idx="4">
                  <c:v>1983</c:v>
                </c:pt>
                <c:pt idx="5">
                  <c:v>1984</c:v>
                </c:pt>
                <c:pt idx="6">
                  <c:v>1985</c:v>
                </c:pt>
                <c:pt idx="7">
                  <c:v>1986</c:v>
                </c:pt>
                <c:pt idx="8">
                  <c:v>1987</c:v>
                </c:pt>
                <c:pt idx="9">
                  <c:v>1988</c:v>
                </c:pt>
                <c:pt idx="10">
                  <c:v>1989</c:v>
                </c:pt>
                <c:pt idx="11">
                  <c:v>1990</c:v>
                </c:pt>
                <c:pt idx="12">
                  <c:v>1991</c:v>
                </c:pt>
                <c:pt idx="13">
                  <c:v>1992</c:v>
                </c:pt>
                <c:pt idx="14">
                  <c:v>1993</c:v>
                </c:pt>
                <c:pt idx="15">
                  <c:v>1994</c:v>
                </c:pt>
                <c:pt idx="16">
                  <c:v>1995</c:v>
                </c:pt>
                <c:pt idx="17">
                  <c:v>1996</c:v>
                </c:pt>
                <c:pt idx="18">
                  <c:v>1997</c:v>
                </c:pt>
                <c:pt idx="19">
                  <c:v>1998</c:v>
                </c:pt>
                <c:pt idx="20">
                  <c:v>1999</c:v>
                </c:pt>
                <c:pt idx="21">
                  <c:v>2000</c:v>
                </c:pt>
                <c:pt idx="22">
                  <c:v>2001</c:v>
                </c:pt>
                <c:pt idx="23">
                  <c:v>2002</c:v>
                </c:pt>
                <c:pt idx="24">
                  <c:v>2003</c:v>
                </c:pt>
                <c:pt idx="25">
                  <c:v>2004</c:v>
                </c:pt>
                <c:pt idx="26">
                  <c:v>2005</c:v>
                </c:pt>
                <c:pt idx="27">
                  <c:v>2006</c:v>
                </c:pt>
                <c:pt idx="28">
                  <c:v>2007</c:v>
                </c:pt>
                <c:pt idx="29">
                  <c:v>2008</c:v>
                </c:pt>
                <c:pt idx="30">
                  <c:v>2009</c:v>
                </c:pt>
                <c:pt idx="31">
                  <c:v>2010</c:v>
                </c:pt>
                <c:pt idx="32">
                  <c:v>2011</c:v>
                </c:pt>
                <c:pt idx="33">
                  <c:v>2012</c:v>
                </c:pt>
                <c:pt idx="34">
                  <c:v>2013</c:v>
                </c:pt>
                <c:pt idx="35">
                  <c:v>2014</c:v>
                </c:pt>
                <c:pt idx="36">
                  <c:v>2015</c:v>
                </c:pt>
                <c:pt idx="37">
                  <c:v>2016</c:v>
                </c:pt>
                <c:pt idx="38">
                  <c:v>2017</c:v>
                </c:pt>
                <c:pt idx="39">
                  <c:v>2018</c:v>
                </c:pt>
                <c:pt idx="40">
                  <c:v>2019</c:v>
                </c:pt>
                <c:pt idx="41">
                  <c:v>2020</c:v>
                </c:pt>
                <c:pt idx="42">
                  <c:v>2021</c:v>
                </c:pt>
                <c:pt idx="43">
                  <c:v>2022</c:v>
                </c:pt>
              </c:numCache>
            </c:numRef>
          </c:cat>
          <c:val>
            <c:numRef>
              <c:f>Värdeutv40!$J$4:$J$47</c:f>
              <c:numCache>
                <c:formatCode>0</c:formatCode>
                <c:ptCount val="44"/>
                <c:pt idx="0">
                  <c:v>6.6999999999999893E-2</c:v>
                </c:pt>
                <c:pt idx="1">
                  <c:v>0.24199999999999988</c:v>
                </c:pt>
                <c:pt idx="2">
                  <c:v>1.117</c:v>
                </c:pt>
                <c:pt idx="3">
                  <c:v>4.7479999999999993</c:v>
                </c:pt>
                <c:pt idx="4">
                  <c:v>12.988000000000001</c:v>
                </c:pt>
                <c:pt idx="5">
                  <c:v>18.748999999999999</c:v>
                </c:pt>
                <c:pt idx="6">
                  <c:v>27.948</c:v>
                </c:pt>
                <c:pt idx="7">
                  <c:v>55.051499999999997</c:v>
                </c:pt>
                <c:pt idx="8">
                  <c:v>58.477499999999999</c:v>
                </c:pt>
                <c:pt idx="9">
                  <c:v>85.678799999999995</c:v>
                </c:pt>
                <c:pt idx="10">
                  <c:v>118.4342</c:v>
                </c:pt>
                <c:pt idx="11">
                  <c:v>81.984005140000008</c:v>
                </c:pt>
                <c:pt idx="12">
                  <c:v>72.170305139999996</c:v>
                </c:pt>
                <c:pt idx="13">
                  <c:v>85.147105139999994</c:v>
                </c:pt>
                <c:pt idx="14">
                  <c:v>158.11370513999998</c:v>
                </c:pt>
                <c:pt idx="15">
                  <c:v>154.78170513999999</c:v>
                </c:pt>
                <c:pt idx="16">
                  <c:v>181.89990513999999</c:v>
                </c:pt>
                <c:pt idx="17">
                  <c:v>243.15910514000001</c:v>
                </c:pt>
                <c:pt idx="18">
                  <c:v>309.10740514000003</c:v>
                </c:pt>
                <c:pt idx="19">
                  <c:v>371.55200513999995</c:v>
                </c:pt>
                <c:pt idx="20">
                  <c:v>607.11100513999997</c:v>
                </c:pt>
                <c:pt idx="21">
                  <c:v>536.27020514000003</c:v>
                </c:pt>
                <c:pt idx="22">
                  <c:v>463.56540514000005</c:v>
                </c:pt>
                <c:pt idx="23">
                  <c:v>229.69340513999998</c:v>
                </c:pt>
                <c:pt idx="24">
                  <c:v>335.13340513999998</c:v>
                </c:pt>
                <c:pt idx="25">
                  <c:v>415.34240513999998</c:v>
                </c:pt>
                <c:pt idx="26">
                  <c:v>673.68940513999996</c:v>
                </c:pt>
                <c:pt idx="27">
                  <c:v>873.79740513999991</c:v>
                </c:pt>
                <c:pt idx="28">
                  <c:v>898.31140514000003</c:v>
                </c:pt>
                <c:pt idx="29">
                  <c:v>484.63540513999993</c:v>
                </c:pt>
                <c:pt idx="30">
                  <c:v>789.31640514000014</c:v>
                </c:pt>
                <c:pt idx="31">
                  <c:v>969.97040514000003</c:v>
                </c:pt>
                <c:pt idx="32">
                  <c:v>807.97540514000002</c:v>
                </c:pt>
                <c:pt idx="33">
                  <c:v>963.07640514000013</c:v>
                </c:pt>
                <c:pt idx="34">
                  <c:v>1290.1324051399999</c:v>
                </c:pt>
                <c:pt idx="35">
                  <c:v>1658.1034051399999</c:v>
                </c:pt>
                <c:pt idx="36">
                  <c:v>1818.12840514</c:v>
                </c:pt>
                <c:pt idx="37">
                  <c:v>2086.5504051400003</c:v>
                </c:pt>
                <c:pt idx="38">
                  <c:v>2424.8694051399998</c:v>
                </c:pt>
                <c:pt idx="39">
                  <c:v>2330.4534051400001</c:v>
                </c:pt>
                <c:pt idx="40">
                  <c:v>3279.3784051400003</c:v>
                </c:pt>
                <c:pt idx="41">
                  <c:v>3603.6434051400001</c:v>
                </c:pt>
                <c:pt idx="42">
                  <c:v>4904.28540514</c:v>
                </c:pt>
                <c:pt idx="43">
                  <c:v>4001.6134051399999</c:v>
                </c:pt>
              </c:numCache>
            </c:numRef>
          </c:val>
          <c:extLst>
            <c:ext xmlns:c16="http://schemas.microsoft.com/office/drawing/2014/chart" uri="{C3380CC4-5D6E-409C-BE32-E72D297353CC}">
              <c16:uniqueId val="{00000002-571F-467B-81CB-645B6016D53B}"/>
            </c:ext>
          </c:extLst>
        </c:ser>
        <c:dLbls>
          <c:showLegendKey val="0"/>
          <c:showVal val="0"/>
          <c:showCatName val="0"/>
          <c:showSerName val="0"/>
          <c:showPercent val="0"/>
          <c:showBubbleSize val="0"/>
        </c:dLbls>
        <c:axId val="518012680"/>
        <c:axId val="518013464"/>
      </c:areaChart>
      <c:catAx>
        <c:axId val="518012680"/>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sv-SE"/>
          </a:p>
        </c:txPr>
        <c:crossAx val="518013464"/>
        <c:crosses val="autoZero"/>
        <c:auto val="1"/>
        <c:lblAlgn val="ctr"/>
        <c:lblOffset val="100"/>
        <c:noMultiLvlLbl val="0"/>
      </c:catAx>
      <c:valAx>
        <c:axId val="518013464"/>
        <c:scaling>
          <c:orientation val="minMax"/>
          <c:max val="7000"/>
          <c:min val="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518012680"/>
        <c:crosses val="autoZero"/>
        <c:crossBetween val="midCat"/>
      </c:valAx>
      <c:spPr>
        <a:noFill/>
        <a:ln>
          <a:noFill/>
        </a:ln>
        <a:effectLst/>
      </c:spPr>
    </c:plotArea>
    <c:legend>
      <c:legendPos val="b"/>
      <c:legendEntry>
        <c:idx val="0"/>
        <c:delete val="1"/>
      </c:legendEntry>
      <c:layout>
        <c:manualLayout>
          <c:xMode val="edge"/>
          <c:yMode val="edge"/>
          <c:x val="0.26768736939439736"/>
          <c:y val="0.94238116656669824"/>
          <c:w val="0.47704119499289177"/>
          <c:h val="5.7618833433301618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sv-SE"/>
        </a:p>
      </c:txPr>
    </c:legend>
    <c:plotVisOnly val="1"/>
    <c:dispBlanksAs val="zero"/>
    <c:showDLblsOverMax val="0"/>
  </c:chart>
  <c:spPr>
    <a:noFill/>
    <a:ln>
      <a:noFill/>
    </a:ln>
    <a:effectLst/>
  </c:spPr>
  <c:txPr>
    <a:bodyPr/>
    <a:lstStyle/>
    <a:p>
      <a:pPr>
        <a:defRPr/>
      </a:pPr>
      <a:endParaRPr lang="sv-SE"/>
    </a:p>
  </c:txPr>
  <c:userShapes r:id="rId3"/>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097A-45E3-A58B-A7D17CEF0F14}"/>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097A-45E3-A58B-A7D17CEF0F14}"/>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097A-45E3-A58B-A7D17CEF0F14}"/>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097A-45E3-A58B-A7D17CEF0F14}"/>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097A-45E3-A58B-A7D17CEF0F14}"/>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097A-45E3-A58B-A7D17CEF0F14}"/>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097A-45E3-A58B-A7D17CEF0F14}"/>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097A-45E3-A58B-A7D17CEF0F14}"/>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11-097A-45E3-A58B-A7D17CEF0F14}"/>
              </c:ext>
            </c:extLst>
          </c:dPt>
          <c:dPt>
            <c:idx val="9"/>
            <c:bubble3D val="0"/>
            <c:spPr>
              <a:solidFill>
                <a:schemeClr val="accent4">
                  <a:lumMod val="60000"/>
                </a:schemeClr>
              </a:solidFill>
              <a:ln w="19050">
                <a:solidFill>
                  <a:schemeClr val="lt1"/>
                </a:solidFill>
              </a:ln>
              <a:effectLst/>
            </c:spPr>
            <c:extLst>
              <c:ext xmlns:c16="http://schemas.microsoft.com/office/drawing/2014/chart" uri="{C3380CC4-5D6E-409C-BE32-E72D297353CC}">
                <c16:uniqueId val="{00000013-097A-45E3-A58B-A7D17CEF0F14}"/>
              </c:ext>
            </c:extLst>
          </c:dPt>
          <c:dPt>
            <c:idx val="10"/>
            <c:bubble3D val="0"/>
            <c:spPr>
              <a:solidFill>
                <a:schemeClr val="accent5">
                  <a:lumMod val="60000"/>
                </a:schemeClr>
              </a:solidFill>
              <a:ln w="19050">
                <a:solidFill>
                  <a:schemeClr val="lt1"/>
                </a:solidFill>
              </a:ln>
              <a:effectLst/>
            </c:spPr>
            <c:extLst>
              <c:ext xmlns:c16="http://schemas.microsoft.com/office/drawing/2014/chart" uri="{C3380CC4-5D6E-409C-BE32-E72D297353CC}">
                <c16:uniqueId val="{00000015-097A-45E3-A58B-A7D17CEF0F14}"/>
              </c:ext>
            </c:extLst>
          </c:dPt>
          <c:dPt>
            <c:idx val="11"/>
            <c:bubble3D val="0"/>
            <c:spPr>
              <a:solidFill>
                <a:schemeClr val="accent6">
                  <a:lumMod val="60000"/>
                </a:schemeClr>
              </a:solidFill>
              <a:ln w="19050">
                <a:solidFill>
                  <a:schemeClr val="lt1"/>
                </a:solidFill>
              </a:ln>
              <a:effectLst/>
            </c:spPr>
            <c:extLst>
              <c:ext xmlns:c16="http://schemas.microsoft.com/office/drawing/2014/chart" uri="{C3380CC4-5D6E-409C-BE32-E72D297353CC}">
                <c16:uniqueId val="{00000017-097A-45E3-A58B-A7D17CEF0F14}"/>
              </c:ext>
            </c:extLst>
          </c:dPt>
          <c:dPt>
            <c:idx val="12"/>
            <c:bubble3D val="0"/>
            <c:spPr>
              <a:solidFill>
                <a:schemeClr val="accent1">
                  <a:lumMod val="80000"/>
                  <a:lumOff val="20000"/>
                </a:schemeClr>
              </a:solidFill>
              <a:ln w="19050">
                <a:solidFill>
                  <a:schemeClr val="lt1"/>
                </a:solidFill>
              </a:ln>
              <a:effectLst/>
            </c:spPr>
            <c:extLst>
              <c:ext xmlns:c16="http://schemas.microsoft.com/office/drawing/2014/chart" uri="{C3380CC4-5D6E-409C-BE32-E72D297353CC}">
                <c16:uniqueId val="{00000019-097A-45E3-A58B-A7D17CEF0F14}"/>
              </c:ext>
            </c:extLst>
          </c:dPt>
          <c:dPt>
            <c:idx val="13"/>
            <c:bubble3D val="0"/>
            <c:spPr>
              <a:solidFill>
                <a:schemeClr val="accent2">
                  <a:lumMod val="80000"/>
                  <a:lumOff val="20000"/>
                </a:schemeClr>
              </a:solidFill>
              <a:ln w="19050">
                <a:solidFill>
                  <a:schemeClr val="lt1"/>
                </a:solidFill>
              </a:ln>
              <a:effectLst/>
            </c:spPr>
            <c:extLst>
              <c:ext xmlns:c16="http://schemas.microsoft.com/office/drawing/2014/chart" uri="{C3380CC4-5D6E-409C-BE32-E72D297353CC}">
                <c16:uniqueId val="{0000001B-097A-45E3-A58B-A7D17CEF0F14}"/>
              </c:ext>
            </c:extLst>
          </c:dPt>
          <c:dLbls>
            <c:dLbl>
              <c:idx val="0"/>
              <c:layout>
                <c:manualLayout>
                  <c:x val="-0.15825238194045918"/>
                  <c:y val="-1.058127049555252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97A-45E3-A58B-A7D17CEF0F14}"/>
                </c:ext>
              </c:extLst>
            </c:dLbl>
            <c:dLbl>
              <c:idx val="2"/>
              <c:layout>
                <c:manualLayout>
                  <c:x val="6.3713253999930497E-3"/>
                  <c:y val="-2.007849935166699E-2"/>
                </c:manualLayout>
              </c:layout>
              <c:numFmt formatCode="0%" sourceLinked="0"/>
              <c:spPr>
                <a:noFill/>
                <a:ln w="15875">
                  <a:noFill/>
                </a:ln>
                <a:effectLst/>
              </c:spPr>
              <c:txPr>
                <a:bodyPr rot="0" spcFirstLastPara="1" vertOverflow="ellipsis" vert="horz" wrap="square" lIns="38100" tIns="19050" rIns="38100" bIns="19050" anchor="ctr" anchorCtr="1">
                  <a:noAutofit/>
                </a:bodyPr>
                <a:lstStyle/>
                <a:p>
                  <a:pPr>
                    <a:defRPr sz="1600" b="0" i="0" u="none" strike="noStrike" kern="1200" baseline="0">
                      <a:solidFill>
                        <a:schemeClr val="tx1"/>
                      </a:solidFill>
                      <a:latin typeface="+mn-lt"/>
                      <a:ea typeface="+mn-ea"/>
                      <a:cs typeface="+mn-cs"/>
                    </a:defRPr>
                  </a:pPr>
                  <a:endParaRPr lang="sv-SE"/>
                </a:p>
              </c:txPr>
              <c:showLegendKey val="0"/>
              <c:showVal val="1"/>
              <c:showCatName val="0"/>
              <c:showSerName val="0"/>
              <c:showPercent val="0"/>
              <c:showBubbleSize val="0"/>
              <c:extLst>
                <c:ext xmlns:c15="http://schemas.microsoft.com/office/drawing/2012/chart" uri="{CE6537A1-D6FC-4f65-9D91-7224C49458BB}">
                  <c15:layout>
                    <c:manualLayout>
                      <c:w val="7.780613807772338E-2"/>
                      <c:h val="8.5252756235190824E-2"/>
                    </c:manualLayout>
                  </c15:layout>
                </c:ext>
                <c:ext xmlns:c16="http://schemas.microsoft.com/office/drawing/2014/chart" uri="{C3380CC4-5D6E-409C-BE32-E72D297353CC}">
                  <c16:uniqueId val="{00000005-097A-45E3-A58B-A7D17CEF0F14}"/>
                </c:ext>
              </c:extLst>
            </c:dLbl>
            <c:dLbl>
              <c:idx val="3"/>
              <c:layout>
                <c:manualLayout>
                  <c:x val="1.0726239499887413E-2"/>
                  <c:y val="1.843026899032074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097A-45E3-A58B-A7D17CEF0F14}"/>
                </c:ext>
              </c:extLst>
            </c:dLbl>
            <c:dLbl>
              <c:idx val="8"/>
              <c:layout>
                <c:manualLayout>
                  <c:x val="-4.3252861010136456E-3"/>
                  <c:y val="-1.80059566089853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097A-45E3-A58B-A7D17CEF0F14}"/>
                </c:ext>
              </c:extLst>
            </c:dLbl>
            <c:dLbl>
              <c:idx val="9"/>
              <c:layout>
                <c:manualLayout>
                  <c:x val="5.8763426409970551E-2"/>
                  <c:y val="-5.7556894878802616E-4"/>
                </c:manualLayout>
              </c:layout>
              <c:numFmt formatCode="0.0%" sourceLinked="0"/>
              <c:spPr>
                <a:noFill/>
                <a:ln w="15875">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solidFill>
                      <a:latin typeface="+mn-lt"/>
                      <a:ea typeface="+mn-ea"/>
                      <a:cs typeface="+mn-cs"/>
                    </a:defRPr>
                  </a:pPr>
                  <a:endParaRPr lang="sv-SE"/>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097A-45E3-A58B-A7D17CEF0F14}"/>
                </c:ext>
              </c:extLst>
            </c:dLbl>
            <c:dLbl>
              <c:idx val="11"/>
              <c:layout>
                <c:manualLayout>
                  <c:x val="9.92677124407811E-2"/>
                  <c:y val="-4.38564862650087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7-097A-45E3-A58B-A7D17CEF0F14}"/>
                </c:ext>
              </c:extLst>
            </c:dLbl>
            <c:dLbl>
              <c:idx val="12"/>
              <c:layout>
                <c:manualLayout>
                  <c:x val="0.1273488356857109"/>
                  <c:y val="-4.640799990498925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097A-45E3-A58B-A7D17CEF0F14}"/>
                </c:ext>
              </c:extLst>
            </c:dLbl>
            <c:numFmt formatCode="0%" sourceLinked="0"/>
            <c:spPr>
              <a:noFill/>
              <a:ln w="15875">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solidFill>
                    <a:latin typeface="+mn-lt"/>
                    <a:ea typeface="+mn-ea"/>
                    <a:cs typeface="+mn-cs"/>
                  </a:defRPr>
                </a:pPr>
                <a:endParaRPr lang="sv-SE"/>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Blad1!$A$1:$A$10</c:f>
              <c:strCache>
                <c:ptCount val="10"/>
                <c:pt idx="0">
                  <c:v>Global </c:v>
                </c:pt>
                <c:pt idx="1">
                  <c:v>Sverige </c:v>
                </c:pt>
                <c:pt idx="2">
                  <c:v>Sverige &amp; Global </c:v>
                </c:pt>
                <c:pt idx="3">
                  <c:v>Branscher </c:v>
                </c:pt>
                <c:pt idx="4">
                  <c:v>Nordamerika </c:v>
                </c:pt>
                <c:pt idx="5">
                  <c:v>Norden </c:v>
                </c:pt>
                <c:pt idx="6">
                  <c:v>Europa</c:v>
                </c:pt>
                <c:pt idx="7">
                  <c:v>Andra marknader </c:v>
                </c:pt>
                <c:pt idx="8">
                  <c:v>Asien</c:v>
                </c:pt>
                <c:pt idx="9">
                  <c:v>Japan</c:v>
                </c:pt>
              </c:strCache>
            </c:strRef>
          </c:cat>
          <c:val>
            <c:numRef>
              <c:f>Blad1!$B$1:$B$10</c:f>
              <c:numCache>
                <c:formatCode>0.00</c:formatCode>
                <c:ptCount val="10"/>
                <c:pt idx="0">
                  <c:v>0.46360441224737148</c:v>
                </c:pt>
                <c:pt idx="1">
                  <c:v>0.22656906714571301</c:v>
                </c:pt>
                <c:pt idx="2">
                  <c:v>8.0889744230814742E-2</c:v>
                </c:pt>
                <c:pt idx="3">
                  <c:v>7.0390542126961692E-2</c:v>
                </c:pt>
                <c:pt idx="4">
                  <c:v>4.9179417057383705E-2</c:v>
                </c:pt>
                <c:pt idx="5">
                  <c:v>3.059862274173784E-2</c:v>
                </c:pt>
                <c:pt idx="6">
                  <c:v>2.9343389602759867E-2</c:v>
                </c:pt>
                <c:pt idx="7">
                  <c:v>2.806937941067833E-2</c:v>
                </c:pt>
                <c:pt idx="8">
                  <c:v>1.223749422541312E-2</c:v>
                </c:pt>
                <c:pt idx="9" formatCode="0.000">
                  <c:v>3.6231995892712547E-3</c:v>
                </c:pt>
              </c:numCache>
            </c:numRef>
          </c:val>
          <c:extLst>
            <c:ext xmlns:c16="http://schemas.microsoft.com/office/drawing/2014/chart" uri="{C3380CC4-5D6E-409C-BE32-E72D297353CC}">
              <c16:uniqueId val="{0000001C-097A-45E3-A58B-A7D17CEF0F14}"/>
            </c:ext>
          </c:extLst>
        </c:ser>
        <c:dLbls>
          <c:showLegendKey val="0"/>
          <c:showVal val="0"/>
          <c:showCatName val="0"/>
          <c:showSerName val="0"/>
          <c:showPercent val="0"/>
          <c:showBubbleSize val="0"/>
          <c:showLeaderLines val="1"/>
        </c:dLbls>
        <c:firstSliceAng val="0"/>
      </c:pieChart>
      <c:spPr>
        <a:noFill/>
        <a:ln>
          <a:noFill/>
        </a:ln>
        <a:effectLst/>
      </c:spPr>
    </c:plotArea>
    <c:legend>
      <c:legendPos val="r"/>
      <c:layout>
        <c:manualLayout>
          <c:xMode val="edge"/>
          <c:yMode val="edge"/>
          <c:x val="0.74790095855802741"/>
          <c:y val="0"/>
          <c:w val="0.25209907541310844"/>
          <c:h val="1"/>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sv-S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0256660104986882"/>
          <c:y val="0.16562499999999999"/>
          <c:w val="0.47403346456692913"/>
          <c:h val="0.71105019685039372"/>
        </c:manualLayout>
      </c:layout>
      <c:pieChart>
        <c:varyColors val="1"/>
        <c:ser>
          <c:idx val="0"/>
          <c:order val="0"/>
          <c:tx>
            <c:strRef>
              <c:f>Blad1!$B$1</c:f>
              <c:strCache>
                <c:ptCount val="1"/>
                <c:pt idx="0">
                  <c:v>Kolumn1</c:v>
                </c:pt>
              </c:strCache>
            </c:strRef>
          </c:tx>
          <c:dPt>
            <c:idx val="0"/>
            <c:bubble3D val="0"/>
            <c:spPr>
              <a:solidFill>
                <a:schemeClr val="accent2"/>
              </a:solidFill>
              <a:ln w="19050">
                <a:solidFill>
                  <a:schemeClr val="lt1"/>
                </a:solidFill>
              </a:ln>
              <a:effectLst/>
            </c:spPr>
            <c:extLst>
              <c:ext xmlns:c16="http://schemas.microsoft.com/office/drawing/2014/chart" uri="{C3380CC4-5D6E-409C-BE32-E72D297353CC}">
                <c16:uniqueId val="{00000001-B58F-4F51-B368-1C3EB1FB1937}"/>
              </c:ext>
            </c:extLst>
          </c:dPt>
          <c:dPt>
            <c:idx val="1"/>
            <c:bubble3D val="0"/>
            <c:spPr>
              <a:solidFill>
                <a:schemeClr val="accent4"/>
              </a:solidFill>
              <a:ln w="19050">
                <a:solidFill>
                  <a:schemeClr val="lt1"/>
                </a:solidFill>
              </a:ln>
              <a:effectLst/>
            </c:spPr>
            <c:extLst>
              <c:ext xmlns:c16="http://schemas.microsoft.com/office/drawing/2014/chart" uri="{C3380CC4-5D6E-409C-BE32-E72D297353CC}">
                <c16:uniqueId val="{00000003-B58F-4F51-B368-1C3EB1FB1937}"/>
              </c:ext>
            </c:extLst>
          </c:dPt>
          <c:dPt>
            <c:idx val="2"/>
            <c:bubble3D val="0"/>
            <c:spPr>
              <a:solidFill>
                <a:schemeClr val="accent6"/>
              </a:solidFill>
              <a:ln w="19050">
                <a:solidFill>
                  <a:schemeClr val="lt1"/>
                </a:solidFill>
              </a:ln>
              <a:effectLst/>
            </c:spPr>
            <c:extLst>
              <c:ext xmlns:c16="http://schemas.microsoft.com/office/drawing/2014/chart" uri="{C3380CC4-5D6E-409C-BE32-E72D297353CC}">
                <c16:uniqueId val="{00000005-B58F-4F51-B368-1C3EB1FB1937}"/>
              </c:ext>
            </c:extLst>
          </c:dPt>
          <c:dPt>
            <c:idx val="3"/>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7-B58F-4F51-B368-1C3EB1FB1937}"/>
              </c:ext>
            </c:extLst>
          </c:dPt>
          <c:dPt>
            <c:idx val="4"/>
            <c:bubble3D val="0"/>
            <c:spPr>
              <a:solidFill>
                <a:schemeClr val="accent4">
                  <a:lumMod val="60000"/>
                </a:schemeClr>
              </a:solidFill>
              <a:ln w="19050">
                <a:solidFill>
                  <a:schemeClr val="lt1"/>
                </a:solidFill>
              </a:ln>
              <a:effectLst/>
            </c:spPr>
            <c:extLst>
              <c:ext xmlns:c16="http://schemas.microsoft.com/office/drawing/2014/chart" uri="{C3380CC4-5D6E-409C-BE32-E72D297353CC}">
                <c16:uniqueId val="{00000009-B58F-4F51-B368-1C3EB1FB1937}"/>
              </c:ext>
            </c:extLst>
          </c:dPt>
          <c:dLbls>
            <c:dLbl>
              <c:idx val="0"/>
              <c:layout>
                <c:manualLayout>
                  <c:x val="-4.0312155711224193E-2"/>
                  <c:y val="5.407483335189967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58F-4F51-B368-1C3EB1FB1937}"/>
                </c:ext>
              </c:extLst>
            </c:dLbl>
            <c:dLbl>
              <c:idx val="1"/>
              <c:layout>
                <c:manualLayout>
                  <c:x val="1.1440680151183892E-2"/>
                  <c:y val="-1.121944589164266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58F-4F51-B368-1C3EB1FB1937}"/>
                </c:ext>
              </c:extLst>
            </c:dLbl>
            <c:dLbl>
              <c:idx val="2"/>
              <c:layout>
                <c:manualLayout>
                  <c:x val="7.5586123699510621E-3"/>
                  <c:y val="2.890497634146144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B58F-4F51-B368-1C3EB1FB1937}"/>
                </c:ext>
              </c:extLst>
            </c:dLbl>
            <c:dLbl>
              <c:idx val="3"/>
              <c:layout>
                <c:manualLayout>
                  <c:x val="9.4662102737641737E-3"/>
                  <c:y val="6.957334799170468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B58F-4F51-B368-1C3EB1FB1937}"/>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solidFill>
                    <a:latin typeface="+mn-lt"/>
                    <a:ea typeface="+mn-ea"/>
                    <a:cs typeface="+mn-cs"/>
                  </a:defRPr>
                </a:pPr>
                <a:endParaRPr lang="sv-SE"/>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Blad1!$A$2:$A$6</c:f>
              <c:strCache>
                <c:ptCount val="5"/>
                <c:pt idx="0">
                  <c:v>aktiefonder</c:v>
                </c:pt>
                <c:pt idx="1">
                  <c:v>blandfonder</c:v>
                </c:pt>
                <c:pt idx="2">
                  <c:v>långa räntefonder</c:v>
                </c:pt>
                <c:pt idx="3">
                  <c:v>korta räntefonder</c:v>
                </c:pt>
                <c:pt idx="4">
                  <c:v>övriga</c:v>
                </c:pt>
              </c:strCache>
            </c:strRef>
          </c:cat>
          <c:val>
            <c:numRef>
              <c:f>Blad1!$B$2:$B$6</c:f>
              <c:numCache>
                <c:formatCode>General</c:formatCode>
                <c:ptCount val="5"/>
                <c:pt idx="0">
                  <c:v>0.64</c:v>
                </c:pt>
                <c:pt idx="1">
                  <c:v>0.21</c:v>
                </c:pt>
                <c:pt idx="2">
                  <c:v>0.08</c:v>
                </c:pt>
                <c:pt idx="3">
                  <c:v>0.05</c:v>
                </c:pt>
                <c:pt idx="4">
                  <c:v>0.02</c:v>
                </c:pt>
              </c:numCache>
            </c:numRef>
          </c:val>
          <c:extLst>
            <c:ext xmlns:c16="http://schemas.microsoft.com/office/drawing/2014/chart" uri="{C3380CC4-5D6E-409C-BE32-E72D297353CC}">
              <c16:uniqueId val="{0000000A-B58F-4F51-B368-1C3EB1FB1937}"/>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0.70833333333333337"/>
          <c:y val="0.16730019685039371"/>
          <c:w val="0.24166666666666667"/>
          <c:h val="0.7764498031496063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chart>
  <c:spPr>
    <a:noFill/>
    <a:ln>
      <a:noFill/>
    </a:ln>
    <a:effectLst/>
  </c:spPr>
  <c:txPr>
    <a:bodyPr/>
    <a:lstStyle/>
    <a:p>
      <a:pPr>
        <a:defRPr/>
      </a:pPr>
      <a:endParaRPr lang="sv-SE"/>
    </a:p>
  </c:txPr>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0.81014</cdr:x>
      <cdr:y>0.41384</cdr:y>
    </cdr:from>
    <cdr:to>
      <cdr:x>0.97872</cdr:x>
      <cdr:y>0.56581</cdr:y>
    </cdr:to>
    <cdr:sp macro="" textlink="">
      <cdr:nvSpPr>
        <cdr:cNvPr id="2" name="textruta 1"/>
        <cdr:cNvSpPr txBox="1"/>
      </cdr:nvSpPr>
      <cdr:spPr>
        <a:xfrm xmlns:a="http://schemas.openxmlformats.org/drawingml/2006/main">
          <a:off x="4714852" y="1452576"/>
          <a:ext cx="981098" cy="533409"/>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sv-SE" sz="1100">
              <a:solidFill>
                <a:schemeClr val="bg1"/>
              </a:solidFill>
            </a:rPr>
            <a:t>4 002 mdkr</a:t>
          </a:r>
          <a:br>
            <a:rPr lang="sv-SE" sz="1100">
              <a:solidFill>
                <a:schemeClr val="bg1"/>
              </a:solidFill>
            </a:rPr>
          </a:br>
          <a:r>
            <a:rPr lang="sv-SE" sz="1100">
              <a:solidFill>
                <a:schemeClr val="bg1"/>
              </a:solidFill>
            </a:rPr>
            <a:t>66 %</a:t>
          </a:r>
        </a:p>
      </cdr:txBody>
    </cdr:sp>
  </cdr:relSizeAnchor>
  <cdr:relSizeAnchor xmlns:cdr="http://schemas.openxmlformats.org/drawingml/2006/chartDrawing">
    <cdr:from>
      <cdr:x>0.80906</cdr:x>
      <cdr:y>0.64947</cdr:y>
    </cdr:from>
    <cdr:to>
      <cdr:x>0.97763</cdr:x>
      <cdr:y>0.80144</cdr:y>
    </cdr:to>
    <cdr:sp macro="" textlink="">
      <cdr:nvSpPr>
        <cdr:cNvPr id="3" name="textruta 1"/>
        <cdr:cNvSpPr txBox="1"/>
      </cdr:nvSpPr>
      <cdr:spPr>
        <a:xfrm xmlns:a="http://schemas.openxmlformats.org/drawingml/2006/main">
          <a:off x="4708528" y="2279631"/>
          <a:ext cx="981039" cy="533409"/>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sv-SE" sz="1100">
              <a:solidFill>
                <a:schemeClr val="bg1"/>
              </a:solidFill>
            </a:rPr>
            <a:t>2 065 mdkr</a:t>
          </a:r>
          <a:br>
            <a:rPr lang="sv-SE" sz="1100">
              <a:solidFill>
                <a:schemeClr val="bg1"/>
              </a:solidFill>
            </a:rPr>
          </a:br>
          <a:r>
            <a:rPr lang="sv-SE" sz="1100">
              <a:solidFill>
                <a:schemeClr val="bg1"/>
              </a:solidFill>
            </a:rPr>
            <a:t>34 %</a:t>
          </a:r>
        </a:p>
      </cdr:txBody>
    </cdr:sp>
  </cdr:relSizeAnchor>
  <cdr:relSizeAnchor xmlns:cdr="http://schemas.openxmlformats.org/drawingml/2006/chartDrawing">
    <cdr:from>
      <cdr:x>0.79106</cdr:x>
      <cdr:y>0.13387</cdr:y>
    </cdr:from>
    <cdr:to>
      <cdr:x>0.92963</cdr:x>
      <cdr:y>0.28584</cdr:y>
    </cdr:to>
    <cdr:sp macro="" textlink="">
      <cdr:nvSpPr>
        <cdr:cNvPr id="4" name="textruta 1"/>
        <cdr:cNvSpPr txBox="1"/>
      </cdr:nvSpPr>
      <cdr:spPr>
        <a:xfrm xmlns:a="http://schemas.openxmlformats.org/drawingml/2006/main">
          <a:off x="4603773" y="469894"/>
          <a:ext cx="806446" cy="533409"/>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sv-SE" sz="1100"/>
            <a:t>6 067mdkr</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C1A1090-7399-BE47-B8B1-881EC826E9F9}" type="datetimeFigureOut">
              <a:rPr lang="sv-SE" smtClean="0"/>
              <a:t>2023-04-26</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91D9B3-0424-AE4A-B8B4-BBEE3C89A386}" type="slidenum">
              <a:rPr lang="sv-SE" smtClean="0"/>
              <a:t>‹#›</a:t>
            </a:fld>
            <a:endParaRPr lang="sv-SE"/>
          </a:p>
        </p:txBody>
      </p:sp>
    </p:spTree>
    <p:extLst>
      <p:ext uri="{BB962C8B-B14F-4D97-AF65-F5344CB8AC3E}">
        <p14:creationId xmlns:p14="http://schemas.microsoft.com/office/powerpoint/2010/main" val="33059975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6391D9B3-0424-AE4A-B8B4-BBEE3C89A386}" type="slidenum">
              <a:rPr lang="sv-SE" smtClean="0"/>
              <a:t>1</a:t>
            </a:fld>
            <a:endParaRPr lang="sv-SE"/>
          </a:p>
        </p:txBody>
      </p:sp>
    </p:spTree>
    <p:extLst>
      <p:ext uri="{BB962C8B-B14F-4D97-AF65-F5344CB8AC3E}">
        <p14:creationId xmlns:p14="http://schemas.microsoft.com/office/powerpoint/2010/main" val="38179855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nSpc>
                <a:spcPct val="107000"/>
              </a:lnSpc>
              <a:spcAft>
                <a:spcPts val="800"/>
              </a:spcAft>
            </a:pPr>
            <a:r>
              <a:rPr lang="sv-SE" dirty="0">
                <a:effectLst/>
                <a:latin typeface="Calibri" panose="020F0502020204030204" pitchFamily="34" charset="0"/>
                <a:ea typeface="Calibri" panose="020F0502020204030204" pitchFamily="34" charset="0"/>
                <a:cs typeface="Times New Roman" panose="02020603050405020304" pitchFamily="18" charset="0"/>
              </a:rPr>
              <a:t>När du vet vilken </a:t>
            </a:r>
            <a:r>
              <a:rPr lang="sv-SE" dirty="0" err="1">
                <a:effectLst/>
                <a:latin typeface="Calibri" panose="020F0502020204030204" pitchFamily="34" charset="0"/>
                <a:ea typeface="Calibri" panose="020F0502020204030204" pitchFamily="34" charset="0"/>
                <a:cs typeface="Times New Roman" panose="02020603050405020304" pitchFamily="18" charset="0"/>
              </a:rPr>
              <a:t>fondtyp</a:t>
            </a:r>
            <a:r>
              <a:rPr lang="sv-SE" dirty="0">
                <a:effectLst/>
                <a:latin typeface="Calibri" panose="020F0502020204030204" pitchFamily="34" charset="0"/>
                <a:ea typeface="Calibri" panose="020F0502020204030204" pitchFamily="34" charset="0"/>
                <a:cs typeface="Times New Roman" panose="02020603050405020304" pitchFamily="18" charset="0"/>
              </a:rPr>
              <a:t> du vill ha är det dags att välja fond. Det finns oftast flera fonder med samma placeringsinriktning att välja bland.</a:t>
            </a:r>
          </a:p>
          <a:p>
            <a:pPr>
              <a:lnSpc>
                <a:spcPct val="107000"/>
              </a:lnSpc>
              <a:spcAft>
                <a:spcPts val="800"/>
              </a:spcAft>
            </a:pPr>
            <a:r>
              <a:rPr lang="sv-SE" b="1" dirty="0">
                <a:effectLst/>
                <a:latin typeface="Calibri" panose="020F0502020204030204" pitchFamily="34" charset="0"/>
                <a:ea typeface="Calibri" panose="020F0502020204030204" pitchFamily="34" charset="0"/>
                <a:cs typeface="Times New Roman" panose="02020603050405020304" pitchFamily="18" charset="0"/>
              </a:rPr>
              <a:t>Vad bör man jämföra?</a:t>
            </a:r>
          </a:p>
          <a:p>
            <a:pPr>
              <a:lnSpc>
                <a:spcPct val="107000"/>
              </a:lnSpc>
              <a:spcAft>
                <a:spcPts val="800"/>
              </a:spcAft>
            </a:pPr>
            <a:r>
              <a:rPr lang="sv-SE" b="1" dirty="0">
                <a:effectLst/>
                <a:latin typeface="Calibri" panose="020F0502020204030204" pitchFamily="34" charset="0"/>
                <a:ea typeface="Calibri" panose="020F0502020204030204" pitchFamily="34" charset="0"/>
                <a:cs typeface="Times New Roman" panose="02020603050405020304" pitchFamily="18" charset="0"/>
              </a:rPr>
              <a:t>Avkastning och avgift</a:t>
            </a:r>
            <a:endParaRPr lang="sv-SE"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v-SE" dirty="0">
                <a:effectLst/>
                <a:latin typeface="Calibri" panose="020F0502020204030204" pitchFamily="34" charset="0"/>
                <a:ea typeface="Calibri" panose="020F0502020204030204" pitchFamily="34" charset="0"/>
                <a:cs typeface="Times New Roman" panose="02020603050405020304" pitchFamily="18" charset="0"/>
              </a:rPr>
              <a:t>Det är bra att vara prismedveten. Det innebär att du både ser till vad det kostar och vad du får för pengarna.</a:t>
            </a:r>
          </a:p>
          <a:p>
            <a:pPr>
              <a:lnSpc>
                <a:spcPct val="107000"/>
              </a:lnSpc>
              <a:spcAft>
                <a:spcPts val="800"/>
              </a:spcAft>
            </a:pPr>
            <a:r>
              <a:rPr lang="sv-SE" dirty="0">
                <a:effectLst/>
                <a:latin typeface="Calibri" panose="020F0502020204030204" pitchFamily="34" charset="0"/>
                <a:ea typeface="Calibri" panose="020F0502020204030204" pitchFamily="34" charset="0"/>
                <a:cs typeface="Times New Roman" panose="02020603050405020304" pitchFamily="18" charset="0"/>
              </a:rPr>
              <a:t>Vid jämförelse av fonder med liknande inriktning bör du ta hänsyn till både avkastning och avgift. Även om det är framtiden som vi är mest intresserade av, ger den historiska avkastningen ändå värdefull information om hur fonden har lyckats hittills.</a:t>
            </a:r>
          </a:p>
          <a:p>
            <a:pPr>
              <a:lnSpc>
                <a:spcPct val="107000"/>
              </a:lnSpc>
              <a:spcAft>
                <a:spcPts val="800"/>
              </a:spcAft>
            </a:pPr>
            <a:r>
              <a:rPr lang="sv-SE" b="1" dirty="0">
                <a:effectLst/>
                <a:latin typeface="Calibri" panose="020F0502020204030204" pitchFamily="34" charset="0"/>
                <a:ea typeface="Calibri" panose="020F0502020204030204" pitchFamily="34" charset="0"/>
                <a:cs typeface="Times New Roman" panose="02020603050405020304" pitchFamily="18" charset="0"/>
              </a:rPr>
              <a:t>Hållbarhet</a:t>
            </a:r>
            <a:endParaRPr lang="sv-SE"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v-SE" dirty="0">
                <a:effectLst/>
                <a:latin typeface="Calibri" panose="020F0502020204030204" pitchFamily="34" charset="0"/>
                <a:ea typeface="Calibri" panose="020F0502020204030204" pitchFamily="34" charset="0"/>
                <a:cs typeface="Times New Roman" panose="02020603050405020304" pitchFamily="18" charset="0"/>
              </a:rPr>
              <a:t>För många sparare har hållbarhetsfrågan blivit allt viktigare och kan därmed också bli en faktor att ta hänsyn till vid val av fond. Fondbolag kan arbeta med frågan på olika sätt:</a:t>
            </a:r>
          </a:p>
          <a:p>
            <a:pPr marL="342900" lvl="0" indent="-342900">
              <a:lnSpc>
                <a:spcPct val="107000"/>
              </a:lnSpc>
              <a:spcAft>
                <a:spcPts val="800"/>
              </a:spcAft>
              <a:buFont typeface="+mj-lt"/>
              <a:buAutoNum type="arabicPeriod"/>
              <a:tabLst>
                <a:tab pos="457200" algn="l"/>
              </a:tabLst>
            </a:pPr>
            <a:r>
              <a:rPr lang="sv-SE" dirty="0">
                <a:effectLst/>
                <a:latin typeface="Calibri" panose="020F0502020204030204" pitchFamily="34" charset="0"/>
                <a:ea typeface="Calibri" panose="020F0502020204030204" pitchFamily="34" charset="0"/>
                <a:cs typeface="Times New Roman" panose="02020603050405020304" pitchFamily="18" charset="0"/>
              </a:rPr>
              <a:t>Välja bort bolag, exempelvis de som sysslar med till exempel vapen, tobak och alkohol. </a:t>
            </a:r>
          </a:p>
          <a:p>
            <a:pPr marL="342900" lvl="0" indent="-342900">
              <a:lnSpc>
                <a:spcPct val="107000"/>
              </a:lnSpc>
              <a:spcAft>
                <a:spcPts val="800"/>
              </a:spcAft>
              <a:buFont typeface="+mj-lt"/>
              <a:buAutoNum type="arabicPeriod"/>
              <a:tabLst>
                <a:tab pos="457200" algn="l"/>
              </a:tabLst>
            </a:pPr>
            <a:r>
              <a:rPr lang="sv-SE" dirty="0">
                <a:effectLst/>
                <a:latin typeface="Calibri" panose="020F0502020204030204" pitchFamily="34" charset="0"/>
                <a:ea typeface="Calibri" panose="020F0502020204030204" pitchFamily="34" charset="0"/>
                <a:cs typeface="Times New Roman" panose="02020603050405020304" pitchFamily="18" charset="0"/>
              </a:rPr>
              <a:t>Välja in bolag vilket innebär att fonden ”väljer in” aktier i företag som exempelvis arbetar aktivt för en bättre miljö eller ökad jämställdhet.</a:t>
            </a:r>
          </a:p>
          <a:p>
            <a:pPr marL="342900" lvl="0" indent="-342900">
              <a:lnSpc>
                <a:spcPct val="107000"/>
              </a:lnSpc>
              <a:spcAft>
                <a:spcPts val="800"/>
              </a:spcAft>
              <a:buFont typeface="+mj-lt"/>
              <a:buAutoNum type="arabicPeriod"/>
              <a:tabLst>
                <a:tab pos="457200" algn="l"/>
              </a:tabLst>
            </a:pPr>
            <a:r>
              <a:rPr lang="sv-SE" dirty="0">
                <a:effectLst/>
                <a:latin typeface="Calibri" panose="020F0502020204030204" pitchFamily="34" charset="0"/>
                <a:ea typeface="Calibri" panose="020F0502020204030204" pitchFamily="34" charset="0"/>
                <a:cs typeface="Times New Roman" panose="02020603050405020304" pitchFamily="18" charset="0"/>
              </a:rPr>
              <a:t>Påverkansarbete. Som ägare kan fondbolaget (ensamt eller tillsammans med andra) påverka de bolag som fonden har valt att investera i till exempel genom att delta och rösta på bolagsstämmor eller göra besök ute på och genom sitt ägarskap och engagemang påverka bolagen i positiv riktning.</a:t>
            </a:r>
          </a:p>
          <a:p>
            <a:pPr marL="0" lvl="0" indent="0">
              <a:lnSpc>
                <a:spcPct val="107000"/>
              </a:lnSpc>
              <a:spcAft>
                <a:spcPts val="800"/>
              </a:spcAft>
              <a:buFont typeface="+mj-lt"/>
              <a:buNone/>
              <a:tabLst>
                <a:tab pos="457200" algn="l"/>
              </a:tabLst>
            </a:pPr>
            <a:r>
              <a:rPr lang="sv-SE"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sv-SE" b="1" dirty="0">
                <a:effectLst/>
                <a:latin typeface="Calibri" panose="020F0502020204030204" pitchFamily="34" charset="0"/>
                <a:ea typeface="Calibri" panose="020F0502020204030204" pitchFamily="34" charset="0"/>
                <a:cs typeface="Times New Roman" panose="02020603050405020304" pitchFamily="18" charset="0"/>
              </a:rPr>
              <a:t>När du vill jämföra fonder med varandra finns det ett par hjälpmedel du kan använda dig av: </a:t>
            </a:r>
          </a:p>
          <a:p>
            <a:pPr>
              <a:lnSpc>
                <a:spcPct val="107000"/>
              </a:lnSpc>
              <a:spcAft>
                <a:spcPts val="800"/>
              </a:spcAft>
            </a:pPr>
            <a:r>
              <a:rPr lang="sv-SE" b="1" dirty="0">
                <a:effectLst/>
                <a:latin typeface="Calibri" panose="020F0502020204030204" pitchFamily="34" charset="0"/>
                <a:ea typeface="Calibri" panose="020F0502020204030204" pitchFamily="34" charset="0"/>
                <a:cs typeface="Times New Roman" panose="02020603050405020304" pitchFamily="18" charset="0"/>
              </a:rPr>
              <a:t>Faktablad</a:t>
            </a:r>
            <a:endParaRPr lang="sv-SE"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v-SE" dirty="0">
                <a:effectLst/>
                <a:latin typeface="Calibri" panose="020F0502020204030204" pitchFamily="34" charset="0"/>
                <a:ea typeface="Calibri" panose="020F0502020204030204" pitchFamily="34" charset="0"/>
                <a:cs typeface="Times New Roman" panose="02020603050405020304" pitchFamily="18" charset="0"/>
              </a:rPr>
              <a:t>Alla fonder har faktablad med basfakta om fonden, till exempel placeringsinriktning, risk, resultatscenarier och avgifter.</a:t>
            </a:r>
          </a:p>
          <a:p>
            <a:pPr>
              <a:lnSpc>
                <a:spcPct val="107000"/>
              </a:lnSpc>
              <a:spcAft>
                <a:spcPts val="800"/>
              </a:spcAft>
            </a:pPr>
            <a:r>
              <a:rPr lang="sv-SE" dirty="0">
                <a:effectLst/>
                <a:latin typeface="Calibri" panose="020F0502020204030204" pitchFamily="34" charset="0"/>
                <a:ea typeface="Calibri" panose="020F0502020204030204" pitchFamily="34" charset="0"/>
                <a:cs typeface="Times New Roman" panose="02020603050405020304" pitchFamily="18" charset="0"/>
              </a:rPr>
              <a:t>Faktabladen finns på fondbolagens hemsidor och där du köper dina fonder. De kan underlätta jämförelser när du väljer mellan olika fonder.</a:t>
            </a:r>
          </a:p>
          <a:p>
            <a:pPr>
              <a:lnSpc>
                <a:spcPct val="107000"/>
              </a:lnSpc>
              <a:spcAft>
                <a:spcPts val="800"/>
              </a:spcAft>
            </a:pPr>
            <a:r>
              <a:rPr lang="sv-SE" b="1" dirty="0">
                <a:effectLst/>
                <a:latin typeface="Calibri" panose="020F0502020204030204" pitchFamily="34" charset="0"/>
                <a:ea typeface="Calibri" panose="020F0502020204030204" pitchFamily="34" charset="0"/>
                <a:cs typeface="Times New Roman" panose="02020603050405020304" pitchFamily="18" charset="0"/>
              </a:rPr>
              <a:t>Fondkollen</a:t>
            </a:r>
            <a:endParaRPr lang="sv-SE"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v-SE" dirty="0">
                <a:effectLst/>
                <a:latin typeface="Calibri" panose="020F0502020204030204" pitchFamily="34" charset="0"/>
                <a:ea typeface="Calibri" panose="020F0502020204030204" pitchFamily="34" charset="0"/>
                <a:cs typeface="Times New Roman" panose="02020603050405020304" pitchFamily="18" charset="0"/>
              </a:rPr>
              <a:t>På fondkollen.se finns ett det två verktyg som kan användas för att jämföra fonder med varandra. Det enda verktyget ”kolla fonden” används för att jämföra fonder du redan har med andra fonder som placerar på samma sätt. Med verktyget ”hitta ny fond” får du upp en lista med de fonder som finns att välja på inom en viss kategori och se hur de har gått i jämförelse med varandra.</a:t>
            </a:r>
          </a:p>
          <a:p>
            <a:pPr>
              <a:lnSpc>
                <a:spcPct val="107000"/>
              </a:lnSpc>
              <a:spcAft>
                <a:spcPts val="800"/>
              </a:spcAft>
            </a:pPr>
            <a:r>
              <a:rPr lang="sv-SE" b="1" dirty="0">
                <a:effectLst/>
                <a:latin typeface="Calibri" panose="020F0502020204030204" pitchFamily="34" charset="0"/>
                <a:ea typeface="Calibri" panose="020F0502020204030204" pitchFamily="34" charset="0"/>
                <a:cs typeface="Times New Roman" panose="02020603050405020304" pitchFamily="18" charset="0"/>
              </a:rPr>
              <a:t>Hållbarhetsinformation:</a:t>
            </a:r>
            <a:endParaRPr lang="sv-SE"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v-SE" dirty="0">
                <a:effectLst/>
                <a:latin typeface="Calibri" panose="020F0502020204030204" pitchFamily="34" charset="0"/>
                <a:ea typeface="Calibri" panose="020F0502020204030204" pitchFamily="34" charset="0"/>
                <a:cs typeface="Times New Roman" panose="02020603050405020304" pitchFamily="18" charset="0"/>
              </a:rPr>
              <a:t>2021 kom det ett nytt regelverk från EU som innebär att fonder måste informera om sitt hållbarhetsarbete. Det finns två olika kategorier: fonder som har hållbara investeringar som mål (artikel 9) och fonder som främjar miljörelaterade eller sociala egenskaper (artikel 8). </a:t>
            </a:r>
          </a:p>
          <a:p>
            <a:pPr>
              <a:lnSpc>
                <a:spcPct val="107000"/>
              </a:lnSpc>
              <a:spcAft>
                <a:spcPts val="800"/>
              </a:spcAft>
            </a:pPr>
            <a:r>
              <a:rPr lang="sv-SE" dirty="0">
                <a:effectLst/>
                <a:latin typeface="Calibri" panose="020F0502020204030204" pitchFamily="34" charset="0"/>
                <a:ea typeface="Calibri" panose="020F0502020204030204" pitchFamily="34" charset="0"/>
                <a:cs typeface="Times New Roman" panose="02020603050405020304" pitchFamily="18" charset="0"/>
              </a:rPr>
              <a:t>Fonder som främjar miljörelaterade eller sociala egenskaper (artikel 8): Detta är en bred kategori som innebär att om en fond exempelvis exkluderar bolag vars verksamhet är förknippad med kärnvapen eller barnarbete. </a:t>
            </a:r>
          </a:p>
          <a:p>
            <a:pPr>
              <a:lnSpc>
                <a:spcPct val="107000"/>
              </a:lnSpc>
              <a:spcAft>
                <a:spcPts val="800"/>
              </a:spcAft>
            </a:pPr>
            <a:r>
              <a:rPr lang="sv-SE" dirty="0">
                <a:effectLst/>
                <a:latin typeface="Calibri" panose="020F0502020204030204" pitchFamily="34" charset="0"/>
                <a:ea typeface="Calibri" panose="020F0502020204030204" pitchFamily="34" charset="0"/>
                <a:cs typeface="Times New Roman" panose="02020603050405020304" pitchFamily="18" charset="0"/>
              </a:rPr>
              <a:t>Fonder som har hållbara investeringar som mål: Det innebär att alla fondens innehav måste uppfylla krav på att vara hållbara investeringar, men återigen är det inte begränsat till enbart miljömål.</a:t>
            </a:r>
          </a:p>
          <a:p>
            <a:pPr>
              <a:lnSpc>
                <a:spcPct val="107000"/>
              </a:lnSpc>
              <a:spcAft>
                <a:spcPts val="800"/>
              </a:spcAft>
            </a:pPr>
            <a:r>
              <a:rPr lang="sv-SE" b="1" dirty="0">
                <a:effectLst/>
                <a:latin typeface="Calibri" panose="020F0502020204030204" pitchFamily="34" charset="0"/>
                <a:ea typeface="Calibri" panose="020F0502020204030204" pitchFamily="34" charset="0"/>
                <a:cs typeface="Times New Roman" panose="02020603050405020304" pitchFamily="18" charset="0"/>
              </a:rPr>
              <a:t>Morningstars hållbarhetsrating (glober)</a:t>
            </a:r>
            <a:endParaRPr lang="sv-SE"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v-SE" dirty="0">
                <a:effectLst/>
                <a:latin typeface="Calibri" panose="020F0502020204030204" pitchFamily="34" charset="0"/>
                <a:ea typeface="Calibri" panose="020F0502020204030204" pitchFamily="34" charset="0"/>
                <a:cs typeface="Times New Roman" panose="02020603050405020304" pitchFamily="18" charset="0"/>
              </a:rPr>
              <a:t>Morningstars hållbarhetsbetyg visar hur bra företagen som fonderna investerar i bedöms vara på att hantera olika hållbarhetsfrågor såsom miljöhänsyn, sociala frågor och ägarstyrning. Omdömet på 1-5 jordglober sätts genom att jämföra fonderna med andra fonder med samma placeringsinriktning. Ju fler glober, desto bättre betyg inom sin kategori.</a:t>
            </a:r>
          </a:p>
        </p:txBody>
      </p:sp>
      <p:sp>
        <p:nvSpPr>
          <p:cNvPr id="4" name="Platshållare för bildnummer 3"/>
          <p:cNvSpPr>
            <a:spLocks noGrp="1"/>
          </p:cNvSpPr>
          <p:nvPr>
            <p:ph type="sldNum" sz="quarter" idx="5"/>
          </p:nvPr>
        </p:nvSpPr>
        <p:spPr/>
        <p:txBody>
          <a:bodyPr/>
          <a:lstStyle/>
          <a:p>
            <a:fld id="{6391D9B3-0424-AE4A-B8B4-BBEE3C89A386}" type="slidenum">
              <a:rPr lang="sv-SE" smtClean="0"/>
              <a:t>10</a:t>
            </a:fld>
            <a:endParaRPr lang="sv-SE"/>
          </a:p>
        </p:txBody>
      </p:sp>
    </p:spTree>
    <p:extLst>
      <p:ext uri="{BB962C8B-B14F-4D97-AF65-F5344CB8AC3E}">
        <p14:creationId xmlns:p14="http://schemas.microsoft.com/office/powerpoint/2010/main" val="25822739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a:xfrm>
            <a:off x="685800" y="4400550"/>
            <a:ext cx="5486400" cy="4181590"/>
          </a:xfrm>
        </p:spPr>
        <p:txBody>
          <a:bodyPr/>
          <a:lstStyle/>
          <a:p>
            <a:r>
              <a:rPr lang="sv-SE" dirty="0"/>
              <a:t>Inom FN är hållbarhet en högt prioriterad fråga, vilket bland annat visar sig i de globala målen som förhandlats av medlemsländerna i vad som kallas FN:s Agenda 2030.</a:t>
            </a:r>
          </a:p>
          <a:p>
            <a:endParaRPr lang="sv-SE" dirty="0"/>
          </a:p>
          <a:p>
            <a:r>
              <a:rPr lang="sv-SE" dirty="0"/>
              <a:t>Finans- och fondindustrin kan bidra till att uppnå dessa mål då de genom sina investeringar kan styra kapitalet till företag som bidrar till en hållbar utveckling.</a:t>
            </a:r>
          </a:p>
          <a:p>
            <a:endParaRPr lang="sv-SE" dirty="0"/>
          </a:p>
          <a:p>
            <a:r>
              <a:rPr lang="sv-SE" dirty="0"/>
              <a:t>Inom EU pågår det ett stort arbete för att fonderna tydligare ska redovisa vad som anses vara en hållbar investering. Det finns därför regelverk som bestämmer hur fonder ska informera om sitt hållbarhetsarbete. Fondbolag har krav på sig att definiera vad som är hållbart för just deras fonder. Informationskraven skiljer sig för fonder som har hållbarhet som mål, fonder som främjar miljörelaterade eller sociala egenskaper, samt för övriga fonder som integrerar hållbarhetsrisker i investeringsbesluten.</a:t>
            </a:r>
          </a:p>
          <a:p>
            <a:endParaRPr lang="sv-SE" dirty="0"/>
          </a:p>
          <a:p>
            <a:r>
              <a:rPr lang="sv-SE" b="1" dirty="0"/>
              <a:t>Fonder som har hållbarhet som mål:</a:t>
            </a:r>
          </a:p>
          <a:p>
            <a:r>
              <a:rPr lang="sv-SE" dirty="0"/>
              <a:t>Har som mål att investera hållbart. Exempelvis genom att investera i små företag som levererar klimatlösningar som minskar koldioxidutsläpp.</a:t>
            </a:r>
          </a:p>
          <a:p>
            <a:endParaRPr lang="sv-SE" dirty="0"/>
          </a:p>
          <a:p>
            <a:r>
              <a:rPr lang="sv-SE" b="1" dirty="0"/>
              <a:t>Fonder som främjar miljörelaterade eller sociala egenskaper:</a:t>
            </a:r>
          </a:p>
          <a:p>
            <a:r>
              <a:rPr lang="sv-SE" dirty="0"/>
              <a:t>Bidrar till hållbarhet utan att ha hållbarhet som mål med förvaltningen. Exempelvis genom att aktivt välja in eller välja bort vissa investeringar.</a:t>
            </a:r>
          </a:p>
          <a:p>
            <a:endParaRPr lang="sv-SE" dirty="0"/>
          </a:p>
          <a:p>
            <a:r>
              <a:rPr lang="sv-SE" b="1" dirty="0"/>
              <a:t>Övriga fonder:</a:t>
            </a:r>
          </a:p>
          <a:p>
            <a:r>
              <a:rPr lang="sv-SE" dirty="0"/>
              <a:t>Fonder där hållbarhetsrisker är integrerade i investeringsbesluten, utan att de främjar miljörelaterade eller sociala egenskaper eller har hållbarhet som mål och/eller beaktar negativa konsekvenser på hållbarhet för fonden.</a:t>
            </a:r>
          </a:p>
          <a:p>
            <a:endParaRPr lang="sv-SE" dirty="0"/>
          </a:p>
          <a:p>
            <a:r>
              <a:rPr lang="sv-SE" b="1" dirty="0"/>
              <a:t>EU:s taxonomi</a:t>
            </a:r>
          </a:p>
          <a:p>
            <a:r>
              <a:rPr lang="sv-SE" dirty="0"/>
              <a:t>Det finns också ett annat </a:t>
            </a:r>
            <a:r>
              <a:rPr lang="sv-SE" dirty="0" err="1"/>
              <a:t>EU-regelverk</a:t>
            </a:r>
            <a:r>
              <a:rPr lang="sv-SE" dirty="0"/>
              <a:t> som kallas EU:s taxonomi. Den är i dagsläget inriktad på miljömässiga mål men kräver vissa grundläggande sociala skyddsåtgärder. Det ska framgå i upplysningarna hur stor del av investeringarna i en fond som är miljömässigt hållbara enligt taxonomin.</a:t>
            </a:r>
          </a:p>
          <a:p>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b="1" dirty="0"/>
              <a:t>Var hittar jag informationen?</a:t>
            </a:r>
          </a:p>
          <a:p>
            <a:r>
              <a:rPr lang="sv-SE" dirty="0"/>
              <a:t>Sedan 2023 presenterar fonder en hållbarhetsdeklaration. I deklarationen kan du läsa om förvaltningsstrategi, hur den främjar miljörelaterade och sociala egenskaper samt om man har hållbara investeringar som mål. Information ska också ges om hur fonden beaktar hållbarhetsrisker, vilken inverkan dessa har på investeringsbesluten och hur de kan påverka fondens avkastning.</a:t>
            </a:r>
          </a:p>
        </p:txBody>
      </p:sp>
      <p:sp>
        <p:nvSpPr>
          <p:cNvPr id="4" name="Platshållare för bildnummer 3"/>
          <p:cNvSpPr>
            <a:spLocks noGrp="1"/>
          </p:cNvSpPr>
          <p:nvPr>
            <p:ph type="sldNum" sz="quarter" idx="5"/>
          </p:nvPr>
        </p:nvSpPr>
        <p:spPr/>
        <p:txBody>
          <a:bodyPr/>
          <a:lstStyle/>
          <a:p>
            <a:fld id="{6391D9B3-0424-AE4A-B8B4-BBEE3C89A386}" type="slidenum">
              <a:rPr lang="sv-SE" smtClean="0"/>
              <a:t>11</a:t>
            </a:fld>
            <a:endParaRPr lang="sv-SE"/>
          </a:p>
        </p:txBody>
      </p:sp>
    </p:spTree>
    <p:extLst>
      <p:ext uri="{BB962C8B-B14F-4D97-AF65-F5344CB8AC3E}">
        <p14:creationId xmlns:p14="http://schemas.microsoft.com/office/powerpoint/2010/main" val="6622748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a:xfrm>
            <a:off x="685800" y="4400550"/>
            <a:ext cx="5486400" cy="4743450"/>
          </a:xfrm>
        </p:spPr>
        <p:txBody>
          <a:bodyPr/>
          <a:lstStyle/>
          <a:p>
            <a:r>
              <a:rPr lang="sv-SE" b="1" i="0" u="none" strike="noStrike" kern="1200" baseline="0" dirty="0">
                <a:solidFill>
                  <a:schemeClr val="tx1"/>
                </a:solidFill>
              </a:rPr>
              <a:t>Årlig avgift/förvaltningsavgifter och andra administrations- eller driftskostnader</a:t>
            </a:r>
            <a:endParaRPr lang="sv-SE" dirty="0">
              <a:cs typeface="Calibri"/>
            </a:endParaRPr>
          </a:p>
          <a:p>
            <a:pPr defTabSz="882487" eaLnBrk="0" fontAlgn="base" hangingPunct="0">
              <a:spcBef>
                <a:spcPct val="30000"/>
              </a:spcBef>
              <a:spcAft>
                <a:spcPct val="0"/>
              </a:spcAft>
              <a:defRPr/>
            </a:pPr>
            <a:r>
              <a:rPr lang="sv-SE" b="0" i="0" u="none" strike="noStrike" kern="1200" baseline="0" dirty="0">
                <a:solidFill>
                  <a:schemeClr val="tx1"/>
                </a:solidFill>
              </a:rPr>
              <a:t>Ett EU-standardiserat avgiftsmått som inkluderar förvaltningsavgift samt övriga kostnader som tas från fonden exklusive transaktionsavgifter. För svenska fonder överensstämmer detta ofta med förvaltningsavgiften.</a:t>
            </a:r>
          </a:p>
          <a:p>
            <a:endParaRPr lang="sv-SE" b="0" i="0" u="none" strike="noStrike" kern="1200" baseline="0" dirty="0">
              <a:solidFill>
                <a:schemeClr val="tx1"/>
              </a:solidFill>
            </a:endParaRPr>
          </a:p>
          <a:p>
            <a:r>
              <a:rPr lang="sv-SE" b="1" i="0" u="none" strike="noStrike" kern="1200" baseline="0" dirty="0">
                <a:solidFill>
                  <a:schemeClr val="tx1"/>
                </a:solidFill>
              </a:rPr>
              <a:t>Förvaltningsavgift</a:t>
            </a:r>
          </a:p>
          <a:p>
            <a:r>
              <a:rPr lang="sv-SE" b="0" i="0" u="none" strike="noStrike" kern="1200" baseline="0" dirty="0">
                <a:solidFill>
                  <a:schemeClr val="tx1"/>
                </a:solidFill>
              </a:rPr>
              <a:t>Det pris du betalar fondbolaget och som ska täcka kostnader för bland annat förvaltning, analys, information och administration. Anges i procent.</a:t>
            </a:r>
          </a:p>
          <a:p>
            <a:endParaRPr lang="sv-SE" b="0" i="0" u="none" strike="noStrike" kern="1200" baseline="0" dirty="0">
              <a:solidFill>
                <a:schemeClr val="tx1"/>
              </a:solidFill>
            </a:endParaRPr>
          </a:p>
          <a:p>
            <a:r>
              <a:rPr lang="sv-SE" b="0" i="0" u="none" strike="noStrike" kern="1200" baseline="0" dirty="0">
                <a:solidFill>
                  <a:schemeClr val="tx1"/>
                </a:solidFill>
              </a:rPr>
              <a:t>1/365 av avgiften dras från värdet på dina fondandelar varje dag. I årsbesked från fondbolag kan du i kronor se vad du har betalat i avgift för ditt fondsparande.</a:t>
            </a:r>
          </a:p>
          <a:p>
            <a:endParaRPr lang="sv-SE" b="0" i="0" u="none" strike="noStrike" kern="1200" baseline="0" dirty="0">
              <a:solidFill>
                <a:schemeClr val="tx1"/>
              </a:solidFill>
            </a:endParaRPr>
          </a:p>
          <a:p>
            <a:r>
              <a:rPr lang="sv-SE" b="1" i="0" u="none" strike="noStrike" kern="1200" baseline="0" dirty="0">
                <a:solidFill>
                  <a:schemeClr val="tx1"/>
                </a:solidFill>
              </a:rPr>
              <a:t>Totalkostnad/Löpande kostnader</a:t>
            </a:r>
          </a:p>
          <a:p>
            <a:r>
              <a:rPr lang="sv-SE" b="0" i="0" u="none" strike="noStrike" kern="1200" baseline="0" dirty="0">
                <a:solidFill>
                  <a:schemeClr val="tx1"/>
                </a:solidFill>
              </a:rPr>
              <a:t>Visar fondens totala kostnader. Här ingår förutom förvaltningsavgiften även courtage som fonden betalar till mäklare vid köp och försäljning av värdepapper i fonden. Måttet redovisas i kronor på årsbeskeden för var och ens individuella sparande.</a:t>
            </a:r>
          </a:p>
          <a:p>
            <a:endParaRPr lang="sv-SE" b="0" i="0" u="none" strike="noStrike" kern="1200" baseline="0" dirty="0">
              <a:solidFill>
                <a:schemeClr val="tx1"/>
              </a:solidFill>
            </a:endParaRPr>
          </a:p>
          <a:p>
            <a:r>
              <a:rPr lang="sv-SE" b="1" i="0" u="none" strike="noStrike" kern="1200" baseline="0" dirty="0">
                <a:solidFill>
                  <a:schemeClr val="tx1"/>
                </a:solidFill>
              </a:rPr>
              <a:t>Prestationsbaserad avgift</a:t>
            </a:r>
          </a:p>
          <a:p>
            <a:r>
              <a:rPr lang="sv-SE" b="0" i="0" kern="1200" dirty="0">
                <a:solidFill>
                  <a:schemeClr val="tx1"/>
                </a:solidFill>
                <a:effectLst/>
              </a:rPr>
              <a:t>Vissa fondbolag har valt att ta ut prestationsbaserad avgift (avkastningsrelaterad avgift). Det innebär att den prestationsbaserade avgiften endast tas ut om fondens avkastning är bättre än exempelvis dess jämförelseindex.</a:t>
            </a:r>
            <a:endParaRPr lang="sv-SE" dirty="0"/>
          </a:p>
          <a:p>
            <a:pPr eaLnBrk="1" hangingPunct="1">
              <a:spcBef>
                <a:spcPct val="0"/>
              </a:spcBef>
            </a:pPr>
            <a:endParaRPr lang="sv-SE" dirty="0"/>
          </a:p>
          <a:p>
            <a:pPr eaLnBrk="1" hangingPunct="1">
              <a:spcBef>
                <a:spcPct val="0"/>
              </a:spcBef>
            </a:pPr>
            <a:r>
              <a:rPr lang="sv-SE" b="0" i="0" kern="1200" dirty="0">
                <a:solidFill>
                  <a:schemeClr val="tx1"/>
                </a:solidFill>
                <a:effectLst/>
              </a:rPr>
              <a:t>Prestationsbaserad avgift används vanligtvis i kombination med en (ofta lägre) fast förvaltningsavgift. Vanligast är prestationsbaserade avgifter i hedgefonder eller vid annan aktiv förvaltning.</a:t>
            </a:r>
          </a:p>
          <a:p>
            <a:pPr eaLnBrk="1" hangingPunct="1">
              <a:spcBef>
                <a:spcPct val="0"/>
              </a:spcBef>
            </a:pPr>
            <a:endParaRPr lang="sv-SE" b="0" i="0" kern="1200" dirty="0">
              <a:solidFill>
                <a:schemeClr val="tx1"/>
              </a:solidFill>
              <a:effectLst/>
            </a:endParaRPr>
          </a:p>
          <a:p>
            <a:pPr eaLnBrk="1" hangingPunct="1">
              <a:spcBef>
                <a:spcPct val="0"/>
              </a:spcBef>
            </a:pPr>
            <a:r>
              <a:rPr lang="sv-SE" b="0" i="0" kern="1200" dirty="0">
                <a:solidFill>
                  <a:schemeClr val="tx1"/>
                </a:solidFill>
                <a:effectLst/>
              </a:rPr>
              <a:t>Information om fondens avgiftsmodell hittar du ibland annat i faktablad och informationsbroschyr.</a:t>
            </a:r>
            <a:endParaRPr lang="sv-SE" dirty="0"/>
          </a:p>
        </p:txBody>
      </p:sp>
      <p:sp>
        <p:nvSpPr>
          <p:cNvPr id="4" name="Platshållare för bildnummer 3"/>
          <p:cNvSpPr>
            <a:spLocks noGrp="1"/>
          </p:cNvSpPr>
          <p:nvPr>
            <p:ph type="sldNum" sz="quarter" idx="5"/>
          </p:nvPr>
        </p:nvSpPr>
        <p:spPr/>
        <p:txBody>
          <a:bodyPr/>
          <a:lstStyle/>
          <a:p>
            <a:fld id="{6391D9B3-0424-AE4A-B8B4-BBEE3C89A386}" type="slidenum">
              <a:rPr lang="sv-SE" smtClean="0"/>
              <a:t>12</a:t>
            </a:fld>
            <a:endParaRPr lang="sv-SE"/>
          </a:p>
        </p:txBody>
      </p:sp>
    </p:spTree>
    <p:extLst>
      <p:ext uri="{BB962C8B-B14F-4D97-AF65-F5344CB8AC3E}">
        <p14:creationId xmlns:p14="http://schemas.microsoft.com/office/powerpoint/2010/main" val="12365554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eaLnBrk="1" hangingPunct="1">
              <a:spcBef>
                <a:spcPct val="0"/>
              </a:spcBef>
            </a:pPr>
            <a:r>
              <a:rPr lang="sv-SE" dirty="0"/>
              <a:t>Alla kurser, avkastningssiffror och avkastningskurvor som visas för fonder är ALLTID efter att förvaltningsavgiften är bortdragen. Så när du jämför olika fonders avkastningar är det alltid netto, efter avgifter. Du själv ska inte dra bort någonting.</a:t>
            </a:r>
          </a:p>
          <a:p>
            <a:pPr eaLnBrk="1" hangingPunct="1">
              <a:spcBef>
                <a:spcPct val="0"/>
              </a:spcBef>
            </a:pPr>
            <a:endParaRPr lang="sv-SE" dirty="0"/>
          </a:p>
          <a:p>
            <a:pPr eaLnBrk="1" hangingPunct="1">
              <a:spcBef>
                <a:spcPct val="0"/>
              </a:spcBef>
            </a:pPr>
            <a:r>
              <a:rPr lang="sv-SE" dirty="0"/>
              <a:t>Exempel:</a:t>
            </a:r>
          </a:p>
          <a:p>
            <a:pPr eaLnBrk="1" hangingPunct="1">
              <a:spcBef>
                <a:spcPct val="0"/>
              </a:spcBef>
            </a:pPr>
            <a:r>
              <a:rPr lang="sv-SE" dirty="0"/>
              <a:t>Du har två fonder, A och B som har gett en avkastning respektive avgift enligt</a:t>
            </a:r>
            <a:r>
              <a:rPr lang="sv-SE" baseline="0" dirty="0"/>
              <a:t> nedan. Vilken av fonderna har varit bäst för mig som sparare? Svar: Fond B, som har gett 5,5 procent,  har varit bäst för mig som sparare trots att den i det här fallet har haft en högre avgift eftersom avkastningen alltid visas efter att avgifterna är bortdragna. Tänk på att historisk avkastning inte är någon garanti för framtida avkastning.</a:t>
            </a:r>
          </a:p>
          <a:p>
            <a:pPr eaLnBrk="1" hangingPunct="1">
              <a:spcBef>
                <a:spcPct val="0"/>
              </a:spcBef>
            </a:pPr>
            <a:endParaRPr lang="sv-SE" dirty="0"/>
          </a:p>
          <a:p>
            <a:pPr eaLnBrk="1" hangingPunct="1">
              <a:spcBef>
                <a:spcPct val="0"/>
              </a:spcBef>
            </a:pPr>
            <a:r>
              <a:rPr lang="sv-SE" dirty="0"/>
              <a:t>		</a:t>
            </a:r>
            <a:r>
              <a:rPr lang="sv-SE" b="1" dirty="0"/>
              <a:t>Avkastning</a:t>
            </a:r>
            <a:r>
              <a:rPr lang="sv-SE" dirty="0"/>
              <a:t>		</a:t>
            </a:r>
            <a:r>
              <a:rPr lang="sv-SE" b="1" dirty="0"/>
              <a:t>Avgift</a:t>
            </a:r>
          </a:p>
          <a:p>
            <a:pPr eaLnBrk="1" hangingPunct="1">
              <a:spcBef>
                <a:spcPct val="0"/>
              </a:spcBef>
            </a:pPr>
            <a:r>
              <a:rPr lang="sv-SE" i="1" dirty="0"/>
              <a:t>Fond A	</a:t>
            </a:r>
            <a:r>
              <a:rPr lang="sv-SE" dirty="0"/>
              <a:t>    	5	  	 0,5			</a:t>
            </a:r>
          </a:p>
          <a:p>
            <a:pPr eaLnBrk="1" hangingPunct="1">
              <a:spcBef>
                <a:spcPct val="0"/>
              </a:spcBef>
            </a:pPr>
            <a:endParaRPr lang="sv-SE" dirty="0"/>
          </a:p>
          <a:p>
            <a:pPr eaLnBrk="1" hangingPunct="1">
              <a:spcBef>
                <a:spcPct val="0"/>
              </a:spcBef>
            </a:pPr>
            <a:r>
              <a:rPr lang="sv-SE" i="1" dirty="0"/>
              <a:t>Fond B</a:t>
            </a:r>
            <a:r>
              <a:rPr lang="sv-SE" dirty="0"/>
              <a:t>	   	5,5	  	 1,5</a:t>
            </a:r>
          </a:p>
        </p:txBody>
      </p:sp>
      <p:sp>
        <p:nvSpPr>
          <p:cNvPr id="4" name="Platshållare för bildnummer 3"/>
          <p:cNvSpPr>
            <a:spLocks noGrp="1"/>
          </p:cNvSpPr>
          <p:nvPr>
            <p:ph type="sldNum" sz="quarter" idx="5"/>
          </p:nvPr>
        </p:nvSpPr>
        <p:spPr/>
        <p:txBody>
          <a:bodyPr/>
          <a:lstStyle/>
          <a:p>
            <a:fld id="{6391D9B3-0424-AE4A-B8B4-BBEE3C89A386}" type="slidenum">
              <a:rPr lang="sv-SE" smtClean="0"/>
              <a:t>13</a:t>
            </a:fld>
            <a:endParaRPr lang="sv-SE"/>
          </a:p>
        </p:txBody>
      </p:sp>
    </p:spTree>
    <p:extLst>
      <p:ext uri="{BB962C8B-B14F-4D97-AF65-F5344CB8AC3E}">
        <p14:creationId xmlns:p14="http://schemas.microsoft.com/office/powerpoint/2010/main" val="34427146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Fondkollen innehåller fakta om fonder och fondsparande. Men framförallt innehåller Fondkollen tips, råd och praktiska verktyg att använda sig av när man ska utvärdera sina fonder eller välja nya.</a:t>
            </a:r>
            <a:endParaRPr lang="sv-SE" dirty="0">
              <a:cs typeface="Calibri" panose="020F0502020204030204"/>
            </a:endParaRPr>
          </a:p>
          <a:p>
            <a:pPr eaLnBrk="1" hangingPunct="1"/>
            <a:endParaRPr lang="sv-SE" dirty="0"/>
          </a:p>
          <a:p>
            <a:pPr eaLnBrk="1" hangingPunct="1"/>
            <a:r>
              <a:rPr lang="sv-SE" dirty="0"/>
              <a:t>Exempel på verktyg som finns på Fondkollen.se:</a:t>
            </a:r>
          </a:p>
          <a:p>
            <a:pPr eaLnBrk="1" hangingPunct="1"/>
            <a:endParaRPr lang="sv-SE" b="1" dirty="0"/>
          </a:p>
          <a:p>
            <a:pPr eaLnBrk="1" hangingPunct="1"/>
            <a:r>
              <a:rPr lang="sv-SE" b="1" dirty="0"/>
              <a:t>Kolla fonden. </a:t>
            </a:r>
            <a:r>
              <a:rPr lang="sv-SE" dirty="0"/>
              <a:t>Skriv in din fonds namn och rätt jämförelseindex hämtas upp och du ser hur fonden står sig mot andra fonder med samma placeringsinriktning. Bygger på Morningstars Fondindex. Här kan du även söka på en </a:t>
            </a:r>
            <a:r>
              <a:rPr lang="sv-SE" dirty="0" err="1"/>
              <a:t>fondtyp</a:t>
            </a:r>
            <a:r>
              <a:rPr lang="sv-SE" dirty="0"/>
              <a:t> (där du även hittar icke-geografiska fondtyper) och du får fram en lista över fonder i den kategorin rankade efter avkastning. Bygger på Morningstars Fondindex. </a:t>
            </a:r>
          </a:p>
          <a:p>
            <a:pPr eaLnBrk="1" hangingPunct="1"/>
            <a:endParaRPr lang="sv-SE" b="1" dirty="0"/>
          </a:p>
          <a:p>
            <a:pPr eaLnBrk="1" hangingPunct="1"/>
            <a:r>
              <a:rPr lang="sv-SE" b="1" dirty="0"/>
              <a:t>Räknesnurra. </a:t>
            </a:r>
            <a:r>
              <a:rPr lang="sv-SE" dirty="0"/>
              <a:t>Se grafiskt och i en sammanställning hur sparbelopp, avkastning och avgifter påverkar ditt sparande i kronor över tid. Du kan spara ett scenario och jämföra med ett annat.</a:t>
            </a:r>
          </a:p>
        </p:txBody>
      </p:sp>
      <p:sp>
        <p:nvSpPr>
          <p:cNvPr id="4" name="Platshållare för bildnummer 3"/>
          <p:cNvSpPr>
            <a:spLocks noGrp="1"/>
          </p:cNvSpPr>
          <p:nvPr>
            <p:ph type="sldNum" sz="quarter" idx="5"/>
          </p:nvPr>
        </p:nvSpPr>
        <p:spPr/>
        <p:txBody>
          <a:bodyPr/>
          <a:lstStyle/>
          <a:p>
            <a:fld id="{6391D9B3-0424-AE4A-B8B4-BBEE3C89A386}" type="slidenum">
              <a:rPr lang="sv-SE" smtClean="0"/>
              <a:t>14</a:t>
            </a:fld>
            <a:endParaRPr lang="sv-SE"/>
          </a:p>
        </p:txBody>
      </p:sp>
    </p:spTree>
    <p:extLst>
      <p:ext uri="{BB962C8B-B14F-4D97-AF65-F5344CB8AC3E}">
        <p14:creationId xmlns:p14="http://schemas.microsoft.com/office/powerpoint/2010/main" val="6416569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6391D9B3-0424-AE4A-B8B4-BBEE3C89A386}" type="slidenum">
              <a:rPr lang="sv-SE" smtClean="0"/>
              <a:t>15</a:t>
            </a:fld>
            <a:endParaRPr lang="sv-SE"/>
          </a:p>
        </p:txBody>
      </p:sp>
    </p:spTree>
    <p:extLst>
      <p:ext uri="{BB962C8B-B14F-4D97-AF65-F5344CB8AC3E}">
        <p14:creationId xmlns:p14="http://schemas.microsoft.com/office/powerpoint/2010/main" val="34068444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a:xfrm>
            <a:off x="685800" y="4400550"/>
            <a:ext cx="5486400" cy="3410409"/>
          </a:xfrm>
        </p:spPr>
        <p:txBody>
          <a:bodyPr/>
          <a:lstStyle/>
          <a:p>
            <a:pPr defTabSz="882487" fontAlgn="base">
              <a:spcBef>
                <a:spcPct val="0"/>
              </a:spcBef>
              <a:spcAft>
                <a:spcPct val="0"/>
              </a:spcAft>
              <a:defRPr/>
            </a:pPr>
            <a:r>
              <a:rPr lang="sv-SE" dirty="0">
                <a:latin typeface="+mn-lt"/>
              </a:rPr>
              <a:t>Man</a:t>
            </a:r>
            <a:r>
              <a:rPr lang="sv-SE" baseline="0" dirty="0">
                <a:latin typeface="+mn-lt"/>
              </a:rPr>
              <a:t> kan spara i fonder på olika sätt. Man kan spara privat, via tjänstepensionen och i den allmänna pensionen sparar man i fonder via premiepensionen.</a:t>
            </a:r>
            <a:r>
              <a:rPr lang="sv-SE" dirty="0">
                <a:latin typeface="+mn-lt"/>
              </a:rPr>
              <a:t> </a:t>
            </a:r>
            <a:r>
              <a:rPr lang="sv-SE" baseline="0" dirty="0">
                <a:latin typeface="+mn-lt"/>
              </a:rPr>
              <a:t>Alla som har en deklarerad inkomst tjänar in till den allmänna pensionen. En liten del av den allmänna pensionen kallas premiepensionen och där placeras pengarna i fonder som man själv kan välja. I åldern 18-76 år är alla som har en deklarerad inkomst fondsparare tack vare premiepensionen vilket innebär att 100 procent är fondsparare.</a:t>
            </a:r>
          </a:p>
          <a:p>
            <a:pPr eaLnBrk="1" hangingPunct="1">
              <a:spcBef>
                <a:spcPct val="0"/>
              </a:spcBef>
            </a:pPr>
            <a:endParaRPr lang="sv-SE" dirty="0">
              <a:latin typeface="+mn-lt"/>
            </a:endParaRPr>
          </a:p>
          <a:p>
            <a:pPr>
              <a:spcBef>
                <a:spcPct val="0"/>
              </a:spcBef>
            </a:pPr>
            <a:r>
              <a:rPr lang="sv-SE" dirty="0"/>
              <a:t>73</a:t>
            </a:r>
            <a:r>
              <a:rPr lang="sv-SE" baseline="0" dirty="0">
                <a:latin typeface="+mn-lt"/>
              </a:rPr>
              <a:t> procent av svenskarna i åldern 18-76 år sparar privat i fonder. Det kan vara ett direktsparande i en eller flera fonder, sparande via ett investeringssparkonto (ISK) eller en kapitalförsäkring eller ett privat pensionssparande i fonder. Avdraget för privat pensionssparande är numera borta men pengarna du redan sparat finns förstås kvar.</a:t>
            </a:r>
            <a:r>
              <a:rPr lang="sv-SE" dirty="0"/>
              <a:t> </a:t>
            </a:r>
            <a:endParaRPr lang="sv-SE" baseline="0" dirty="0">
              <a:latin typeface="+mn-lt"/>
              <a:cs typeface="Calibri"/>
            </a:endParaRPr>
          </a:p>
          <a:p>
            <a:pPr eaLnBrk="1" hangingPunct="1">
              <a:spcBef>
                <a:spcPct val="0"/>
              </a:spcBef>
            </a:pPr>
            <a:endParaRPr lang="sv-SE" baseline="0" dirty="0">
              <a:latin typeface="+mn-lt"/>
            </a:endParaRPr>
          </a:p>
          <a:p>
            <a:pPr>
              <a:spcBef>
                <a:spcPct val="0"/>
              </a:spcBef>
            </a:pPr>
            <a:r>
              <a:rPr lang="sv-SE" baseline="0" dirty="0">
                <a:latin typeface="+mn-lt"/>
              </a:rPr>
              <a:t>Man kan också spara i fonder till sin tjänstepensionen. Hur stor del av din tjänstepension som kan placeras i fonder beror på vilket avtal du tillhör.</a:t>
            </a:r>
            <a:r>
              <a:rPr lang="sv-SE" dirty="0"/>
              <a:t> </a:t>
            </a:r>
            <a:r>
              <a:rPr lang="sv-SE" baseline="0" dirty="0">
                <a:latin typeface="+mn-lt"/>
              </a:rPr>
              <a:t> Om vi lägger ihop de som sparar privat och de som sparar i fonder till sin tjänstepension så är det </a:t>
            </a:r>
            <a:r>
              <a:rPr lang="sv-SE" dirty="0"/>
              <a:t>80 </a:t>
            </a:r>
            <a:r>
              <a:rPr lang="sv-SE" baseline="0" dirty="0">
                <a:latin typeface="+mn-lt"/>
              </a:rPr>
              <a:t>procent av svenskarna i åldern 18-76 som fondsparar. </a:t>
            </a:r>
            <a:r>
              <a:rPr lang="sv-SE" dirty="0">
                <a:latin typeface="+mn-lt"/>
              </a:rPr>
              <a:t>Dessutom har </a:t>
            </a:r>
            <a:r>
              <a:rPr lang="sv-SE" sz="1200" kern="1200" dirty="0">
                <a:solidFill>
                  <a:schemeClr val="tx1"/>
                </a:solidFill>
                <a:effectLst/>
                <a:latin typeface="+mn-lt"/>
                <a:ea typeface="+mn-ea"/>
                <a:cs typeface="+mn-cs"/>
              </a:rPr>
              <a:t>58 procent av föräldrarna med hemmavarande barn under 18 år ett fondsparande till dessa.</a:t>
            </a:r>
            <a:endParaRPr lang="sv-SE" dirty="0">
              <a:latin typeface="+mn-lt"/>
            </a:endParaRPr>
          </a:p>
          <a:p>
            <a:pPr>
              <a:spcBef>
                <a:spcPct val="0"/>
              </a:spcBef>
            </a:pPr>
            <a:endParaRPr lang="sv-SE" dirty="0">
              <a:latin typeface="+mn-lt"/>
            </a:endParaRPr>
          </a:p>
          <a:p>
            <a:pPr eaLnBrk="1" hangingPunct="1">
              <a:spcBef>
                <a:spcPct val="0"/>
              </a:spcBef>
            </a:pPr>
            <a:r>
              <a:rPr lang="sv-SE" dirty="0">
                <a:latin typeface="+mn-lt"/>
              </a:rPr>
              <a:t>Att vi svenskar är så bra på att spara i fonder kommer av att vi har en lång tradition. Man kan säga att det började när allemansfonderna lanserades 1984. Det var ett skattegynnat sparande (avkastningen var skattefri) för att stimulera hushållens sparande. Varje person kunde ha max två fonder och du fick spara max 400 kr i varje fond. Skattesubventionerna upphörde helt 1997 men svenska folket hade fått erfarenhet av att månadsspara och placera på aktiemarknaden och beteendet har levt kvar.</a:t>
            </a:r>
          </a:p>
        </p:txBody>
      </p:sp>
      <p:sp>
        <p:nvSpPr>
          <p:cNvPr id="4" name="Platshållare för bildnummer 3"/>
          <p:cNvSpPr>
            <a:spLocks noGrp="1"/>
          </p:cNvSpPr>
          <p:nvPr>
            <p:ph type="sldNum" sz="quarter" idx="5"/>
          </p:nvPr>
        </p:nvSpPr>
        <p:spPr/>
        <p:txBody>
          <a:bodyPr/>
          <a:lstStyle/>
          <a:p>
            <a:fld id="{6391D9B3-0424-AE4A-B8B4-BBEE3C89A386}" type="slidenum">
              <a:rPr lang="sv-SE" smtClean="0"/>
              <a:t>2</a:t>
            </a:fld>
            <a:endParaRPr lang="sv-SE"/>
          </a:p>
        </p:txBody>
      </p:sp>
    </p:spTree>
    <p:extLst>
      <p:ext uri="{BB962C8B-B14F-4D97-AF65-F5344CB8AC3E}">
        <p14:creationId xmlns:p14="http://schemas.microsoft.com/office/powerpoint/2010/main" val="758630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eaLnBrk="1" hangingPunct="1">
              <a:spcBef>
                <a:spcPct val="0"/>
              </a:spcBef>
            </a:pPr>
            <a:r>
              <a:rPr lang="sv-SE" dirty="0">
                <a:latin typeface="+mn-lt"/>
              </a:rPr>
              <a:t>En fond är en samling (portfölj) av värdepapper,</a:t>
            </a:r>
            <a:r>
              <a:rPr lang="sv-SE" baseline="0" dirty="0">
                <a:latin typeface="+mn-lt"/>
              </a:rPr>
              <a:t> framförallt aktier och räntor.</a:t>
            </a:r>
            <a:r>
              <a:rPr lang="sv-SE" dirty="0">
                <a:latin typeface="+mn-lt"/>
              </a:rPr>
              <a:t> Alla som investerar i fonden äger del av fondens samlade tillgångar. Om en fond äger aktier från 50 olika börsföretag blir du som investerat i fonden indirekt ägare i alla dessa 50 bolag.</a:t>
            </a:r>
          </a:p>
          <a:p>
            <a:pPr eaLnBrk="1" hangingPunct="1">
              <a:spcBef>
                <a:spcPct val="0"/>
              </a:spcBef>
            </a:pPr>
            <a:endParaRPr lang="sv-SE" dirty="0">
              <a:latin typeface="+mn-lt"/>
            </a:endParaRPr>
          </a:p>
          <a:p>
            <a:pPr>
              <a:spcBef>
                <a:spcPct val="0"/>
              </a:spcBef>
            </a:pPr>
            <a:r>
              <a:rPr lang="sv-SE" dirty="0">
                <a:latin typeface="+mn-lt"/>
              </a:rPr>
              <a:t>Du kan få del av utvecklingen inte bara i Sverige utan i hela världen och det räcker med bara ett par hundralappar som insättning.</a:t>
            </a:r>
          </a:p>
          <a:p>
            <a:pPr>
              <a:spcBef>
                <a:spcPct val="0"/>
              </a:spcBef>
            </a:pPr>
            <a:endParaRPr lang="sv-SE" dirty="0">
              <a:latin typeface="+mn-lt"/>
            </a:endParaRPr>
          </a:p>
          <a:p>
            <a:pPr>
              <a:spcBef>
                <a:spcPct val="0"/>
              </a:spcBef>
            </a:pPr>
            <a:r>
              <a:rPr lang="sv-SE" dirty="0">
                <a:latin typeface="+mn-lt"/>
              </a:rPr>
              <a:t>En fond måste sprida riskerna på flera värdepapper, till exempel ska en aktiefond placera i minst 16 olika aktier.</a:t>
            </a:r>
          </a:p>
          <a:p>
            <a:pPr eaLnBrk="1" hangingPunct="1">
              <a:spcBef>
                <a:spcPct val="0"/>
              </a:spcBef>
            </a:pPr>
            <a:endParaRPr lang="sv-SE" dirty="0">
              <a:latin typeface="+mn-lt"/>
            </a:endParaRPr>
          </a:p>
          <a:p>
            <a:pPr eaLnBrk="1" hangingPunct="1">
              <a:spcBef>
                <a:spcPct val="0"/>
              </a:spcBef>
            </a:pPr>
            <a:r>
              <a:rPr lang="sv-SE" dirty="0">
                <a:latin typeface="+mn-lt"/>
              </a:rPr>
              <a:t>Fonder kan ge bättre avkastning än sparkonto och innebära mindre risk än enskilda aktier. Det är dessutom lätt att sätta in och ta ut pengar ur fonder. </a:t>
            </a:r>
            <a:endParaRPr lang="sv-SE" b="1" dirty="0">
              <a:solidFill>
                <a:srgbClr val="FF0000"/>
              </a:solidFill>
              <a:latin typeface="+mn-lt"/>
            </a:endParaRPr>
          </a:p>
        </p:txBody>
      </p:sp>
      <p:sp>
        <p:nvSpPr>
          <p:cNvPr id="4" name="Platshållare för bildnummer 3"/>
          <p:cNvSpPr>
            <a:spLocks noGrp="1"/>
          </p:cNvSpPr>
          <p:nvPr>
            <p:ph type="sldNum" sz="quarter" idx="5"/>
          </p:nvPr>
        </p:nvSpPr>
        <p:spPr/>
        <p:txBody>
          <a:bodyPr/>
          <a:lstStyle/>
          <a:p>
            <a:fld id="{6391D9B3-0424-AE4A-B8B4-BBEE3C89A386}" type="slidenum">
              <a:rPr lang="sv-SE" smtClean="0"/>
              <a:t>3</a:t>
            </a:fld>
            <a:endParaRPr lang="sv-SE"/>
          </a:p>
        </p:txBody>
      </p:sp>
    </p:spTree>
    <p:extLst>
      <p:ext uri="{BB962C8B-B14F-4D97-AF65-F5344CB8AC3E}">
        <p14:creationId xmlns:p14="http://schemas.microsoft.com/office/powerpoint/2010/main" val="19708300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defTabSz="441244">
              <a:spcBef>
                <a:spcPct val="0"/>
              </a:spcBef>
              <a:defRPr/>
            </a:pPr>
            <a:r>
              <a:rPr lang="sv-SE" dirty="0">
                <a:latin typeface="+mn-lt"/>
              </a:rPr>
              <a:t>Fondverksamheten i Sverige styrs av lagar, Finansinspektionens föreskrifter och branschens egna riktlinjer. Det är ett omfattande regelverk och som sparare behöver man inte sätta sig in i det. Men det kan vara bra att veta att det finns regler som innebär att spararens intressen skyddas. </a:t>
            </a:r>
          </a:p>
          <a:p>
            <a:pPr defTabSz="441244">
              <a:spcBef>
                <a:spcPct val="0"/>
              </a:spcBef>
              <a:defRPr/>
            </a:pPr>
            <a:endParaRPr lang="sv-SE" dirty="0">
              <a:latin typeface="+mn-lt"/>
            </a:endParaRPr>
          </a:p>
          <a:p>
            <a:pPr eaLnBrk="1" hangingPunct="1">
              <a:spcBef>
                <a:spcPct val="0"/>
              </a:spcBef>
            </a:pPr>
            <a:r>
              <a:rPr lang="sv-SE" dirty="0">
                <a:latin typeface="+mn-lt"/>
              </a:rPr>
              <a:t>En sak som är bra att känna till är att fondbolaget rår över förvaltningen av fondens tillgångar, det vill säga bestämmer vad som ska köpas och säljas.</a:t>
            </a:r>
            <a:r>
              <a:rPr lang="sv-SE" baseline="0" dirty="0">
                <a:latin typeface="+mn-lt"/>
              </a:rPr>
              <a:t> S</a:t>
            </a:r>
            <a:r>
              <a:rPr lang="sv-SE" dirty="0">
                <a:latin typeface="+mn-lt"/>
              </a:rPr>
              <a:t>jälva tillgångarna förvaras hos ett förvaringsinstitut på ett eget konto. Anledningen till detta är att fondbolagets ekonomi aldrig ska sammanblandas med fondens. Om ett fondbolag skulle gå i konkurs påverkas inte fondens tillgångar. Förvaltningen av fonden tas antingen över av ett annat fondbolag eller så betalas värdet av tillgångarna ut till andelsägarna.</a:t>
            </a:r>
          </a:p>
        </p:txBody>
      </p:sp>
      <p:sp>
        <p:nvSpPr>
          <p:cNvPr id="4" name="Platshållare för bildnummer 3"/>
          <p:cNvSpPr>
            <a:spLocks noGrp="1"/>
          </p:cNvSpPr>
          <p:nvPr>
            <p:ph type="sldNum" sz="quarter" idx="5"/>
          </p:nvPr>
        </p:nvSpPr>
        <p:spPr/>
        <p:txBody>
          <a:bodyPr/>
          <a:lstStyle/>
          <a:p>
            <a:fld id="{6391D9B3-0424-AE4A-B8B4-BBEE3C89A386}" type="slidenum">
              <a:rPr lang="sv-SE" smtClean="0"/>
              <a:t>4</a:t>
            </a:fld>
            <a:endParaRPr lang="sv-SE"/>
          </a:p>
        </p:txBody>
      </p:sp>
    </p:spTree>
    <p:extLst>
      <p:ext uri="{BB962C8B-B14F-4D97-AF65-F5344CB8AC3E}">
        <p14:creationId xmlns:p14="http://schemas.microsoft.com/office/powerpoint/2010/main" val="25319461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a:xfrm>
            <a:off x="685800" y="4400549"/>
            <a:ext cx="5486400" cy="4126505"/>
          </a:xfrm>
        </p:spPr>
        <p:txBody>
          <a:bodyPr/>
          <a:lstStyle/>
          <a:p>
            <a:pPr eaLnBrk="1" hangingPunct="1"/>
            <a:r>
              <a:rPr lang="sv-SE" b="1" dirty="0">
                <a:latin typeface="+mn-lt"/>
              </a:rPr>
              <a:t>Vilka fonder finns att välja på?</a:t>
            </a:r>
          </a:p>
          <a:p>
            <a:r>
              <a:rPr lang="sv-SE" b="0" i="0" u="none" strike="noStrike" kern="1200" baseline="0" dirty="0">
                <a:solidFill>
                  <a:schemeClr val="tx1"/>
                </a:solidFill>
                <a:latin typeface="+mn-lt"/>
              </a:rPr>
              <a:t>Det finns tusentals fonder tillgängliga för </a:t>
            </a:r>
            <a:r>
              <a:rPr lang="sv-SE" b="0" i="0" u="none" strike="noStrike" kern="1200" baseline="0" dirty="0" err="1">
                <a:solidFill>
                  <a:schemeClr val="tx1"/>
                </a:solidFill>
                <a:latin typeface="+mn-lt"/>
              </a:rPr>
              <a:t>privatsparare</a:t>
            </a:r>
            <a:r>
              <a:rPr lang="sv-SE" b="0" i="0" u="none" strike="noStrike" kern="1200" baseline="0" dirty="0">
                <a:solidFill>
                  <a:schemeClr val="tx1"/>
                </a:solidFill>
                <a:latin typeface="+mn-lt"/>
              </a:rPr>
              <a:t> på den svenska marknaden. De kan delas in i fyra huvudgrupper: aktiefonder, räntefonder, blandfonder och hedgefonder.</a:t>
            </a:r>
            <a:r>
              <a:rPr lang="sv-SE" dirty="0"/>
              <a:t> </a:t>
            </a:r>
            <a:endParaRPr lang="sv-SE" b="0" i="0" u="none" strike="noStrike" kern="1200" baseline="0" dirty="0">
              <a:solidFill>
                <a:schemeClr val="tx1"/>
              </a:solidFill>
              <a:latin typeface="+mn-lt"/>
              <a:cs typeface="Calibri"/>
            </a:endParaRPr>
          </a:p>
          <a:p>
            <a:endParaRPr lang="sv-SE" dirty="0">
              <a:latin typeface="+mn-lt"/>
            </a:endParaRPr>
          </a:p>
          <a:p>
            <a:pPr eaLnBrk="1" hangingPunct="1"/>
            <a:r>
              <a:rPr lang="sv-SE" dirty="0">
                <a:latin typeface="+mn-lt"/>
              </a:rPr>
              <a:t>Olika typer</a:t>
            </a:r>
            <a:r>
              <a:rPr lang="sv-SE" baseline="0" dirty="0">
                <a:latin typeface="+mn-lt"/>
              </a:rPr>
              <a:t> av fonder har olika risknivå. Med risk menas hur mycket fondens värde kan förväntas svänga över tid. Ju högre risk, desto större är möjligheten till högre avkastning. </a:t>
            </a:r>
            <a:r>
              <a:rPr lang="sv-SE" dirty="0">
                <a:latin typeface="+mn-lt"/>
              </a:rPr>
              <a:t>Räntefonder har lägst risk,</a:t>
            </a:r>
            <a:r>
              <a:rPr lang="sv-SE" baseline="0" dirty="0">
                <a:latin typeface="+mn-lt"/>
              </a:rPr>
              <a:t> a</a:t>
            </a:r>
            <a:r>
              <a:rPr lang="sv-SE" dirty="0">
                <a:latin typeface="+mn-lt"/>
              </a:rPr>
              <a:t>ktiefonder har generellt högst risk. Blandfonder utgörs av en blandning av räntor och aktier, varför risknivån generellt ligger mellan räntefonder och aktiefonder. Hedgefonder kan ha allt från låg till mycket hög risk.</a:t>
            </a:r>
            <a:endParaRPr lang="sv-SE" b="1" dirty="0">
              <a:latin typeface="+mn-lt"/>
            </a:endParaRPr>
          </a:p>
          <a:p>
            <a:pPr eaLnBrk="1" hangingPunct="1"/>
            <a:endParaRPr lang="sv-SE" b="1" dirty="0">
              <a:latin typeface="+mn-lt"/>
            </a:endParaRPr>
          </a:p>
          <a:p>
            <a:pPr eaLnBrk="1" hangingPunct="1"/>
            <a:r>
              <a:rPr lang="sv-SE" b="1" dirty="0">
                <a:latin typeface="+mn-lt"/>
              </a:rPr>
              <a:t>Räntefonder</a:t>
            </a:r>
          </a:p>
          <a:p>
            <a:pPr eaLnBrk="1" hangingPunct="1"/>
            <a:r>
              <a:rPr lang="sv-SE" dirty="0">
                <a:latin typeface="+mn-lt"/>
              </a:rPr>
              <a:t>En räntefond är en fond som enbart placerar i räntebärande värdepapper, exempelvis obligationer och statsskuldväxlar. Räntefonder</a:t>
            </a:r>
            <a:r>
              <a:rPr lang="sv-SE" baseline="0" dirty="0">
                <a:latin typeface="+mn-lt"/>
              </a:rPr>
              <a:t> delas in i korta räntefonder och långa räntefonder. Korta räntefonder </a:t>
            </a:r>
            <a:r>
              <a:rPr lang="sv-SE" dirty="0">
                <a:latin typeface="+mn-lt"/>
              </a:rPr>
              <a:t>placerar främst i värdepapper som är garanterade av staten, såsom statsskuldväxlar</a:t>
            </a:r>
            <a:r>
              <a:rPr lang="sv-SE" baseline="0" dirty="0">
                <a:latin typeface="+mn-lt"/>
              </a:rPr>
              <a:t> och där lö</a:t>
            </a:r>
            <a:r>
              <a:rPr lang="sv-SE" dirty="0">
                <a:latin typeface="+mn-lt"/>
              </a:rPr>
              <a:t>ptiden på papperna </a:t>
            </a:r>
            <a:r>
              <a:rPr lang="sv-SE" baseline="0" dirty="0">
                <a:latin typeface="+mn-lt"/>
              </a:rPr>
              <a:t>är </a:t>
            </a:r>
            <a:r>
              <a:rPr lang="sv-SE" dirty="0">
                <a:latin typeface="+mn-lt"/>
              </a:rPr>
              <a:t>mindre än ett år. Räntan på sådana värdepapper är relativt förutsägbar</a:t>
            </a:r>
            <a:r>
              <a:rPr lang="sv-SE" baseline="0" dirty="0">
                <a:latin typeface="+mn-lt"/>
              </a:rPr>
              <a:t> och d</a:t>
            </a:r>
            <a:r>
              <a:rPr lang="sv-SE" dirty="0">
                <a:latin typeface="+mn-lt"/>
              </a:rPr>
              <a:t>ärför är risken liten att de värdepapper som fonden investerar i ska sjunka i värde. Långa räntefonder placerar i värdepapper som har en återstående löptid på mer än ett år. En ränteförändring i ekonomin får därför större effekt på en lång räntefond, och risken är således något högre än i en kort räntefond, men avsevärt mindre än i en aktiefond. </a:t>
            </a:r>
          </a:p>
          <a:p>
            <a:pPr eaLnBrk="1" hangingPunct="1"/>
            <a:endParaRPr lang="sv-SE" b="1" dirty="0">
              <a:latin typeface="Georgia" panose="02040502050405020303" pitchFamily="18" charset="0"/>
            </a:endParaRPr>
          </a:p>
          <a:p>
            <a:pPr eaLnBrk="1" hangingPunct="1"/>
            <a:r>
              <a:rPr lang="sv-SE" b="1" dirty="0"/>
              <a:t>Aktiefonder</a:t>
            </a:r>
            <a:r>
              <a:rPr lang="sv-SE" dirty="0"/>
              <a:t> </a:t>
            </a:r>
          </a:p>
          <a:p>
            <a:pPr eaLnBrk="1" hangingPunct="1"/>
            <a:r>
              <a:rPr lang="sv-SE" dirty="0"/>
              <a:t>Aktiefonder placerar i aktier. Aktiefonder sprider risken genom att placera i minst 16 olika aktier, men oftast innehåller fonderna betydligt fler aktier än så. Aktiefonder är mycket vanliga och kan ha en mängd olika inriktningar, exempelvis mot en viss region, ett land eller en bransch. Breda fonder som placerar i olika aktietyper (it-företag, dagligvaruhandel, läkemedel, verkstadsbolag) på flera olika marknader (till exempel Europa, USA, Asien) och med flera olika valutor inblandade anses ha en lägre risk än till exempel fonder som specialiserar sig på enskilda länder eller enskilda branscher. Ju mer specialiserad fonden är, desto högre risk antas den ha.</a:t>
            </a:r>
          </a:p>
          <a:p>
            <a:pPr eaLnBrk="1" hangingPunct="1"/>
            <a:endParaRPr lang="sv-SE" b="1" dirty="0"/>
          </a:p>
          <a:p>
            <a:r>
              <a:rPr lang="sv-SE" b="1" dirty="0">
                <a:cs typeface="Calibri"/>
              </a:rPr>
              <a:t>Aktiva eller passiva aktiefonder</a:t>
            </a:r>
          </a:p>
          <a:p>
            <a:pPr fontAlgn="base"/>
            <a:r>
              <a:rPr lang="sv-SE" sz="1200" b="0" i="0" kern="1200" dirty="0">
                <a:solidFill>
                  <a:schemeClr val="tx1"/>
                </a:solidFill>
                <a:effectLst/>
                <a:latin typeface="+mn-lt"/>
                <a:ea typeface="+mn-ea"/>
                <a:cs typeface="+mn-cs"/>
              </a:rPr>
              <a:t>En indexfond har en lika stor andel i olika företags aktier som dessa aktier finns representerade i index. Det innebär att om ett företag utgör exempelvis 10 procent av ett index så skall fonden ha lika stor andel. Eftersom indexfonder är passiva och inte behöver aktiv förvaltning så har dessa fonder i genomsnitt låga förvaltningsavgifter.</a:t>
            </a:r>
          </a:p>
          <a:p>
            <a:pPr fontAlgn="base"/>
            <a:endParaRPr lang="sv-SE" sz="1200" b="0" i="0" kern="1200" dirty="0">
              <a:solidFill>
                <a:schemeClr val="tx1"/>
              </a:solidFill>
              <a:effectLst/>
              <a:latin typeface="+mn-lt"/>
              <a:ea typeface="+mn-ea"/>
              <a:cs typeface="+mn-cs"/>
            </a:endParaRPr>
          </a:p>
          <a:p>
            <a:pPr fontAlgn="base"/>
            <a:r>
              <a:rPr lang="sv-SE" sz="1200" b="0" i="0" kern="1200" dirty="0">
                <a:solidFill>
                  <a:schemeClr val="tx1"/>
                </a:solidFill>
                <a:effectLst/>
                <a:latin typeface="+mn-lt"/>
                <a:ea typeface="+mn-ea"/>
                <a:cs typeface="+mn-cs"/>
              </a:rPr>
              <a:t>I aktiv förvaltning avviker placeringarna från index. Förvaltaren väljer placeringar som bedöms ha störst chans att ge bra avkastning. Tid och resurser läggs ned på att analysera företag för att på så sätt kunna bedöma utvecklingsmöjligheterna. Aktiv förvaltning innebär inte nödvändigtvis att tillgångarna i fonden omsätts i en hög hastighet, utan främst menas att förvaltaren fattar aktiva placeringsbeslut, oberoende av sammansättningen i ett visst index.</a:t>
            </a:r>
          </a:p>
          <a:p>
            <a:endParaRPr lang="sv-SE" b="1" dirty="0"/>
          </a:p>
          <a:p>
            <a:pPr eaLnBrk="1" hangingPunct="1"/>
            <a:r>
              <a:rPr lang="sv-SE" b="1" dirty="0"/>
              <a:t>Blandfonder </a:t>
            </a:r>
          </a:p>
          <a:p>
            <a:pPr eaLnBrk="1" hangingPunct="1"/>
            <a:r>
              <a:rPr lang="sv-SE" dirty="0"/>
              <a:t>En blandfond är en fond som investerar i både aktier och räntebärande värdepapper. Fördelningen mellan aktier och räntor kan variera, läs därför på om fondens uppbyggnad i fondfaktabladet. En vanlig form av blandfond är de så kallade generationsfonderna. Dessa är anpassade efter hur lång tid olika årskullar har kvar till pension. De generationsfonder som riktar sig mot dagens unga placerar det mesta av kapitalet i värdepapper med hög möjlig avkastning och hög risk,</a:t>
            </a:r>
            <a:r>
              <a:rPr lang="sv-SE" baseline="0" dirty="0"/>
              <a:t> det vill säga aktier.</a:t>
            </a:r>
            <a:r>
              <a:rPr lang="sv-SE" dirty="0"/>
              <a:t> Ju närmare pensionen generationen kommer, desto mer av kapitalet investeras i räntebärande papper.  </a:t>
            </a:r>
          </a:p>
          <a:p>
            <a:pPr eaLnBrk="1" hangingPunct="1"/>
            <a:endParaRPr lang="sv-SE" dirty="0"/>
          </a:p>
          <a:p>
            <a:pPr eaLnBrk="1" hangingPunct="1"/>
            <a:r>
              <a:rPr lang="sv-SE" b="1" dirty="0"/>
              <a:t>Hedgefonder</a:t>
            </a:r>
          </a:p>
          <a:p>
            <a:pPr eaLnBrk="1" hangingPunct="1"/>
            <a:r>
              <a:rPr lang="sv-SE" b="0" dirty="0"/>
              <a:t>Den sista gruppen, hedgefonder, finns inte med i grafen</a:t>
            </a:r>
            <a:r>
              <a:rPr lang="sv-SE" b="0" baseline="0" dirty="0"/>
              <a:t> då den skiljer sig lite åt från övriga fondtyper. H</a:t>
            </a:r>
            <a:r>
              <a:rPr lang="sv-SE" b="0" i="0" u="none" strike="noStrike" kern="1200" baseline="0" dirty="0">
                <a:solidFill>
                  <a:schemeClr val="tx1"/>
                </a:solidFill>
              </a:rPr>
              <a:t>edgefonder kan ha allt från låg till mycket hög risk. Hedgefonder är specialfonder som ofta försöker ge positiv avkastning oavsett om aktie- eller räntemarknaderna går upp eller ned. För att uppnå detta har de friare placeringsregler och kan investera i både aktier och obligationer, ta lån, placera i optioner med mera.</a:t>
            </a:r>
            <a:endParaRPr lang="sv-SE" dirty="0"/>
          </a:p>
        </p:txBody>
      </p:sp>
      <p:sp>
        <p:nvSpPr>
          <p:cNvPr id="4" name="Platshållare för bildnummer 3"/>
          <p:cNvSpPr>
            <a:spLocks noGrp="1"/>
          </p:cNvSpPr>
          <p:nvPr>
            <p:ph type="sldNum" sz="quarter" idx="5"/>
          </p:nvPr>
        </p:nvSpPr>
        <p:spPr/>
        <p:txBody>
          <a:bodyPr/>
          <a:lstStyle/>
          <a:p>
            <a:fld id="{6391D9B3-0424-AE4A-B8B4-BBEE3C89A386}" type="slidenum">
              <a:rPr lang="sv-SE" smtClean="0"/>
              <a:t>5</a:t>
            </a:fld>
            <a:endParaRPr lang="sv-SE"/>
          </a:p>
        </p:txBody>
      </p:sp>
    </p:spTree>
    <p:extLst>
      <p:ext uri="{BB962C8B-B14F-4D97-AF65-F5344CB8AC3E}">
        <p14:creationId xmlns:p14="http://schemas.microsoft.com/office/powerpoint/2010/main" val="16413876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0" dirty="0">
                <a:latin typeface="+mn-lt"/>
              </a:rPr>
              <a:t>I grafen illustreras de olika fondtypernas genomsnittliga</a:t>
            </a:r>
            <a:r>
              <a:rPr lang="sv-SE" b="0" baseline="0" dirty="0">
                <a:latin typeface="+mn-lt"/>
              </a:rPr>
              <a:t> </a:t>
            </a:r>
            <a:r>
              <a:rPr lang="sv-SE" b="0" dirty="0">
                <a:latin typeface="+mn-lt"/>
              </a:rPr>
              <a:t>avkastning de senaste</a:t>
            </a:r>
            <a:r>
              <a:rPr lang="sv-SE" b="0" baseline="0" dirty="0">
                <a:latin typeface="+mn-lt"/>
              </a:rPr>
              <a:t> 24 åren,</a:t>
            </a:r>
            <a:r>
              <a:rPr lang="sv-SE" b="0" dirty="0">
                <a:latin typeface="+mn-lt"/>
              </a:rPr>
              <a:t> 1997- 2021.</a:t>
            </a:r>
            <a:endParaRPr lang="sv-SE" dirty="0">
              <a:cs typeface="Calibri" panose="020F0502020204030204"/>
            </a:endParaRPr>
          </a:p>
          <a:p>
            <a:pPr eaLnBrk="1" hangingPunct="1"/>
            <a:endParaRPr lang="sv-SE" b="0" dirty="0">
              <a:latin typeface="+mn-lt"/>
            </a:endParaRPr>
          </a:p>
          <a:p>
            <a:pPr eaLnBrk="1" hangingPunct="1"/>
            <a:r>
              <a:rPr lang="sv-SE" b="0" dirty="0">
                <a:latin typeface="+mn-lt"/>
              </a:rPr>
              <a:t>Aktiefonder har haft</a:t>
            </a:r>
            <a:r>
              <a:rPr lang="sv-SE" b="0" baseline="0" dirty="0">
                <a:latin typeface="+mn-lt"/>
              </a:rPr>
              <a:t> den klart högsta värdeutvecklingen under perioden, dock med stora svängningar.</a:t>
            </a:r>
          </a:p>
          <a:p>
            <a:pPr eaLnBrk="1" hangingPunct="1"/>
            <a:endParaRPr lang="sv-SE" b="0" baseline="0" dirty="0">
              <a:latin typeface="+mn-lt"/>
            </a:endParaRPr>
          </a:p>
          <a:p>
            <a:pPr eaLnBrk="1" hangingPunct="1"/>
            <a:r>
              <a:rPr lang="sv-SE" b="0" baseline="0" dirty="0">
                <a:latin typeface="+mn-lt"/>
              </a:rPr>
              <a:t>Sparkonto och korta räntefonder har gett en jämn men relativt låg avkastning.</a:t>
            </a:r>
          </a:p>
          <a:p>
            <a:pPr eaLnBrk="1" hangingPunct="1"/>
            <a:endParaRPr lang="sv-SE" b="0" baseline="0" dirty="0">
              <a:latin typeface="+mn-lt"/>
            </a:endParaRPr>
          </a:p>
          <a:p>
            <a:pPr eaLnBrk="1" hangingPunct="1"/>
            <a:r>
              <a:rPr lang="sv-SE" b="0" baseline="0" dirty="0">
                <a:latin typeface="+mn-lt"/>
              </a:rPr>
              <a:t>Blandfonder och långa räntefonder har haft en avkastning som legat mellan utvecklingen för aktiefonder och korta räntefonder. Blandfonder, som innehåller både aktier och räntor, har dock haft en svängigare utveckling än långa räntefonder, eftersom de påverkas av aktiemarknadens utveckling.</a:t>
            </a:r>
            <a:endParaRPr lang="sv-SE" b="0" dirty="0">
              <a:latin typeface="+mn-lt"/>
            </a:endParaRPr>
          </a:p>
        </p:txBody>
      </p:sp>
      <p:sp>
        <p:nvSpPr>
          <p:cNvPr id="4" name="Platshållare för bildnummer 3"/>
          <p:cNvSpPr>
            <a:spLocks noGrp="1"/>
          </p:cNvSpPr>
          <p:nvPr>
            <p:ph type="sldNum" sz="quarter" idx="5"/>
          </p:nvPr>
        </p:nvSpPr>
        <p:spPr/>
        <p:txBody>
          <a:bodyPr/>
          <a:lstStyle/>
          <a:p>
            <a:fld id="{6391D9B3-0424-AE4A-B8B4-BBEE3C89A386}" type="slidenum">
              <a:rPr lang="sv-SE" smtClean="0"/>
              <a:t>6</a:t>
            </a:fld>
            <a:endParaRPr lang="sv-SE"/>
          </a:p>
        </p:txBody>
      </p:sp>
    </p:spTree>
    <p:extLst>
      <p:ext uri="{BB962C8B-B14F-4D97-AF65-F5344CB8AC3E}">
        <p14:creationId xmlns:p14="http://schemas.microsoft.com/office/powerpoint/2010/main" val="5566860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Om man kollar på den svenska fondförmögenheten kan vi se att hela 66 procent, ca två tredjedelar, kommer ifrån ackumulerad avkastning. Utan avkastningen skulle den svenska fondförmögenheten endast varit 34 procent av vad den var vid slutet av 2022. </a:t>
            </a:r>
          </a:p>
        </p:txBody>
      </p:sp>
      <p:sp>
        <p:nvSpPr>
          <p:cNvPr id="4" name="Platshållare för bildnummer 3"/>
          <p:cNvSpPr>
            <a:spLocks noGrp="1"/>
          </p:cNvSpPr>
          <p:nvPr>
            <p:ph type="sldNum" sz="quarter" idx="5"/>
          </p:nvPr>
        </p:nvSpPr>
        <p:spPr/>
        <p:txBody>
          <a:bodyPr/>
          <a:lstStyle/>
          <a:p>
            <a:fld id="{6391D9B3-0424-AE4A-B8B4-BBEE3C89A386}" type="slidenum">
              <a:rPr lang="sv-SE" smtClean="0"/>
              <a:t>7</a:t>
            </a:fld>
            <a:endParaRPr lang="sv-SE"/>
          </a:p>
        </p:txBody>
      </p:sp>
    </p:spTree>
    <p:extLst>
      <p:ext uri="{BB962C8B-B14F-4D97-AF65-F5344CB8AC3E}">
        <p14:creationId xmlns:p14="http://schemas.microsoft.com/office/powerpoint/2010/main" val="23677705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spcBef>
                <a:spcPct val="0"/>
              </a:spcBef>
            </a:pPr>
            <a:r>
              <a:rPr lang="sv-SE" dirty="0">
                <a:latin typeface="+mn-lt"/>
              </a:rPr>
              <a:t>Om</a:t>
            </a:r>
            <a:r>
              <a:rPr lang="sv-SE" baseline="0" dirty="0">
                <a:latin typeface="+mn-lt"/>
              </a:rPr>
              <a:t> vi tittar på hur fondförmögenheten i Sverige är fördelad på de olika fondtyperna från bilden ovan ser det ut på följande sätt, per den 31 december 2022:</a:t>
            </a:r>
            <a:endParaRPr lang="sv-SE" dirty="0">
              <a:cs typeface="Calibri" panose="020F0502020204030204"/>
            </a:endParaRPr>
          </a:p>
          <a:p>
            <a:pPr eaLnBrk="1" hangingPunct="1">
              <a:spcBef>
                <a:spcPct val="0"/>
              </a:spcBef>
            </a:pPr>
            <a:endParaRPr lang="sv-SE" baseline="0" dirty="0">
              <a:latin typeface="+mn-lt"/>
            </a:endParaRPr>
          </a:p>
          <a:p>
            <a:pPr eaLnBrk="1" hangingPunct="1">
              <a:spcBef>
                <a:spcPct val="0"/>
              </a:spcBef>
            </a:pPr>
            <a:r>
              <a:rPr lang="sv-SE" baseline="0" dirty="0">
                <a:latin typeface="+mn-lt"/>
              </a:rPr>
              <a:t>Mest pengar finns i aktiefonder (64 procent) följt av blandfonder (21 procent) och räntefonder (13 procent).</a:t>
            </a:r>
          </a:p>
          <a:p>
            <a:pPr eaLnBrk="1" hangingPunct="1">
              <a:spcBef>
                <a:spcPct val="0"/>
              </a:spcBef>
            </a:pPr>
            <a:endParaRPr lang="sv-SE" baseline="0" dirty="0">
              <a:latin typeface="+mn-lt"/>
            </a:endParaRPr>
          </a:p>
          <a:p>
            <a:pPr eaLnBrk="1" hangingPunct="1">
              <a:spcBef>
                <a:spcPct val="0"/>
              </a:spcBef>
            </a:pPr>
            <a:r>
              <a:rPr lang="sv-SE" baseline="0" dirty="0">
                <a:latin typeface="+mn-lt"/>
              </a:rPr>
              <a:t>Om vi enbart tittar på kategorin aktiefonder finns det mest pengar i Globalfonder (46 procent). Sen kommer Sverigefonder (23 procent). I de gamla allemansfonderna (kategorin Sverige &amp; Global) finns ungefär 8 procent av pengarna som finns placerade i aktiefonder. Resterande 24 procent finns fördelade på branscher samt övriga marknader i världen.</a:t>
            </a:r>
          </a:p>
        </p:txBody>
      </p:sp>
      <p:sp>
        <p:nvSpPr>
          <p:cNvPr id="4" name="Platshållare för bildnummer 3"/>
          <p:cNvSpPr>
            <a:spLocks noGrp="1"/>
          </p:cNvSpPr>
          <p:nvPr>
            <p:ph type="sldNum" sz="quarter" idx="5"/>
          </p:nvPr>
        </p:nvSpPr>
        <p:spPr/>
        <p:txBody>
          <a:bodyPr/>
          <a:lstStyle/>
          <a:p>
            <a:fld id="{6391D9B3-0424-AE4A-B8B4-BBEE3C89A386}" type="slidenum">
              <a:rPr lang="sv-SE" smtClean="0"/>
              <a:t>8</a:t>
            </a:fld>
            <a:endParaRPr lang="sv-SE"/>
          </a:p>
        </p:txBody>
      </p:sp>
    </p:spTree>
    <p:extLst>
      <p:ext uri="{BB962C8B-B14F-4D97-AF65-F5344CB8AC3E}">
        <p14:creationId xmlns:p14="http://schemas.microsoft.com/office/powerpoint/2010/main" val="41005621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latin typeface="+mn-lt"/>
              </a:rPr>
              <a:t>När du ska välja fonder kan du göra ditt val i två steg för att underlätta. I första steget väljer du vilken </a:t>
            </a:r>
            <a:r>
              <a:rPr lang="sv-SE" dirty="0" err="1">
                <a:latin typeface="+mn-lt"/>
              </a:rPr>
              <a:t>fondtyp</a:t>
            </a:r>
            <a:r>
              <a:rPr lang="sv-SE" dirty="0">
                <a:latin typeface="+mn-lt"/>
              </a:rPr>
              <a:t> du vill ha och i andra steget väljer du en specifik fond utifrån den </a:t>
            </a:r>
            <a:r>
              <a:rPr lang="sv-SE" dirty="0" err="1">
                <a:latin typeface="+mn-lt"/>
              </a:rPr>
              <a:t>fondtyp</a:t>
            </a:r>
            <a:r>
              <a:rPr lang="sv-SE" dirty="0">
                <a:latin typeface="+mn-lt"/>
              </a:rPr>
              <a:t> du kom fram till i steg ett.</a:t>
            </a:r>
            <a:endParaRPr lang="en-US" dirty="0"/>
          </a:p>
          <a:p>
            <a:endParaRPr lang="sv-SE" dirty="0">
              <a:latin typeface="Georgia" panose="02040502050405020303" pitchFamily="18" charset="0"/>
            </a:endParaRPr>
          </a:p>
          <a:p>
            <a:r>
              <a:rPr lang="sv-SE" dirty="0"/>
              <a:t>Fundera över vilken spartid du har. Ju längre spartid desto högre risk kan du ta för att öka möjligheterna till högre avkastning. Med risk menas att fondens värde svänger.</a:t>
            </a:r>
          </a:p>
          <a:p>
            <a:endParaRPr lang="sv-SE" dirty="0"/>
          </a:p>
          <a:p>
            <a:r>
              <a:rPr lang="sv-SE" dirty="0"/>
              <a:t>Sparande på kort sikt passar i en kort räntefond och för sparande på längre sikt passar fonder med aktier i. Fundera också över risk och riskspridning. Du kan sprida risken genom att antingen spara i en bred fond, till exempel en globalfond, eller genom att ha flera olika fonder med olika placeringsinriktning. Sprid också gärna risken genom att månadsspara</a:t>
            </a:r>
            <a:r>
              <a:rPr lang="sv-SE" dirty="0">
                <a:latin typeface="Georgia" panose="02040502050405020303" pitchFamily="18" charset="0"/>
              </a:rPr>
              <a:t>.</a:t>
            </a:r>
          </a:p>
        </p:txBody>
      </p:sp>
      <p:sp>
        <p:nvSpPr>
          <p:cNvPr id="4" name="Platshållare för bildnummer 3"/>
          <p:cNvSpPr>
            <a:spLocks noGrp="1"/>
          </p:cNvSpPr>
          <p:nvPr>
            <p:ph type="sldNum" sz="quarter" idx="5"/>
          </p:nvPr>
        </p:nvSpPr>
        <p:spPr/>
        <p:txBody>
          <a:bodyPr/>
          <a:lstStyle/>
          <a:p>
            <a:fld id="{6391D9B3-0424-AE4A-B8B4-BBEE3C89A386}" type="slidenum">
              <a:rPr lang="sv-SE" smtClean="0"/>
              <a:t>9</a:t>
            </a:fld>
            <a:endParaRPr lang="sv-SE"/>
          </a:p>
        </p:txBody>
      </p:sp>
    </p:spTree>
    <p:extLst>
      <p:ext uri="{BB962C8B-B14F-4D97-AF65-F5344CB8AC3E}">
        <p14:creationId xmlns:p14="http://schemas.microsoft.com/office/powerpoint/2010/main" val="124812986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fonder_framsida">
    <p:spTree>
      <p:nvGrpSpPr>
        <p:cNvPr id="1" name=""/>
        <p:cNvGrpSpPr/>
        <p:nvPr/>
      </p:nvGrpSpPr>
      <p:grpSpPr>
        <a:xfrm>
          <a:off x="0" y="0"/>
          <a:ext cx="0" cy="0"/>
          <a:chOff x="0" y="0"/>
          <a:chExt cx="0" cy="0"/>
        </a:xfrm>
      </p:grpSpPr>
      <p:pic>
        <p:nvPicPr>
          <p:cNvPr id="14" name="Bildobjekt 13">
            <a:extLst>
              <a:ext uri="{FF2B5EF4-FFF2-40B4-BE49-F238E27FC236}">
                <a16:creationId xmlns:a16="http://schemas.microsoft.com/office/drawing/2014/main" id="{612FC81D-5E29-990C-8058-B971BEAEA3E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2CE70E46-123C-582A-8E95-750418603968}"/>
              </a:ext>
            </a:extLst>
          </p:cNvPr>
          <p:cNvSpPr>
            <a:spLocks noGrp="1"/>
          </p:cNvSpPr>
          <p:nvPr>
            <p:ph type="ctrTitle" hasCustomPrompt="1"/>
          </p:nvPr>
        </p:nvSpPr>
        <p:spPr>
          <a:xfrm>
            <a:off x="1091083" y="2758198"/>
            <a:ext cx="9144000" cy="1086443"/>
          </a:xfrm>
        </p:spPr>
        <p:txBody>
          <a:bodyPr anchor="t"/>
          <a:lstStyle>
            <a:lvl1pPr algn="l">
              <a:defRPr sz="6000">
                <a:solidFill>
                  <a:srgbClr val="00A780"/>
                </a:solidFill>
              </a:defRPr>
            </a:lvl1pPr>
          </a:lstStyle>
          <a:p>
            <a:r>
              <a:rPr lang="sv-SE" dirty="0"/>
              <a:t>RUBRIK</a:t>
            </a:r>
          </a:p>
        </p:txBody>
      </p:sp>
      <p:sp>
        <p:nvSpPr>
          <p:cNvPr id="3" name="Underrubrik 2">
            <a:extLst>
              <a:ext uri="{FF2B5EF4-FFF2-40B4-BE49-F238E27FC236}">
                <a16:creationId xmlns:a16="http://schemas.microsoft.com/office/drawing/2014/main" id="{DC82ADE2-6FBD-F173-66D3-B118AF906123}"/>
              </a:ext>
            </a:extLst>
          </p:cNvPr>
          <p:cNvSpPr>
            <a:spLocks noGrp="1"/>
          </p:cNvSpPr>
          <p:nvPr>
            <p:ph type="subTitle" idx="1"/>
          </p:nvPr>
        </p:nvSpPr>
        <p:spPr>
          <a:xfrm>
            <a:off x="1091083" y="3665234"/>
            <a:ext cx="9144000" cy="1655762"/>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endParaRPr lang="sv-SE" dirty="0"/>
          </a:p>
        </p:txBody>
      </p:sp>
    </p:spTree>
    <p:extLst>
      <p:ext uri="{BB962C8B-B14F-4D97-AF65-F5344CB8AC3E}">
        <p14:creationId xmlns:p14="http://schemas.microsoft.com/office/powerpoint/2010/main" val="113027071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onder_avsnittsdelare utan tonplatta">
    <p:spTree>
      <p:nvGrpSpPr>
        <p:cNvPr id="1" name=""/>
        <p:cNvGrpSpPr/>
        <p:nvPr/>
      </p:nvGrpSpPr>
      <p:grpSpPr>
        <a:xfrm>
          <a:off x="0" y="0"/>
          <a:ext cx="0" cy="0"/>
          <a:chOff x="0" y="0"/>
          <a:chExt cx="0" cy="0"/>
        </a:xfrm>
      </p:grpSpPr>
      <p:sp>
        <p:nvSpPr>
          <p:cNvPr id="3" name="Platshållare för bild 2">
            <a:extLst>
              <a:ext uri="{FF2B5EF4-FFF2-40B4-BE49-F238E27FC236}">
                <a16:creationId xmlns:a16="http://schemas.microsoft.com/office/drawing/2014/main" id="{88FABCCB-A2AE-0444-BCCF-576C0D91F27E}"/>
              </a:ext>
            </a:extLst>
          </p:cNvPr>
          <p:cNvSpPr>
            <a:spLocks noGrp="1"/>
          </p:cNvSpPr>
          <p:nvPr>
            <p:ph type="pic" sz="quarter" idx="10" hasCustomPrompt="1"/>
          </p:nvPr>
        </p:nvSpPr>
        <p:spPr>
          <a:xfrm>
            <a:off x="0" y="5824"/>
            <a:ext cx="12192000" cy="6858000"/>
          </a:xfrm>
          <a:solidFill>
            <a:schemeClr val="bg2">
              <a:lumMod val="75000"/>
              <a:alpha val="80066"/>
            </a:schemeClr>
          </a:solidFill>
        </p:spPr>
        <p:txBody>
          <a:bodyPr/>
          <a:lstStyle>
            <a:lvl1pPr>
              <a:defRPr/>
            </a:lvl1pPr>
          </a:lstStyle>
          <a:p>
            <a:r>
              <a:rPr lang="sv-SE" dirty="0"/>
              <a:t>Klicka på bildikonen för att montera bild</a:t>
            </a:r>
          </a:p>
        </p:txBody>
      </p:sp>
      <p:sp>
        <p:nvSpPr>
          <p:cNvPr id="7" name="Rubrik 1">
            <a:extLst>
              <a:ext uri="{FF2B5EF4-FFF2-40B4-BE49-F238E27FC236}">
                <a16:creationId xmlns:a16="http://schemas.microsoft.com/office/drawing/2014/main" id="{D2AABBAB-5904-2AB2-D67B-2653ABE7B5B2}"/>
              </a:ext>
            </a:extLst>
          </p:cNvPr>
          <p:cNvSpPr>
            <a:spLocks noGrp="1"/>
          </p:cNvSpPr>
          <p:nvPr>
            <p:ph type="title" hasCustomPrompt="1"/>
          </p:nvPr>
        </p:nvSpPr>
        <p:spPr>
          <a:xfrm>
            <a:off x="513232" y="2699437"/>
            <a:ext cx="11165535" cy="1325563"/>
          </a:xfrm>
        </p:spPr>
        <p:txBody>
          <a:bodyPr anchor="t" anchorCtr="0"/>
          <a:lstStyle>
            <a:lvl1pPr algn="ctr">
              <a:defRPr sz="3000" b="0">
                <a:solidFill>
                  <a:schemeClr val="bg1"/>
                </a:solidFill>
              </a:defRPr>
            </a:lvl1pPr>
          </a:lstStyle>
          <a:p>
            <a:r>
              <a:rPr lang="sv-SE" dirty="0"/>
              <a:t>KLICKA HÄR FÖR ATT ÄNDRA MALL FÖR RUBRIKFORMAT</a:t>
            </a:r>
          </a:p>
        </p:txBody>
      </p:sp>
      <p:sp>
        <p:nvSpPr>
          <p:cNvPr id="8" name="Platshållare för text 4">
            <a:extLst>
              <a:ext uri="{FF2B5EF4-FFF2-40B4-BE49-F238E27FC236}">
                <a16:creationId xmlns:a16="http://schemas.microsoft.com/office/drawing/2014/main" id="{C1F6203D-A46F-1F18-3BCE-C2796B2656F8}"/>
              </a:ext>
            </a:extLst>
          </p:cNvPr>
          <p:cNvSpPr>
            <a:spLocks noGrp="1"/>
          </p:cNvSpPr>
          <p:nvPr>
            <p:ph type="body" sz="quarter" idx="15" hasCustomPrompt="1"/>
          </p:nvPr>
        </p:nvSpPr>
        <p:spPr>
          <a:xfrm>
            <a:off x="258483" y="5917472"/>
            <a:ext cx="440421" cy="687175"/>
          </a:xfr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a:lvl1pPr>
          </a:lstStyle>
          <a:p>
            <a:pPr lvl="0"/>
            <a:r>
              <a:rPr lang="sv-SE" dirty="0"/>
              <a:t> </a:t>
            </a:r>
          </a:p>
        </p:txBody>
      </p:sp>
    </p:spTree>
    <p:extLst>
      <p:ext uri="{BB962C8B-B14F-4D97-AF65-F5344CB8AC3E}">
        <p14:creationId xmlns:p14="http://schemas.microsoft.com/office/powerpoint/2010/main" val="68718136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fonder_avsnittsdelare utan tonplatta">
    <p:spTree>
      <p:nvGrpSpPr>
        <p:cNvPr id="1" name=""/>
        <p:cNvGrpSpPr/>
        <p:nvPr/>
      </p:nvGrpSpPr>
      <p:grpSpPr>
        <a:xfrm>
          <a:off x="0" y="0"/>
          <a:ext cx="0" cy="0"/>
          <a:chOff x="0" y="0"/>
          <a:chExt cx="0" cy="0"/>
        </a:xfrm>
      </p:grpSpPr>
      <p:pic>
        <p:nvPicPr>
          <p:cNvPr id="5" name="Bildobjekt 4" descr="En bild som visar utomhus, trottoar&#10;&#10;Automatiskt genererad beskrivning">
            <a:extLst>
              <a:ext uri="{FF2B5EF4-FFF2-40B4-BE49-F238E27FC236}">
                <a16:creationId xmlns:a16="http://schemas.microsoft.com/office/drawing/2014/main" id="{5B00EADA-9D86-73F3-8FA0-D051E496548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2" name="Bildobjekt 1">
            <a:extLst>
              <a:ext uri="{FF2B5EF4-FFF2-40B4-BE49-F238E27FC236}">
                <a16:creationId xmlns:a16="http://schemas.microsoft.com/office/drawing/2014/main" id="{812A3AB0-C3F1-1236-FF3A-E3B4C819533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58483" y="5927639"/>
            <a:ext cx="446091" cy="677008"/>
          </a:xfrm>
          <a:prstGeom prst="rect">
            <a:avLst/>
          </a:prstGeom>
        </p:spPr>
      </p:pic>
      <p:sp>
        <p:nvSpPr>
          <p:cNvPr id="7" name="Rubrik 1">
            <a:extLst>
              <a:ext uri="{FF2B5EF4-FFF2-40B4-BE49-F238E27FC236}">
                <a16:creationId xmlns:a16="http://schemas.microsoft.com/office/drawing/2014/main" id="{D2AABBAB-5904-2AB2-D67B-2653ABE7B5B2}"/>
              </a:ext>
            </a:extLst>
          </p:cNvPr>
          <p:cNvSpPr>
            <a:spLocks noGrp="1"/>
          </p:cNvSpPr>
          <p:nvPr>
            <p:ph type="title" hasCustomPrompt="1"/>
          </p:nvPr>
        </p:nvSpPr>
        <p:spPr>
          <a:xfrm>
            <a:off x="513232" y="2699437"/>
            <a:ext cx="11165535" cy="1325563"/>
          </a:xfrm>
        </p:spPr>
        <p:txBody>
          <a:bodyPr anchor="t" anchorCtr="0"/>
          <a:lstStyle>
            <a:lvl1pPr algn="ctr">
              <a:defRPr sz="3000" b="0">
                <a:solidFill>
                  <a:schemeClr val="bg1"/>
                </a:solidFill>
              </a:defRPr>
            </a:lvl1pPr>
          </a:lstStyle>
          <a:p>
            <a:r>
              <a:rPr lang="sv-SE" dirty="0"/>
              <a:t>KLICKA HÄR FÖR ATT ÄNDRA MALL FÖR RUBRIKFORMAT</a:t>
            </a:r>
          </a:p>
        </p:txBody>
      </p:sp>
    </p:spTree>
    <p:extLst>
      <p:ext uri="{BB962C8B-B14F-4D97-AF65-F5344CB8AC3E}">
        <p14:creationId xmlns:p14="http://schemas.microsoft.com/office/powerpoint/2010/main" val="131767656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fonder_avsnittsdelare utan tonplatta">
    <p:spTree>
      <p:nvGrpSpPr>
        <p:cNvPr id="1" name=""/>
        <p:cNvGrpSpPr/>
        <p:nvPr/>
      </p:nvGrpSpPr>
      <p:grpSpPr>
        <a:xfrm>
          <a:off x="0" y="0"/>
          <a:ext cx="0" cy="0"/>
          <a:chOff x="0" y="0"/>
          <a:chExt cx="0" cy="0"/>
        </a:xfrm>
      </p:grpSpPr>
      <p:pic>
        <p:nvPicPr>
          <p:cNvPr id="4" name="Bildobjekt 3" descr="En bild som visar text, elektronik, krets&#10;&#10;Automatiskt genererad beskrivning">
            <a:extLst>
              <a:ext uri="{FF2B5EF4-FFF2-40B4-BE49-F238E27FC236}">
                <a16:creationId xmlns:a16="http://schemas.microsoft.com/office/drawing/2014/main" id="{8A14ECFA-9624-4E55-E839-DFDDD663767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2" name="Bildobjekt 1">
            <a:extLst>
              <a:ext uri="{FF2B5EF4-FFF2-40B4-BE49-F238E27FC236}">
                <a16:creationId xmlns:a16="http://schemas.microsoft.com/office/drawing/2014/main" id="{812A3AB0-C3F1-1236-FF3A-E3B4C819533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58483" y="5927639"/>
            <a:ext cx="446091" cy="677008"/>
          </a:xfrm>
          <a:prstGeom prst="rect">
            <a:avLst/>
          </a:prstGeom>
        </p:spPr>
      </p:pic>
      <p:sp>
        <p:nvSpPr>
          <p:cNvPr id="7" name="Rubrik 1">
            <a:extLst>
              <a:ext uri="{FF2B5EF4-FFF2-40B4-BE49-F238E27FC236}">
                <a16:creationId xmlns:a16="http://schemas.microsoft.com/office/drawing/2014/main" id="{D2AABBAB-5904-2AB2-D67B-2653ABE7B5B2}"/>
              </a:ext>
            </a:extLst>
          </p:cNvPr>
          <p:cNvSpPr>
            <a:spLocks noGrp="1"/>
          </p:cNvSpPr>
          <p:nvPr>
            <p:ph type="title" hasCustomPrompt="1"/>
          </p:nvPr>
        </p:nvSpPr>
        <p:spPr>
          <a:xfrm>
            <a:off x="513232" y="2699437"/>
            <a:ext cx="11165535" cy="1325563"/>
          </a:xfrm>
        </p:spPr>
        <p:txBody>
          <a:bodyPr anchor="t" anchorCtr="0"/>
          <a:lstStyle>
            <a:lvl1pPr algn="ctr">
              <a:defRPr sz="3000" b="0">
                <a:solidFill>
                  <a:schemeClr val="bg1"/>
                </a:solidFill>
              </a:defRPr>
            </a:lvl1pPr>
          </a:lstStyle>
          <a:p>
            <a:r>
              <a:rPr lang="sv-SE" dirty="0"/>
              <a:t>KLICKA HÄR FÖR ATT ÄNDRA MALL FÖR RUBRIKFORMAT</a:t>
            </a:r>
          </a:p>
        </p:txBody>
      </p:sp>
    </p:spTree>
    <p:extLst>
      <p:ext uri="{BB962C8B-B14F-4D97-AF65-F5344CB8AC3E}">
        <p14:creationId xmlns:p14="http://schemas.microsoft.com/office/powerpoint/2010/main" val="279400851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fonder_avsnittsdelare utan tonplatta">
    <p:spTree>
      <p:nvGrpSpPr>
        <p:cNvPr id="1" name=""/>
        <p:cNvGrpSpPr/>
        <p:nvPr/>
      </p:nvGrpSpPr>
      <p:grpSpPr>
        <a:xfrm>
          <a:off x="0" y="0"/>
          <a:ext cx="0" cy="0"/>
          <a:chOff x="0" y="0"/>
          <a:chExt cx="0" cy="0"/>
        </a:xfrm>
      </p:grpSpPr>
      <p:pic>
        <p:nvPicPr>
          <p:cNvPr id="5" name="Bildobjekt 4" descr="En bild som visar person, inomhus&#10;&#10;Automatiskt genererad beskrivning">
            <a:extLst>
              <a:ext uri="{FF2B5EF4-FFF2-40B4-BE49-F238E27FC236}">
                <a16:creationId xmlns:a16="http://schemas.microsoft.com/office/drawing/2014/main" id="{387FB078-13B4-63EC-DE6F-EB0EAE2AEFE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2" name="Bildobjekt 1">
            <a:extLst>
              <a:ext uri="{FF2B5EF4-FFF2-40B4-BE49-F238E27FC236}">
                <a16:creationId xmlns:a16="http://schemas.microsoft.com/office/drawing/2014/main" id="{812A3AB0-C3F1-1236-FF3A-E3B4C819533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58483" y="5927639"/>
            <a:ext cx="446091" cy="677008"/>
          </a:xfrm>
          <a:prstGeom prst="rect">
            <a:avLst/>
          </a:prstGeom>
        </p:spPr>
      </p:pic>
      <p:sp>
        <p:nvSpPr>
          <p:cNvPr id="7" name="Rubrik 1">
            <a:extLst>
              <a:ext uri="{FF2B5EF4-FFF2-40B4-BE49-F238E27FC236}">
                <a16:creationId xmlns:a16="http://schemas.microsoft.com/office/drawing/2014/main" id="{D2AABBAB-5904-2AB2-D67B-2653ABE7B5B2}"/>
              </a:ext>
            </a:extLst>
          </p:cNvPr>
          <p:cNvSpPr>
            <a:spLocks noGrp="1"/>
          </p:cNvSpPr>
          <p:nvPr>
            <p:ph type="title" hasCustomPrompt="1"/>
          </p:nvPr>
        </p:nvSpPr>
        <p:spPr>
          <a:xfrm>
            <a:off x="513232" y="2699437"/>
            <a:ext cx="11165535" cy="1325563"/>
          </a:xfrm>
        </p:spPr>
        <p:txBody>
          <a:bodyPr anchor="t" anchorCtr="0"/>
          <a:lstStyle>
            <a:lvl1pPr algn="ctr">
              <a:defRPr sz="3000" b="0">
                <a:solidFill>
                  <a:schemeClr val="bg1"/>
                </a:solidFill>
              </a:defRPr>
            </a:lvl1pPr>
          </a:lstStyle>
          <a:p>
            <a:r>
              <a:rPr lang="sv-SE" dirty="0"/>
              <a:t>KLICKA HÄR FÖR ATT ÄNDRA MALL FÖR RUBRIKFORMAT</a:t>
            </a:r>
          </a:p>
        </p:txBody>
      </p:sp>
    </p:spTree>
    <p:extLst>
      <p:ext uri="{BB962C8B-B14F-4D97-AF65-F5344CB8AC3E}">
        <p14:creationId xmlns:p14="http://schemas.microsoft.com/office/powerpoint/2010/main" val="409817051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fonder_avsnittsdelare utan tonplatta">
    <p:spTree>
      <p:nvGrpSpPr>
        <p:cNvPr id="1" name=""/>
        <p:cNvGrpSpPr/>
        <p:nvPr/>
      </p:nvGrpSpPr>
      <p:grpSpPr>
        <a:xfrm>
          <a:off x="0" y="0"/>
          <a:ext cx="0" cy="0"/>
          <a:chOff x="0" y="0"/>
          <a:chExt cx="0" cy="0"/>
        </a:xfrm>
      </p:grpSpPr>
      <p:pic>
        <p:nvPicPr>
          <p:cNvPr id="4" name="Bildobjekt 3" descr="En bild som visar text, utomhus, grön&#10;&#10;Automatiskt genererad beskrivning">
            <a:extLst>
              <a:ext uri="{FF2B5EF4-FFF2-40B4-BE49-F238E27FC236}">
                <a16:creationId xmlns:a16="http://schemas.microsoft.com/office/drawing/2014/main" id="{D246CAA4-49FE-33F6-376A-448468E83A5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2" name="Bildobjekt 1">
            <a:extLst>
              <a:ext uri="{FF2B5EF4-FFF2-40B4-BE49-F238E27FC236}">
                <a16:creationId xmlns:a16="http://schemas.microsoft.com/office/drawing/2014/main" id="{812A3AB0-C3F1-1236-FF3A-E3B4C819533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58483" y="5927639"/>
            <a:ext cx="446091" cy="677008"/>
          </a:xfrm>
          <a:prstGeom prst="rect">
            <a:avLst/>
          </a:prstGeom>
        </p:spPr>
      </p:pic>
      <p:sp>
        <p:nvSpPr>
          <p:cNvPr id="7" name="Rubrik 1">
            <a:extLst>
              <a:ext uri="{FF2B5EF4-FFF2-40B4-BE49-F238E27FC236}">
                <a16:creationId xmlns:a16="http://schemas.microsoft.com/office/drawing/2014/main" id="{D2AABBAB-5904-2AB2-D67B-2653ABE7B5B2}"/>
              </a:ext>
            </a:extLst>
          </p:cNvPr>
          <p:cNvSpPr>
            <a:spLocks noGrp="1"/>
          </p:cNvSpPr>
          <p:nvPr>
            <p:ph type="title" hasCustomPrompt="1"/>
          </p:nvPr>
        </p:nvSpPr>
        <p:spPr>
          <a:xfrm>
            <a:off x="513232" y="2699437"/>
            <a:ext cx="11165535" cy="1325563"/>
          </a:xfrm>
        </p:spPr>
        <p:txBody>
          <a:bodyPr anchor="t" anchorCtr="0"/>
          <a:lstStyle>
            <a:lvl1pPr algn="ctr">
              <a:defRPr sz="3000" b="0">
                <a:solidFill>
                  <a:schemeClr val="bg1"/>
                </a:solidFill>
              </a:defRPr>
            </a:lvl1pPr>
          </a:lstStyle>
          <a:p>
            <a:r>
              <a:rPr lang="sv-SE" dirty="0"/>
              <a:t>KLICKA HÄR FÖR ATT ÄNDRA MALL FÖR RUBRIKFORMAT</a:t>
            </a:r>
          </a:p>
        </p:txBody>
      </p:sp>
    </p:spTree>
    <p:extLst>
      <p:ext uri="{BB962C8B-B14F-4D97-AF65-F5344CB8AC3E}">
        <p14:creationId xmlns:p14="http://schemas.microsoft.com/office/powerpoint/2010/main" val="362412698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fonder_helsidesbild">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668E5D53-C919-41E5-8E0A-4C35B9D9A83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3631" y="5926237"/>
            <a:ext cx="449977" cy="682907"/>
          </a:xfrm>
          <a:prstGeom prst="rect">
            <a:avLst/>
          </a:prstGeom>
        </p:spPr>
      </p:pic>
      <p:sp>
        <p:nvSpPr>
          <p:cNvPr id="7" name="Rubrik 1">
            <a:extLst>
              <a:ext uri="{FF2B5EF4-FFF2-40B4-BE49-F238E27FC236}">
                <a16:creationId xmlns:a16="http://schemas.microsoft.com/office/drawing/2014/main" id="{D2AABBAB-5904-2AB2-D67B-2653ABE7B5B2}"/>
              </a:ext>
            </a:extLst>
          </p:cNvPr>
          <p:cNvSpPr>
            <a:spLocks noGrp="1"/>
          </p:cNvSpPr>
          <p:nvPr>
            <p:ph type="title" hasCustomPrompt="1"/>
          </p:nvPr>
        </p:nvSpPr>
        <p:spPr>
          <a:xfrm>
            <a:off x="600595" y="620196"/>
            <a:ext cx="11165535" cy="1325563"/>
          </a:xfrm>
        </p:spPr>
        <p:txBody>
          <a:bodyPr anchor="t" anchorCtr="0"/>
          <a:lstStyle>
            <a:lvl1pPr>
              <a:defRPr sz="3000">
                <a:solidFill>
                  <a:schemeClr val="tx1"/>
                </a:solidFill>
              </a:defRPr>
            </a:lvl1pPr>
          </a:lstStyle>
          <a:p>
            <a:r>
              <a:rPr lang="sv-SE" dirty="0"/>
              <a:t>KLICKA HÄR FÖR ATT ÄNDRA MALL FÖR RUBRIKFORMAT</a:t>
            </a:r>
          </a:p>
        </p:txBody>
      </p:sp>
      <p:pic>
        <p:nvPicPr>
          <p:cNvPr id="4" name="Bildobjekt 3">
            <a:extLst>
              <a:ext uri="{FF2B5EF4-FFF2-40B4-BE49-F238E27FC236}">
                <a16:creationId xmlns:a16="http://schemas.microsoft.com/office/drawing/2014/main" id="{B54B1FCB-368D-7030-6E3E-1BE9CC8B7A4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802816" y="0"/>
            <a:ext cx="1389184" cy="1389184"/>
          </a:xfrm>
          <a:prstGeom prst="rect">
            <a:avLst/>
          </a:prstGeom>
        </p:spPr>
      </p:pic>
      <p:cxnSp>
        <p:nvCxnSpPr>
          <p:cNvPr id="5" name="Rak 4">
            <a:extLst>
              <a:ext uri="{FF2B5EF4-FFF2-40B4-BE49-F238E27FC236}">
                <a16:creationId xmlns:a16="http://schemas.microsoft.com/office/drawing/2014/main" id="{01F47C92-214D-FB94-AD03-A308DDA4A4DD}"/>
              </a:ext>
            </a:extLst>
          </p:cNvPr>
          <p:cNvCxnSpPr/>
          <p:nvPr userDrawn="1"/>
        </p:nvCxnSpPr>
        <p:spPr>
          <a:xfrm>
            <a:off x="720969" y="1131277"/>
            <a:ext cx="10075985" cy="0"/>
          </a:xfrm>
          <a:prstGeom prst="line">
            <a:avLst/>
          </a:prstGeom>
          <a:ln w="19050">
            <a:solidFill>
              <a:srgbClr val="00A780"/>
            </a:solidFill>
          </a:ln>
        </p:spPr>
        <p:style>
          <a:lnRef idx="1">
            <a:schemeClr val="accent1"/>
          </a:lnRef>
          <a:fillRef idx="0">
            <a:schemeClr val="accent1"/>
          </a:fillRef>
          <a:effectRef idx="0">
            <a:schemeClr val="accent1"/>
          </a:effectRef>
          <a:fontRef idx="minor">
            <a:schemeClr val="tx1"/>
          </a:fontRef>
        </p:style>
      </p:cxnSp>
      <p:sp>
        <p:nvSpPr>
          <p:cNvPr id="10" name="Platshållare för text 6">
            <a:extLst>
              <a:ext uri="{FF2B5EF4-FFF2-40B4-BE49-F238E27FC236}">
                <a16:creationId xmlns:a16="http://schemas.microsoft.com/office/drawing/2014/main" id="{84B71AAA-BB27-E76E-4F27-DB3C51D41046}"/>
              </a:ext>
            </a:extLst>
          </p:cNvPr>
          <p:cNvSpPr>
            <a:spLocks noGrp="1"/>
          </p:cNvSpPr>
          <p:nvPr>
            <p:ph type="body" sz="quarter" idx="11" hasCustomPrompt="1"/>
          </p:nvPr>
        </p:nvSpPr>
        <p:spPr>
          <a:xfrm>
            <a:off x="809624" y="6407151"/>
            <a:ext cx="3432498" cy="201993"/>
          </a:xfrm>
          <a:solidFill>
            <a:srgbClr val="00A780"/>
          </a:solidFill>
        </p:spPr>
        <p:txBody>
          <a:bodyPr tIns="72000" rIns="36000" anchor="ctr" anchorCtr="0">
            <a:noAutofit/>
          </a:bodyPr>
          <a:lstStyle>
            <a:lvl1pPr marL="0" indent="0">
              <a:buFontTx/>
              <a:buNone/>
              <a:defRPr sz="1000">
                <a:solidFill>
                  <a:schemeClr val="bg1"/>
                </a:solidFill>
              </a:defRPr>
            </a:lvl1pPr>
            <a:lvl2pPr marL="457200" indent="0">
              <a:buFontTx/>
              <a:buNone/>
              <a:defRPr sz="1000">
                <a:solidFill>
                  <a:schemeClr val="bg1"/>
                </a:solidFill>
              </a:defRPr>
            </a:lvl2pPr>
            <a:lvl3pPr marL="914400" indent="0">
              <a:buFontTx/>
              <a:buNone/>
              <a:defRPr sz="1000">
                <a:solidFill>
                  <a:schemeClr val="bg1"/>
                </a:solidFill>
              </a:defRPr>
            </a:lvl3pPr>
            <a:lvl4pPr marL="1371600" indent="0">
              <a:buFontTx/>
              <a:buNone/>
              <a:defRPr sz="1000">
                <a:solidFill>
                  <a:schemeClr val="bg1"/>
                </a:solidFill>
              </a:defRPr>
            </a:lvl4pPr>
          </a:lstStyle>
          <a:p>
            <a:pPr lvl="0"/>
            <a:r>
              <a:rPr lang="sv-SE" dirty="0"/>
              <a:t>KLICKA HÄR FÖR ATT ÄNDRA FORMAT PÅ BAKGRUNDSTEXTEN</a:t>
            </a:r>
          </a:p>
        </p:txBody>
      </p:sp>
      <p:sp>
        <p:nvSpPr>
          <p:cNvPr id="9" name="Platshållare för bild 2">
            <a:extLst>
              <a:ext uri="{FF2B5EF4-FFF2-40B4-BE49-F238E27FC236}">
                <a16:creationId xmlns:a16="http://schemas.microsoft.com/office/drawing/2014/main" id="{EE65278C-B8D3-5605-F85D-109C1C2A80F7}"/>
              </a:ext>
            </a:extLst>
          </p:cNvPr>
          <p:cNvSpPr>
            <a:spLocks noGrp="1"/>
          </p:cNvSpPr>
          <p:nvPr>
            <p:ph type="pic" sz="quarter" idx="10" hasCustomPrompt="1"/>
          </p:nvPr>
        </p:nvSpPr>
        <p:spPr>
          <a:xfrm>
            <a:off x="1603094" y="1295881"/>
            <a:ext cx="8461093" cy="4844397"/>
          </a:xfrm>
          <a:solidFill>
            <a:schemeClr val="bg2">
              <a:lumMod val="75000"/>
              <a:alpha val="80066"/>
            </a:schemeClr>
          </a:solidFill>
        </p:spPr>
        <p:txBody>
          <a:bodyPr/>
          <a:lstStyle>
            <a:lvl1pPr>
              <a:defRPr/>
            </a:lvl1pPr>
          </a:lstStyle>
          <a:p>
            <a:r>
              <a:rPr lang="sv-SE" dirty="0"/>
              <a:t>Klicka på bildikonen för att lägga in bild</a:t>
            </a:r>
          </a:p>
        </p:txBody>
      </p:sp>
    </p:spTree>
    <p:extLst>
      <p:ext uri="{BB962C8B-B14F-4D97-AF65-F5344CB8AC3E}">
        <p14:creationId xmlns:p14="http://schemas.microsoft.com/office/powerpoint/2010/main" val="290860436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fonder_tacksida">
    <p:spTree>
      <p:nvGrpSpPr>
        <p:cNvPr id="1" name=""/>
        <p:cNvGrpSpPr/>
        <p:nvPr/>
      </p:nvGrpSpPr>
      <p:grpSpPr>
        <a:xfrm>
          <a:off x="0" y="0"/>
          <a:ext cx="0" cy="0"/>
          <a:chOff x="0" y="0"/>
          <a:chExt cx="0" cy="0"/>
        </a:xfrm>
      </p:grpSpPr>
      <p:pic>
        <p:nvPicPr>
          <p:cNvPr id="14" name="Bildobjekt 13">
            <a:extLst>
              <a:ext uri="{FF2B5EF4-FFF2-40B4-BE49-F238E27FC236}">
                <a16:creationId xmlns:a16="http://schemas.microsoft.com/office/drawing/2014/main" id="{612FC81D-5E29-990C-8058-B971BEAEA3E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4525406"/>
            <a:ext cx="12192000" cy="2332594"/>
          </a:xfrm>
          <a:prstGeom prst="rect">
            <a:avLst/>
          </a:prstGeom>
        </p:spPr>
      </p:pic>
      <p:sp>
        <p:nvSpPr>
          <p:cNvPr id="2" name="Rubrik 1">
            <a:extLst>
              <a:ext uri="{FF2B5EF4-FFF2-40B4-BE49-F238E27FC236}">
                <a16:creationId xmlns:a16="http://schemas.microsoft.com/office/drawing/2014/main" id="{2CE70E46-123C-582A-8E95-750418603968}"/>
              </a:ext>
            </a:extLst>
          </p:cNvPr>
          <p:cNvSpPr>
            <a:spLocks noGrp="1"/>
          </p:cNvSpPr>
          <p:nvPr>
            <p:ph type="ctrTitle" hasCustomPrompt="1"/>
          </p:nvPr>
        </p:nvSpPr>
        <p:spPr>
          <a:xfrm>
            <a:off x="1044489" y="1389184"/>
            <a:ext cx="9144000" cy="1086443"/>
          </a:xfrm>
        </p:spPr>
        <p:txBody>
          <a:bodyPr anchor="t"/>
          <a:lstStyle>
            <a:lvl1pPr algn="l">
              <a:defRPr sz="6000">
                <a:solidFill>
                  <a:srgbClr val="00A780"/>
                </a:solidFill>
              </a:defRPr>
            </a:lvl1pPr>
          </a:lstStyle>
          <a:p>
            <a:r>
              <a:rPr lang="sv-SE" dirty="0"/>
              <a:t>Tack!</a:t>
            </a:r>
          </a:p>
        </p:txBody>
      </p:sp>
      <p:sp>
        <p:nvSpPr>
          <p:cNvPr id="3" name="Underrubrik 2">
            <a:extLst>
              <a:ext uri="{FF2B5EF4-FFF2-40B4-BE49-F238E27FC236}">
                <a16:creationId xmlns:a16="http://schemas.microsoft.com/office/drawing/2014/main" id="{DC82ADE2-6FBD-F173-66D3-B118AF906123}"/>
              </a:ext>
            </a:extLst>
          </p:cNvPr>
          <p:cNvSpPr>
            <a:spLocks noGrp="1"/>
          </p:cNvSpPr>
          <p:nvPr>
            <p:ph type="subTitle" idx="1" hasCustomPrompt="1"/>
          </p:nvPr>
        </p:nvSpPr>
        <p:spPr>
          <a:xfrm>
            <a:off x="1044489" y="2475627"/>
            <a:ext cx="9144000" cy="1655762"/>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spcBef>
                <a:spcPts val="0"/>
              </a:spcBef>
            </a:pPr>
            <a:r>
              <a:rPr lang="sv-SE" sz="2000" b="1" dirty="0"/>
              <a:t>Kontakt: </a:t>
            </a:r>
          </a:p>
          <a:p>
            <a:pPr>
              <a:spcBef>
                <a:spcPts val="0"/>
              </a:spcBef>
            </a:pPr>
            <a:r>
              <a:rPr lang="sv-SE" sz="2000" dirty="0"/>
              <a:t>Namn Förnamn</a:t>
            </a:r>
          </a:p>
          <a:p>
            <a:pPr>
              <a:spcBef>
                <a:spcPts val="0"/>
              </a:spcBef>
            </a:pPr>
            <a:r>
              <a:rPr lang="sv-SE" sz="2000" dirty="0" err="1"/>
              <a:t>namn.fornamn@foretag.se</a:t>
            </a:r>
            <a:endParaRPr lang="sv-SE" sz="2000" dirty="0"/>
          </a:p>
        </p:txBody>
      </p:sp>
      <p:pic>
        <p:nvPicPr>
          <p:cNvPr id="4" name="Bildobjekt 3">
            <a:extLst>
              <a:ext uri="{FF2B5EF4-FFF2-40B4-BE49-F238E27FC236}">
                <a16:creationId xmlns:a16="http://schemas.microsoft.com/office/drawing/2014/main" id="{81D9FCC9-50DE-0748-2F7E-61636398C68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802816" y="0"/>
            <a:ext cx="1389184" cy="1389184"/>
          </a:xfrm>
          <a:prstGeom prst="rect">
            <a:avLst/>
          </a:prstGeom>
        </p:spPr>
      </p:pic>
    </p:spTree>
    <p:extLst>
      <p:ext uri="{BB962C8B-B14F-4D97-AF65-F5344CB8AC3E}">
        <p14:creationId xmlns:p14="http://schemas.microsoft.com/office/powerpoint/2010/main" val="424557672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onder_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32394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onder_punktlisto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CDD9E91-F2C7-6C8C-0AE9-728A296ECD04}"/>
              </a:ext>
            </a:extLst>
          </p:cNvPr>
          <p:cNvSpPr>
            <a:spLocks noGrp="1"/>
          </p:cNvSpPr>
          <p:nvPr>
            <p:ph type="title" hasCustomPrompt="1"/>
          </p:nvPr>
        </p:nvSpPr>
        <p:spPr/>
        <p:txBody>
          <a:bodyPr anchor="t" anchorCtr="0"/>
          <a:lstStyle/>
          <a:p>
            <a:r>
              <a:rPr lang="sv-SE" dirty="0"/>
              <a:t>KLICKA HÄR FÖR ATT ÄNDRA MALL FÖR RUBRIKFORMAT</a:t>
            </a:r>
          </a:p>
        </p:txBody>
      </p:sp>
      <p:sp>
        <p:nvSpPr>
          <p:cNvPr id="3" name="Platshållare för innehåll 2">
            <a:extLst>
              <a:ext uri="{FF2B5EF4-FFF2-40B4-BE49-F238E27FC236}">
                <a16:creationId xmlns:a16="http://schemas.microsoft.com/office/drawing/2014/main" id="{7F6553DB-62FB-65DB-80DD-B2320FF6391A}"/>
              </a:ext>
            </a:extLst>
          </p:cNvPr>
          <p:cNvSpPr>
            <a:spLocks noGrp="1"/>
          </p:cNvSpPr>
          <p:nvPr>
            <p:ph idx="1"/>
          </p:nvPr>
        </p:nvSpPr>
        <p:spPr>
          <a:xfrm>
            <a:off x="593586" y="1817022"/>
            <a:ext cx="5118100" cy="4351338"/>
          </a:xfrm>
        </p:spPr>
        <p:txBody>
          <a:bodyPr>
            <a:noAutofit/>
          </a:bodyPr>
          <a:lstStyle>
            <a:lvl1pPr>
              <a:defRPr sz="2000"/>
            </a:lvl1pPr>
            <a:lvl2pPr>
              <a:defRPr sz="1800"/>
            </a:lvl2pPr>
            <a:lvl3pPr>
              <a:defRPr sz="1600"/>
            </a:lvl3pPr>
            <a:lvl4pPr>
              <a:defRPr sz="1400"/>
            </a:lvl4pPr>
            <a:lvl5pPr>
              <a:defRPr sz="12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innehåll 2">
            <a:extLst>
              <a:ext uri="{FF2B5EF4-FFF2-40B4-BE49-F238E27FC236}">
                <a16:creationId xmlns:a16="http://schemas.microsoft.com/office/drawing/2014/main" id="{3CC04F58-6A76-67D4-11CC-865F962571A6}"/>
              </a:ext>
            </a:extLst>
          </p:cNvPr>
          <p:cNvSpPr>
            <a:spLocks noGrp="1"/>
          </p:cNvSpPr>
          <p:nvPr>
            <p:ph idx="10"/>
          </p:nvPr>
        </p:nvSpPr>
        <p:spPr>
          <a:xfrm>
            <a:off x="6108028" y="1817022"/>
            <a:ext cx="5118100" cy="4351338"/>
          </a:xfrm>
        </p:spPr>
        <p:txBody>
          <a:bodyPr>
            <a:noAutofit/>
          </a:bodyPr>
          <a:lstStyle>
            <a:lvl1pPr>
              <a:defRPr sz="2000"/>
            </a:lvl1pPr>
            <a:lvl2pPr>
              <a:defRPr sz="1800"/>
            </a:lvl2pPr>
            <a:lvl3pPr>
              <a:defRPr sz="1600"/>
            </a:lvl3pPr>
            <a:lvl4pPr>
              <a:defRPr sz="1400"/>
            </a:lvl4pPr>
            <a:lvl5pPr>
              <a:defRPr sz="12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pic>
        <p:nvPicPr>
          <p:cNvPr id="5" name="Bildobjekt 4">
            <a:extLst>
              <a:ext uri="{FF2B5EF4-FFF2-40B4-BE49-F238E27FC236}">
                <a16:creationId xmlns:a16="http://schemas.microsoft.com/office/drawing/2014/main" id="{620F66BB-953A-F02E-CF28-980A41FD63D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787" y="4179766"/>
            <a:ext cx="4533900" cy="2679700"/>
          </a:xfrm>
          <a:prstGeom prst="rect">
            <a:avLst/>
          </a:prstGeom>
        </p:spPr>
      </p:pic>
      <p:pic>
        <p:nvPicPr>
          <p:cNvPr id="8" name="Bildobjekt 7">
            <a:extLst>
              <a:ext uri="{FF2B5EF4-FFF2-40B4-BE49-F238E27FC236}">
                <a16:creationId xmlns:a16="http://schemas.microsoft.com/office/drawing/2014/main" id="{C995D84A-F72E-34A8-D934-7523AC60AB7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802816" y="0"/>
            <a:ext cx="1389184" cy="1389184"/>
          </a:xfrm>
          <a:prstGeom prst="rect">
            <a:avLst/>
          </a:prstGeom>
        </p:spPr>
      </p:pic>
      <p:cxnSp>
        <p:nvCxnSpPr>
          <p:cNvPr id="11" name="Rak 10">
            <a:extLst>
              <a:ext uri="{FF2B5EF4-FFF2-40B4-BE49-F238E27FC236}">
                <a16:creationId xmlns:a16="http://schemas.microsoft.com/office/drawing/2014/main" id="{C70B733E-AD67-1584-AC93-693DFC3A2241}"/>
              </a:ext>
            </a:extLst>
          </p:cNvPr>
          <p:cNvCxnSpPr/>
          <p:nvPr userDrawn="1"/>
        </p:nvCxnSpPr>
        <p:spPr>
          <a:xfrm>
            <a:off x="720969" y="1131277"/>
            <a:ext cx="10075985" cy="0"/>
          </a:xfrm>
          <a:prstGeom prst="line">
            <a:avLst/>
          </a:prstGeom>
          <a:ln w="19050">
            <a:solidFill>
              <a:srgbClr val="00A780"/>
            </a:solidFill>
          </a:ln>
        </p:spPr>
        <p:style>
          <a:lnRef idx="1">
            <a:schemeClr val="accent1"/>
          </a:lnRef>
          <a:fillRef idx="0">
            <a:schemeClr val="accent1"/>
          </a:fillRef>
          <a:effectRef idx="0">
            <a:schemeClr val="accent1"/>
          </a:effectRef>
          <a:fontRef idx="minor">
            <a:schemeClr val="tx1"/>
          </a:fontRef>
        </p:style>
      </p:cxnSp>
      <p:sp>
        <p:nvSpPr>
          <p:cNvPr id="7" name="Platshållare för text 6">
            <a:extLst>
              <a:ext uri="{FF2B5EF4-FFF2-40B4-BE49-F238E27FC236}">
                <a16:creationId xmlns:a16="http://schemas.microsoft.com/office/drawing/2014/main" id="{74808FA7-FE55-1719-A320-B65887C58574}"/>
              </a:ext>
            </a:extLst>
          </p:cNvPr>
          <p:cNvSpPr>
            <a:spLocks noGrp="1"/>
          </p:cNvSpPr>
          <p:nvPr>
            <p:ph type="body" sz="quarter" idx="11" hasCustomPrompt="1"/>
          </p:nvPr>
        </p:nvSpPr>
        <p:spPr>
          <a:xfrm>
            <a:off x="809624" y="6407151"/>
            <a:ext cx="3432498" cy="201993"/>
          </a:xfrm>
          <a:solidFill>
            <a:srgbClr val="00A780"/>
          </a:solidFill>
        </p:spPr>
        <p:txBody>
          <a:bodyPr tIns="72000" rIns="36000" anchor="ctr" anchorCtr="0">
            <a:noAutofit/>
          </a:bodyPr>
          <a:lstStyle>
            <a:lvl1pPr marL="0" indent="0">
              <a:buFontTx/>
              <a:buNone/>
              <a:defRPr sz="1000">
                <a:solidFill>
                  <a:schemeClr val="bg1"/>
                </a:solidFill>
              </a:defRPr>
            </a:lvl1pPr>
            <a:lvl2pPr marL="457200" indent="0">
              <a:buFontTx/>
              <a:buNone/>
              <a:defRPr sz="1000">
                <a:solidFill>
                  <a:schemeClr val="bg1"/>
                </a:solidFill>
              </a:defRPr>
            </a:lvl2pPr>
            <a:lvl3pPr marL="914400" indent="0">
              <a:buFontTx/>
              <a:buNone/>
              <a:defRPr sz="1000">
                <a:solidFill>
                  <a:schemeClr val="bg1"/>
                </a:solidFill>
              </a:defRPr>
            </a:lvl3pPr>
            <a:lvl4pPr marL="1371600" indent="0">
              <a:buFontTx/>
              <a:buNone/>
              <a:defRPr sz="1000">
                <a:solidFill>
                  <a:schemeClr val="bg1"/>
                </a:solidFill>
              </a:defRPr>
            </a:lvl4pPr>
          </a:lstStyle>
          <a:p>
            <a:pPr lvl="0"/>
            <a:r>
              <a:rPr lang="sv-SE" dirty="0"/>
              <a:t>KLICKA HÄR FÖR ATT ÄNDRA FORMAT PÅ BAKGRUNDSTEXTEN</a:t>
            </a:r>
          </a:p>
        </p:txBody>
      </p:sp>
    </p:spTree>
    <p:extLst>
      <p:ext uri="{BB962C8B-B14F-4D97-AF65-F5344CB8AC3E}">
        <p14:creationId xmlns:p14="http://schemas.microsoft.com/office/powerpoint/2010/main" val="249312400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fonder_agenda">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CDD9E91-F2C7-6C8C-0AE9-728A296ECD04}"/>
              </a:ext>
            </a:extLst>
          </p:cNvPr>
          <p:cNvSpPr>
            <a:spLocks noGrp="1"/>
          </p:cNvSpPr>
          <p:nvPr>
            <p:ph type="title" hasCustomPrompt="1"/>
          </p:nvPr>
        </p:nvSpPr>
        <p:spPr/>
        <p:txBody>
          <a:bodyPr anchor="t" anchorCtr="0"/>
          <a:lstStyle/>
          <a:p>
            <a:r>
              <a:rPr lang="sv-SE" dirty="0"/>
              <a:t>KLICKA HÄR FÖR ATT ÄNDRA MALL FÖR RUBRIKFORMAT</a:t>
            </a:r>
          </a:p>
        </p:txBody>
      </p:sp>
      <p:pic>
        <p:nvPicPr>
          <p:cNvPr id="5" name="Bildobjekt 4">
            <a:extLst>
              <a:ext uri="{FF2B5EF4-FFF2-40B4-BE49-F238E27FC236}">
                <a16:creationId xmlns:a16="http://schemas.microsoft.com/office/drawing/2014/main" id="{620F66BB-953A-F02E-CF28-980A41FD63D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787" y="4179766"/>
            <a:ext cx="4533900" cy="2679700"/>
          </a:xfrm>
          <a:prstGeom prst="rect">
            <a:avLst/>
          </a:prstGeom>
        </p:spPr>
      </p:pic>
      <p:pic>
        <p:nvPicPr>
          <p:cNvPr id="8" name="Bildobjekt 7">
            <a:extLst>
              <a:ext uri="{FF2B5EF4-FFF2-40B4-BE49-F238E27FC236}">
                <a16:creationId xmlns:a16="http://schemas.microsoft.com/office/drawing/2014/main" id="{C995D84A-F72E-34A8-D934-7523AC60AB7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802816" y="0"/>
            <a:ext cx="1389184" cy="1389184"/>
          </a:xfrm>
          <a:prstGeom prst="rect">
            <a:avLst/>
          </a:prstGeom>
        </p:spPr>
      </p:pic>
      <p:cxnSp>
        <p:nvCxnSpPr>
          <p:cNvPr id="11" name="Rak 10">
            <a:extLst>
              <a:ext uri="{FF2B5EF4-FFF2-40B4-BE49-F238E27FC236}">
                <a16:creationId xmlns:a16="http://schemas.microsoft.com/office/drawing/2014/main" id="{C70B733E-AD67-1584-AC93-693DFC3A2241}"/>
              </a:ext>
            </a:extLst>
          </p:cNvPr>
          <p:cNvCxnSpPr/>
          <p:nvPr userDrawn="1"/>
        </p:nvCxnSpPr>
        <p:spPr>
          <a:xfrm>
            <a:off x="720969" y="1131277"/>
            <a:ext cx="10075985" cy="0"/>
          </a:xfrm>
          <a:prstGeom prst="line">
            <a:avLst/>
          </a:prstGeom>
          <a:ln w="19050">
            <a:solidFill>
              <a:srgbClr val="00A780"/>
            </a:solidFill>
          </a:ln>
        </p:spPr>
        <p:style>
          <a:lnRef idx="1">
            <a:schemeClr val="accent1"/>
          </a:lnRef>
          <a:fillRef idx="0">
            <a:schemeClr val="accent1"/>
          </a:fillRef>
          <a:effectRef idx="0">
            <a:schemeClr val="accent1"/>
          </a:effectRef>
          <a:fontRef idx="minor">
            <a:schemeClr val="tx1"/>
          </a:fontRef>
        </p:style>
      </p:cxnSp>
      <p:sp>
        <p:nvSpPr>
          <p:cNvPr id="12" name="Platshållare för text 6">
            <a:extLst>
              <a:ext uri="{FF2B5EF4-FFF2-40B4-BE49-F238E27FC236}">
                <a16:creationId xmlns:a16="http://schemas.microsoft.com/office/drawing/2014/main" id="{F632122F-0B1F-34A9-99AE-0E51035C262F}"/>
              </a:ext>
            </a:extLst>
          </p:cNvPr>
          <p:cNvSpPr>
            <a:spLocks noGrp="1"/>
          </p:cNvSpPr>
          <p:nvPr>
            <p:ph type="body" sz="quarter" idx="11" hasCustomPrompt="1"/>
          </p:nvPr>
        </p:nvSpPr>
        <p:spPr>
          <a:xfrm>
            <a:off x="809624" y="6407151"/>
            <a:ext cx="3432498" cy="201993"/>
          </a:xfrm>
          <a:solidFill>
            <a:srgbClr val="00A780"/>
          </a:solidFill>
        </p:spPr>
        <p:txBody>
          <a:bodyPr tIns="72000" rIns="36000" anchor="ctr" anchorCtr="0">
            <a:noAutofit/>
          </a:bodyPr>
          <a:lstStyle>
            <a:lvl1pPr marL="0" indent="0">
              <a:buFontTx/>
              <a:buNone/>
              <a:defRPr sz="1000">
                <a:solidFill>
                  <a:schemeClr val="bg1"/>
                </a:solidFill>
              </a:defRPr>
            </a:lvl1pPr>
            <a:lvl2pPr marL="457200" indent="0">
              <a:buFontTx/>
              <a:buNone/>
              <a:defRPr sz="1000">
                <a:solidFill>
                  <a:schemeClr val="bg1"/>
                </a:solidFill>
              </a:defRPr>
            </a:lvl2pPr>
            <a:lvl3pPr marL="914400" indent="0">
              <a:buFontTx/>
              <a:buNone/>
              <a:defRPr sz="1000">
                <a:solidFill>
                  <a:schemeClr val="bg1"/>
                </a:solidFill>
              </a:defRPr>
            </a:lvl3pPr>
            <a:lvl4pPr marL="1371600" indent="0">
              <a:buFontTx/>
              <a:buNone/>
              <a:defRPr sz="1000">
                <a:solidFill>
                  <a:schemeClr val="bg1"/>
                </a:solidFill>
              </a:defRPr>
            </a:lvl4pPr>
          </a:lstStyle>
          <a:p>
            <a:pPr lvl="0"/>
            <a:r>
              <a:rPr lang="sv-SE" dirty="0"/>
              <a:t>KLICKA HÄR FÖR ATT ÄNDRA FORMAT PÅ BAKGRUNDSTEXTEN</a:t>
            </a:r>
          </a:p>
        </p:txBody>
      </p:sp>
      <p:sp>
        <p:nvSpPr>
          <p:cNvPr id="14" name="Platshållare för tabell 13">
            <a:extLst>
              <a:ext uri="{FF2B5EF4-FFF2-40B4-BE49-F238E27FC236}">
                <a16:creationId xmlns:a16="http://schemas.microsoft.com/office/drawing/2014/main" id="{92D0884F-9497-513D-38DA-A40C2F04A3C3}"/>
              </a:ext>
            </a:extLst>
          </p:cNvPr>
          <p:cNvSpPr>
            <a:spLocks noGrp="1"/>
          </p:cNvSpPr>
          <p:nvPr>
            <p:ph type="tbl" sz="quarter" idx="12"/>
          </p:nvPr>
        </p:nvSpPr>
        <p:spPr>
          <a:xfrm>
            <a:off x="720725" y="1871663"/>
            <a:ext cx="10396538" cy="3074987"/>
          </a:xfrm>
        </p:spPr>
        <p:txBody>
          <a:bodyPr/>
          <a:lstStyle/>
          <a:p>
            <a:r>
              <a:rPr lang="sv-SE"/>
              <a:t>Klicka på ikonen för att lägga till en tabell</a:t>
            </a:r>
            <a:endParaRPr lang="sv-SE" dirty="0"/>
          </a:p>
        </p:txBody>
      </p:sp>
    </p:spTree>
    <p:extLst>
      <p:ext uri="{BB962C8B-B14F-4D97-AF65-F5344CB8AC3E}">
        <p14:creationId xmlns:p14="http://schemas.microsoft.com/office/powerpoint/2010/main" val="145945050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fonder_bild_ver2_punktlista">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EFB7D73E-CA4F-C443-BF9C-22F28C696B34}"/>
              </a:ext>
            </a:extLst>
          </p:cNvPr>
          <p:cNvSpPr/>
          <p:nvPr userDrawn="1"/>
        </p:nvSpPr>
        <p:spPr>
          <a:xfrm>
            <a:off x="7859330" y="322155"/>
            <a:ext cx="3960000" cy="3960000"/>
          </a:xfrm>
          <a:prstGeom prst="rect">
            <a:avLst/>
          </a:prstGeom>
          <a:solidFill>
            <a:srgbClr val="88C8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a:extLst>
              <a:ext uri="{FF2B5EF4-FFF2-40B4-BE49-F238E27FC236}">
                <a16:creationId xmlns:a16="http://schemas.microsoft.com/office/drawing/2014/main" id="{E8A73186-FC59-7909-1E2C-447691E107F1}"/>
              </a:ext>
            </a:extLst>
          </p:cNvPr>
          <p:cNvSpPr>
            <a:spLocks noGrp="1"/>
          </p:cNvSpPr>
          <p:nvPr>
            <p:ph type="title" hasCustomPrompt="1"/>
          </p:nvPr>
        </p:nvSpPr>
        <p:spPr>
          <a:xfrm>
            <a:off x="598516" y="626020"/>
            <a:ext cx="5765800" cy="1325563"/>
          </a:xfrm>
        </p:spPr>
        <p:txBody>
          <a:bodyPr anchor="t" anchorCtr="0"/>
          <a:lstStyle>
            <a:lvl1pPr>
              <a:defRPr sz="3000"/>
            </a:lvl1pPr>
          </a:lstStyle>
          <a:p>
            <a:r>
              <a:rPr lang="sv-SE" dirty="0"/>
              <a:t>KLICKA HÄR FÖR ATT ÄNDRA MALL FÖR RUBRIKFORMAT</a:t>
            </a:r>
          </a:p>
        </p:txBody>
      </p:sp>
      <p:sp>
        <p:nvSpPr>
          <p:cNvPr id="3" name="Platshållare för innehåll 2">
            <a:extLst>
              <a:ext uri="{FF2B5EF4-FFF2-40B4-BE49-F238E27FC236}">
                <a16:creationId xmlns:a16="http://schemas.microsoft.com/office/drawing/2014/main" id="{C96C0185-FB16-31C8-9DE4-1678F8FFF7C8}"/>
              </a:ext>
            </a:extLst>
          </p:cNvPr>
          <p:cNvSpPr>
            <a:spLocks noGrp="1"/>
          </p:cNvSpPr>
          <p:nvPr>
            <p:ph idx="1"/>
          </p:nvPr>
        </p:nvSpPr>
        <p:spPr>
          <a:xfrm>
            <a:off x="592692" y="1812925"/>
            <a:ext cx="5118100" cy="4351338"/>
          </a:xfrm>
        </p:spPr>
        <p:txBody>
          <a:bodyPr>
            <a:noAutofit/>
          </a:bodyPr>
          <a:lstStyle>
            <a:lvl1pPr>
              <a:defRPr sz="2000"/>
            </a:lvl1pPr>
            <a:lvl2pPr>
              <a:defRPr sz="1800"/>
            </a:lvl2pPr>
            <a:lvl3pPr>
              <a:defRPr sz="1600"/>
            </a:lvl3pPr>
            <a:lvl4pPr>
              <a:defRPr sz="1400"/>
            </a:lvl4pPr>
            <a:lvl5pPr>
              <a:defRPr sz="12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10" name="Platshållare för bild 9">
            <a:extLst>
              <a:ext uri="{FF2B5EF4-FFF2-40B4-BE49-F238E27FC236}">
                <a16:creationId xmlns:a16="http://schemas.microsoft.com/office/drawing/2014/main" id="{4C2FFB19-5838-DEFD-7B21-0E560B947BF4}"/>
              </a:ext>
            </a:extLst>
          </p:cNvPr>
          <p:cNvSpPr>
            <a:spLocks noGrp="1"/>
          </p:cNvSpPr>
          <p:nvPr>
            <p:ph type="pic" sz="quarter" idx="13"/>
          </p:nvPr>
        </p:nvSpPr>
        <p:spPr>
          <a:xfrm>
            <a:off x="6445250" y="620196"/>
            <a:ext cx="5075025" cy="5283200"/>
          </a:xfrm>
          <a:solidFill>
            <a:schemeClr val="bg2">
              <a:lumMod val="90000"/>
            </a:schemeClr>
          </a:solidFill>
        </p:spPr>
        <p:txBody>
          <a:bodyPr anchor="t" anchorCtr="0">
            <a:noAutofit/>
          </a:bodyPr>
          <a:lstStyle>
            <a:lvl1pPr marL="0" indent="0" algn="ctr">
              <a:buFontTx/>
              <a:buNone/>
              <a:defRPr sz="1000"/>
            </a:lvl1pPr>
          </a:lstStyle>
          <a:p>
            <a:r>
              <a:rPr lang="sv-SE"/>
              <a:t>Klicka på ikonen för att lägga till en bild</a:t>
            </a:r>
            <a:endParaRPr lang="sv-SE" dirty="0"/>
          </a:p>
        </p:txBody>
      </p:sp>
      <p:pic>
        <p:nvPicPr>
          <p:cNvPr id="5" name="Bildobjekt 4">
            <a:extLst>
              <a:ext uri="{FF2B5EF4-FFF2-40B4-BE49-F238E27FC236}">
                <a16:creationId xmlns:a16="http://schemas.microsoft.com/office/drawing/2014/main" id="{1EF20FCB-9E8B-3375-20B4-39813567BB5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787" y="4179766"/>
            <a:ext cx="4533900" cy="2679700"/>
          </a:xfrm>
          <a:prstGeom prst="rect">
            <a:avLst/>
          </a:prstGeom>
        </p:spPr>
      </p:pic>
      <p:sp>
        <p:nvSpPr>
          <p:cNvPr id="8" name="Platshållare för text 6">
            <a:extLst>
              <a:ext uri="{FF2B5EF4-FFF2-40B4-BE49-F238E27FC236}">
                <a16:creationId xmlns:a16="http://schemas.microsoft.com/office/drawing/2014/main" id="{F3352A9D-F166-BCD8-ABC4-65DCAE8CA569}"/>
              </a:ext>
            </a:extLst>
          </p:cNvPr>
          <p:cNvSpPr>
            <a:spLocks noGrp="1"/>
          </p:cNvSpPr>
          <p:nvPr>
            <p:ph type="body" sz="quarter" idx="11" hasCustomPrompt="1"/>
          </p:nvPr>
        </p:nvSpPr>
        <p:spPr>
          <a:xfrm>
            <a:off x="809624" y="6407151"/>
            <a:ext cx="3432498" cy="201993"/>
          </a:xfrm>
          <a:solidFill>
            <a:srgbClr val="00A780"/>
          </a:solidFill>
        </p:spPr>
        <p:txBody>
          <a:bodyPr tIns="72000" rIns="36000" anchor="ctr" anchorCtr="0">
            <a:noAutofit/>
          </a:bodyPr>
          <a:lstStyle>
            <a:lvl1pPr marL="0" indent="0">
              <a:buFontTx/>
              <a:buNone/>
              <a:defRPr sz="1000">
                <a:solidFill>
                  <a:schemeClr val="bg1"/>
                </a:solidFill>
              </a:defRPr>
            </a:lvl1pPr>
            <a:lvl2pPr marL="457200" indent="0">
              <a:buFontTx/>
              <a:buNone/>
              <a:defRPr sz="1000">
                <a:solidFill>
                  <a:schemeClr val="bg1"/>
                </a:solidFill>
              </a:defRPr>
            </a:lvl2pPr>
            <a:lvl3pPr marL="914400" indent="0">
              <a:buFontTx/>
              <a:buNone/>
              <a:defRPr sz="1000">
                <a:solidFill>
                  <a:schemeClr val="bg1"/>
                </a:solidFill>
              </a:defRPr>
            </a:lvl3pPr>
            <a:lvl4pPr marL="1371600" indent="0">
              <a:buFontTx/>
              <a:buNone/>
              <a:defRPr sz="1000">
                <a:solidFill>
                  <a:schemeClr val="bg1"/>
                </a:solidFill>
              </a:defRPr>
            </a:lvl4pPr>
          </a:lstStyle>
          <a:p>
            <a:pPr lvl="0"/>
            <a:r>
              <a:rPr lang="sv-SE" dirty="0"/>
              <a:t>KLICKA HÄR FÖR ATT ÄNDRA FORMAT PÅ BAKGRUNDSTEXTEN</a:t>
            </a:r>
          </a:p>
        </p:txBody>
      </p:sp>
    </p:spTree>
    <p:extLst>
      <p:ext uri="{BB962C8B-B14F-4D97-AF65-F5344CB8AC3E}">
        <p14:creationId xmlns:p14="http://schemas.microsoft.com/office/powerpoint/2010/main" val="367207038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onder_bildver3_punktlista">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E8AF5312-11BE-19D8-3424-54431037A864}"/>
              </a:ext>
            </a:extLst>
          </p:cNvPr>
          <p:cNvSpPr/>
          <p:nvPr userDrawn="1"/>
        </p:nvSpPr>
        <p:spPr>
          <a:xfrm>
            <a:off x="7861954" y="2241971"/>
            <a:ext cx="3960000" cy="3960000"/>
          </a:xfrm>
          <a:prstGeom prst="rect">
            <a:avLst/>
          </a:prstGeom>
          <a:solidFill>
            <a:srgbClr val="88C8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a:extLst>
              <a:ext uri="{FF2B5EF4-FFF2-40B4-BE49-F238E27FC236}">
                <a16:creationId xmlns:a16="http://schemas.microsoft.com/office/drawing/2014/main" id="{E8A73186-FC59-7909-1E2C-447691E107F1}"/>
              </a:ext>
            </a:extLst>
          </p:cNvPr>
          <p:cNvSpPr>
            <a:spLocks noGrp="1"/>
          </p:cNvSpPr>
          <p:nvPr>
            <p:ph type="title" hasCustomPrompt="1"/>
          </p:nvPr>
        </p:nvSpPr>
        <p:spPr>
          <a:xfrm>
            <a:off x="598516" y="626020"/>
            <a:ext cx="5765800" cy="1325563"/>
          </a:xfrm>
        </p:spPr>
        <p:txBody>
          <a:bodyPr anchor="t" anchorCtr="0"/>
          <a:lstStyle>
            <a:lvl1pPr>
              <a:defRPr sz="3000"/>
            </a:lvl1pPr>
          </a:lstStyle>
          <a:p>
            <a:r>
              <a:rPr lang="sv-SE" dirty="0"/>
              <a:t>KLICKA HÄR FÖR ATT ÄNDRA MALL FÖR RUBRIKFORMAT</a:t>
            </a:r>
          </a:p>
        </p:txBody>
      </p:sp>
      <p:sp>
        <p:nvSpPr>
          <p:cNvPr id="3" name="Platshållare för innehåll 2">
            <a:extLst>
              <a:ext uri="{FF2B5EF4-FFF2-40B4-BE49-F238E27FC236}">
                <a16:creationId xmlns:a16="http://schemas.microsoft.com/office/drawing/2014/main" id="{C96C0185-FB16-31C8-9DE4-1678F8FFF7C8}"/>
              </a:ext>
            </a:extLst>
          </p:cNvPr>
          <p:cNvSpPr>
            <a:spLocks noGrp="1"/>
          </p:cNvSpPr>
          <p:nvPr>
            <p:ph idx="1"/>
          </p:nvPr>
        </p:nvSpPr>
        <p:spPr>
          <a:xfrm>
            <a:off x="592692" y="1812925"/>
            <a:ext cx="5118100" cy="4351338"/>
          </a:xfrm>
        </p:spPr>
        <p:txBody>
          <a:bodyPr>
            <a:noAutofit/>
          </a:bodyPr>
          <a:lstStyle>
            <a:lvl1pPr>
              <a:defRPr sz="2000"/>
            </a:lvl1pPr>
            <a:lvl2pPr>
              <a:defRPr sz="1800"/>
            </a:lvl2pPr>
            <a:lvl3pPr>
              <a:defRPr sz="1600"/>
            </a:lvl3pPr>
            <a:lvl4pPr>
              <a:defRPr sz="1400"/>
            </a:lvl4pPr>
            <a:lvl5pPr>
              <a:defRPr sz="12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10" name="Platshållare för bild 9">
            <a:extLst>
              <a:ext uri="{FF2B5EF4-FFF2-40B4-BE49-F238E27FC236}">
                <a16:creationId xmlns:a16="http://schemas.microsoft.com/office/drawing/2014/main" id="{4C2FFB19-5838-DEFD-7B21-0E560B947BF4}"/>
              </a:ext>
            </a:extLst>
          </p:cNvPr>
          <p:cNvSpPr>
            <a:spLocks noGrp="1"/>
          </p:cNvSpPr>
          <p:nvPr>
            <p:ph type="pic" sz="quarter" idx="13"/>
          </p:nvPr>
        </p:nvSpPr>
        <p:spPr>
          <a:xfrm>
            <a:off x="6445250" y="620196"/>
            <a:ext cx="5075025" cy="5283200"/>
          </a:xfrm>
          <a:solidFill>
            <a:schemeClr val="bg2">
              <a:lumMod val="90000"/>
            </a:schemeClr>
          </a:solidFill>
        </p:spPr>
        <p:txBody>
          <a:bodyPr anchor="t" anchorCtr="0">
            <a:noAutofit/>
          </a:bodyPr>
          <a:lstStyle>
            <a:lvl1pPr marL="0" indent="0" algn="ctr">
              <a:buFontTx/>
              <a:buNone/>
              <a:defRPr sz="1000"/>
            </a:lvl1pPr>
          </a:lstStyle>
          <a:p>
            <a:r>
              <a:rPr lang="sv-SE"/>
              <a:t>Klicka på ikonen för att lägga till en bild</a:t>
            </a:r>
            <a:endParaRPr lang="sv-SE" dirty="0"/>
          </a:p>
        </p:txBody>
      </p:sp>
      <p:pic>
        <p:nvPicPr>
          <p:cNvPr id="5" name="Bildobjekt 4">
            <a:extLst>
              <a:ext uri="{FF2B5EF4-FFF2-40B4-BE49-F238E27FC236}">
                <a16:creationId xmlns:a16="http://schemas.microsoft.com/office/drawing/2014/main" id="{1EF20FCB-9E8B-3375-20B4-39813567BB5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787" y="4179766"/>
            <a:ext cx="4533900" cy="2679700"/>
          </a:xfrm>
          <a:prstGeom prst="rect">
            <a:avLst/>
          </a:prstGeom>
        </p:spPr>
      </p:pic>
      <p:sp>
        <p:nvSpPr>
          <p:cNvPr id="8" name="Platshållare för text 6">
            <a:extLst>
              <a:ext uri="{FF2B5EF4-FFF2-40B4-BE49-F238E27FC236}">
                <a16:creationId xmlns:a16="http://schemas.microsoft.com/office/drawing/2014/main" id="{8743EF51-046A-3D47-7DBB-3E5AB3B0E088}"/>
              </a:ext>
            </a:extLst>
          </p:cNvPr>
          <p:cNvSpPr>
            <a:spLocks noGrp="1"/>
          </p:cNvSpPr>
          <p:nvPr>
            <p:ph type="body" sz="quarter" idx="11" hasCustomPrompt="1"/>
          </p:nvPr>
        </p:nvSpPr>
        <p:spPr>
          <a:xfrm>
            <a:off x="809624" y="6407151"/>
            <a:ext cx="3432498" cy="201993"/>
          </a:xfrm>
          <a:solidFill>
            <a:srgbClr val="00A780"/>
          </a:solidFill>
        </p:spPr>
        <p:txBody>
          <a:bodyPr tIns="72000" rIns="36000" anchor="ctr" anchorCtr="0">
            <a:noAutofit/>
          </a:bodyPr>
          <a:lstStyle>
            <a:lvl1pPr marL="0" indent="0">
              <a:buFontTx/>
              <a:buNone/>
              <a:defRPr sz="1000">
                <a:solidFill>
                  <a:schemeClr val="bg1"/>
                </a:solidFill>
              </a:defRPr>
            </a:lvl1pPr>
            <a:lvl2pPr marL="457200" indent="0">
              <a:buFontTx/>
              <a:buNone/>
              <a:defRPr sz="1000">
                <a:solidFill>
                  <a:schemeClr val="bg1"/>
                </a:solidFill>
              </a:defRPr>
            </a:lvl2pPr>
            <a:lvl3pPr marL="914400" indent="0">
              <a:buFontTx/>
              <a:buNone/>
              <a:defRPr sz="1000">
                <a:solidFill>
                  <a:schemeClr val="bg1"/>
                </a:solidFill>
              </a:defRPr>
            </a:lvl3pPr>
            <a:lvl4pPr marL="1371600" indent="0">
              <a:buFontTx/>
              <a:buNone/>
              <a:defRPr sz="1000">
                <a:solidFill>
                  <a:schemeClr val="bg1"/>
                </a:solidFill>
              </a:defRPr>
            </a:lvl4pPr>
          </a:lstStyle>
          <a:p>
            <a:pPr lvl="0"/>
            <a:r>
              <a:rPr lang="sv-SE" dirty="0"/>
              <a:t>KLICKA HÄR FÖR ATT ÄNDRA FORMAT PÅ BAKGRUNDSTEXTEN</a:t>
            </a:r>
          </a:p>
        </p:txBody>
      </p:sp>
    </p:spTree>
    <p:extLst>
      <p:ext uri="{BB962C8B-B14F-4D97-AF65-F5344CB8AC3E}">
        <p14:creationId xmlns:p14="http://schemas.microsoft.com/office/powerpoint/2010/main" val="382735205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onder_diagram">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CDD9E91-F2C7-6C8C-0AE9-728A296ECD04}"/>
              </a:ext>
            </a:extLst>
          </p:cNvPr>
          <p:cNvSpPr>
            <a:spLocks noGrp="1"/>
          </p:cNvSpPr>
          <p:nvPr>
            <p:ph type="title" hasCustomPrompt="1"/>
          </p:nvPr>
        </p:nvSpPr>
        <p:spPr/>
        <p:txBody>
          <a:bodyPr anchor="t" anchorCtr="0"/>
          <a:lstStyle/>
          <a:p>
            <a:r>
              <a:rPr lang="sv-SE" dirty="0"/>
              <a:t>KLICKA HÄR FÖR ATT ÄNDRA MALL FÖR RUBRIKFORMAT</a:t>
            </a:r>
          </a:p>
        </p:txBody>
      </p:sp>
      <p:sp>
        <p:nvSpPr>
          <p:cNvPr id="11" name="Platshållare för diagram 10">
            <a:extLst>
              <a:ext uri="{FF2B5EF4-FFF2-40B4-BE49-F238E27FC236}">
                <a16:creationId xmlns:a16="http://schemas.microsoft.com/office/drawing/2014/main" id="{6DE5C4E8-5DB1-CA6D-F9DC-1630381B0050}"/>
              </a:ext>
            </a:extLst>
          </p:cNvPr>
          <p:cNvSpPr>
            <a:spLocks noGrp="1"/>
          </p:cNvSpPr>
          <p:nvPr>
            <p:ph type="chart" sz="quarter" idx="10"/>
          </p:nvPr>
        </p:nvSpPr>
        <p:spPr>
          <a:xfrm>
            <a:off x="605653" y="1800248"/>
            <a:ext cx="4257509" cy="2852738"/>
          </a:xfrm>
        </p:spPr>
        <p:txBody>
          <a:bodyPr/>
          <a:lstStyle/>
          <a:p>
            <a:r>
              <a:rPr lang="sv-SE"/>
              <a:t>Klicka på ikonen för att lägga till ett diagram</a:t>
            </a:r>
            <a:endParaRPr lang="sv-SE" dirty="0"/>
          </a:p>
        </p:txBody>
      </p:sp>
      <p:sp>
        <p:nvSpPr>
          <p:cNvPr id="13" name="Platshållare för diagram 12">
            <a:extLst>
              <a:ext uri="{FF2B5EF4-FFF2-40B4-BE49-F238E27FC236}">
                <a16:creationId xmlns:a16="http://schemas.microsoft.com/office/drawing/2014/main" id="{5FB2747E-95C8-B808-304D-F3426CD49AA6}"/>
              </a:ext>
            </a:extLst>
          </p:cNvPr>
          <p:cNvSpPr>
            <a:spLocks noGrp="1"/>
          </p:cNvSpPr>
          <p:nvPr>
            <p:ph type="chart" sz="quarter" idx="11"/>
          </p:nvPr>
        </p:nvSpPr>
        <p:spPr>
          <a:xfrm>
            <a:off x="6165141" y="1800540"/>
            <a:ext cx="4411663" cy="2794000"/>
          </a:xfrm>
        </p:spPr>
        <p:txBody>
          <a:bodyPr/>
          <a:lstStyle/>
          <a:p>
            <a:r>
              <a:rPr lang="sv-SE"/>
              <a:t>Klicka på ikonen för att lägga till ett diagram</a:t>
            </a:r>
            <a:endParaRPr lang="sv-SE" dirty="0"/>
          </a:p>
        </p:txBody>
      </p:sp>
      <p:pic>
        <p:nvPicPr>
          <p:cNvPr id="8" name="Bildobjekt 7">
            <a:extLst>
              <a:ext uri="{FF2B5EF4-FFF2-40B4-BE49-F238E27FC236}">
                <a16:creationId xmlns:a16="http://schemas.microsoft.com/office/drawing/2014/main" id="{074BB822-E562-5027-F110-AB9D1FBBEAF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787" y="4179766"/>
            <a:ext cx="4533900" cy="2679700"/>
          </a:xfrm>
          <a:prstGeom prst="rect">
            <a:avLst/>
          </a:prstGeom>
        </p:spPr>
      </p:pic>
      <p:pic>
        <p:nvPicPr>
          <p:cNvPr id="10" name="Bildobjekt 9">
            <a:extLst>
              <a:ext uri="{FF2B5EF4-FFF2-40B4-BE49-F238E27FC236}">
                <a16:creationId xmlns:a16="http://schemas.microsoft.com/office/drawing/2014/main" id="{56F82B16-17E5-37E0-10F8-BCF74C1D28A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802816" y="0"/>
            <a:ext cx="1389184" cy="1389184"/>
          </a:xfrm>
          <a:prstGeom prst="rect">
            <a:avLst/>
          </a:prstGeom>
        </p:spPr>
      </p:pic>
      <p:cxnSp>
        <p:nvCxnSpPr>
          <p:cNvPr id="15" name="Rak 14">
            <a:extLst>
              <a:ext uri="{FF2B5EF4-FFF2-40B4-BE49-F238E27FC236}">
                <a16:creationId xmlns:a16="http://schemas.microsoft.com/office/drawing/2014/main" id="{7C6E02E0-E141-D26D-A8CB-85716A2752F7}"/>
              </a:ext>
            </a:extLst>
          </p:cNvPr>
          <p:cNvCxnSpPr/>
          <p:nvPr userDrawn="1"/>
        </p:nvCxnSpPr>
        <p:spPr>
          <a:xfrm>
            <a:off x="720969" y="1131277"/>
            <a:ext cx="10075985" cy="0"/>
          </a:xfrm>
          <a:prstGeom prst="line">
            <a:avLst/>
          </a:prstGeom>
          <a:ln w="19050">
            <a:solidFill>
              <a:srgbClr val="00A780"/>
            </a:solidFill>
          </a:ln>
        </p:spPr>
        <p:style>
          <a:lnRef idx="1">
            <a:schemeClr val="accent1"/>
          </a:lnRef>
          <a:fillRef idx="0">
            <a:schemeClr val="accent1"/>
          </a:fillRef>
          <a:effectRef idx="0">
            <a:schemeClr val="accent1"/>
          </a:effectRef>
          <a:fontRef idx="minor">
            <a:schemeClr val="tx1"/>
          </a:fontRef>
        </p:style>
      </p:cxnSp>
      <p:sp>
        <p:nvSpPr>
          <p:cNvPr id="6" name="Platshållare för text 6">
            <a:extLst>
              <a:ext uri="{FF2B5EF4-FFF2-40B4-BE49-F238E27FC236}">
                <a16:creationId xmlns:a16="http://schemas.microsoft.com/office/drawing/2014/main" id="{90AD21AC-E8E4-903C-94FA-201373EDFD94}"/>
              </a:ext>
            </a:extLst>
          </p:cNvPr>
          <p:cNvSpPr>
            <a:spLocks noGrp="1"/>
          </p:cNvSpPr>
          <p:nvPr>
            <p:ph type="body" sz="quarter" idx="12" hasCustomPrompt="1"/>
          </p:nvPr>
        </p:nvSpPr>
        <p:spPr>
          <a:xfrm>
            <a:off x="809624" y="6407151"/>
            <a:ext cx="3432498" cy="201993"/>
          </a:xfrm>
          <a:solidFill>
            <a:srgbClr val="00A780"/>
          </a:solidFill>
        </p:spPr>
        <p:txBody>
          <a:bodyPr tIns="72000" rIns="36000" anchor="ctr" anchorCtr="0">
            <a:noAutofit/>
          </a:bodyPr>
          <a:lstStyle>
            <a:lvl1pPr marL="0" indent="0">
              <a:buFontTx/>
              <a:buNone/>
              <a:defRPr sz="1000">
                <a:solidFill>
                  <a:schemeClr val="bg1"/>
                </a:solidFill>
              </a:defRPr>
            </a:lvl1pPr>
            <a:lvl2pPr marL="457200" indent="0">
              <a:buFontTx/>
              <a:buNone/>
              <a:defRPr sz="1000">
                <a:solidFill>
                  <a:schemeClr val="bg1"/>
                </a:solidFill>
              </a:defRPr>
            </a:lvl2pPr>
            <a:lvl3pPr marL="914400" indent="0">
              <a:buFontTx/>
              <a:buNone/>
              <a:defRPr sz="1000">
                <a:solidFill>
                  <a:schemeClr val="bg1"/>
                </a:solidFill>
              </a:defRPr>
            </a:lvl3pPr>
            <a:lvl4pPr marL="1371600" indent="0">
              <a:buFontTx/>
              <a:buNone/>
              <a:defRPr sz="1000">
                <a:solidFill>
                  <a:schemeClr val="bg1"/>
                </a:solidFill>
              </a:defRPr>
            </a:lvl4pPr>
          </a:lstStyle>
          <a:p>
            <a:pPr lvl="0"/>
            <a:r>
              <a:rPr lang="sv-SE" dirty="0"/>
              <a:t>KLICKA HÄR FÖR ATT ÄNDRA FORMAT PÅ BAKGRUNDSTEXTEN</a:t>
            </a:r>
          </a:p>
        </p:txBody>
      </p:sp>
    </p:spTree>
    <p:extLst>
      <p:ext uri="{BB962C8B-B14F-4D97-AF65-F5344CB8AC3E}">
        <p14:creationId xmlns:p14="http://schemas.microsoft.com/office/powerpoint/2010/main" val="3214797936"/>
      </p:ext>
    </p:extLst>
  </p:cSld>
  <p:clrMapOvr>
    <a:masterClrMapping/>
  </p:clrMapOvr>
  <p:extLst>
    <p:ext uri="{DCECCB84-F9BA-43D5-87BE-67443E8EF086}">
      <p15:sldGuideLst xmlns:p15="http://schemas.microsoft.com/office/powerpoint/2012/main">
        <p15:guide id="1" orient="horz" pos="618"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onder_tabe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CDD9E91-F2C7-6C8C-0AE9-728A296ECD04}"/>
              </a:ext>
            </a:extLst>
          </p:cNvPr>
          <p:cNvSpPr>
            <a:spLocks noGrp="1"/>
          </p:cNvSpPr>
          <p:nvPr>
            <p:ph type="title" hasCustomPrompt="1"/>
          </p:nvPr>
        </p:nvSpPr>
        <p:spPr/>
        <p:txBody>
          <a:bodyPr anchor="t" anchorCtr="0"/>
          <a:lstStyle/>
          <a:p>
            <a:r>
              <a:rPr lang="sv-SE" dirty="0"/>
              <a:t>KLICKA HÄR FÖR ATT ÄNDRA MALL FÖR RUBRIKFORMAT</a:t>
            </a:r>
          </a:p>
        </p:txBody>
      </p:sp>
      <p:pic>
        <p:nvPicPr>
          <p:cNvPr id="8" name="Bildobjekt 7">
            <a:extLst>
              <a:ext uri="{FF2B5EF4-FFF2-40B4-BE49-F238E27FC236}">
                <a16:creationId xmlns:a16="http://schemas.microsoft.com/office/drawing/2014/main" id="{074BB822-E562-5027-F110-AB9D1FBBEAF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787" y="4179766"/>
            <a:ext cx="4533900" cy="2679700"/>
          </a:xfrm>
          <a:prstGeom prst="rect">
            <a:avLst/>
          </a:prstGeom>
        </p:spPr>
      </p:pic>
      <p:pic>
        <p:nvPicPr>
          <p:cNvPr id="10" name="Bildobjekt 9">
            <a:extLst>
              <a:ext uri="{FF2B5EF4-FFF2-40B4-BE49-F238E27FC236}">
                <a16:creationId xmlns:a16="http://schemas.microsoft.com/office/drawing/2014/main" id="{56F82B16-17E5-37E0-10F8-BCF74C1D28A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802816" y="0"/>
            <a:ext cx="1389184" cy="1389184"/>
          </a:xfrm>
          <a:prstGeom prst="rect">
            <a:avLst/>
          </a:prstGeom>
        </p:spPr>
      </p:pic>
      <p:cxnSp>
        <p:nvCxnSpPr>
          <p:cNvPr id="15" name="Rak 14">
            <a:extLst>
              <a:ext uri="{FF2B5EF4-FFF2-40B4-BE49-F238E27FC236}">
                <a16:creationId xmlns:a16="http://schemas.microsoft.com/office/drawing/2014/main" id="{7C6E02E0-E141-D26D-A8CB-85716A2752F7}"/>
              </a:ext>
            </a:extLst>
          </p:cNvPr>
          <p:cNvCxnSpPr/>
          <p:nvPr userDrawn="1"/>
        </p:nvCxnSpPr>
        <p:spPr>
          <a:xfrm>
            <a:off x="720969" y="1131277"/>
            <a:ext cx="10075985" cy="0"/>
          </a:xfrm>
          <a:prstGeom prst="line">
            <a:avLst/>
          </a:prstGeom>
          <a:ln w="19050">
            <a:solidFill>
              <a:srgbClr val="00A780"/>
            </a:solidFill>
          </a:ln>
        </p:spPr>
        <p:style>
          <a:lnRef idx="1">
            <a:schemeClr val="accent1"/>
          </a:lnRef>
          <a:fillRef idx="0">
            <a:schemeClr val="accent1"/>
          </a:fillRef>
          <a:effectRef idx="0">
            <a:schemeClr val="accent1"/>
          </a:effectRef>
          <a:fontRef idx="minor">
            <a:schemeClr val="tx1"/>
          </a:fontRef>
        </p:style>
      </p:cxnSp>
      <p:sp>
        <p:nvSpPr>
          <p:cNvPr id="4" name="Platshållare för tabell 3">
            <a:extLst>
              <a:ext uri="{FF2B5EF4-FFF2-40B4-BE49-F238E27FC236}">
                <a16:creationId xmlns:a16="http://schemas.microsoft.com/office/drawing/2014/main" id="{3AA35E25-0372-F4A2-32BF-610BB7CA15FE}"/>
              </a:ext>
            </a:extLst>
          </p:cNvPr>
          <p:cNvSpPr>
            <a:spLocks noGrp="1"/>
          </p:cNvSpPr>
          <p:nvPr>
            <p:ph type="tbl" sz="quarter" idx="12"/>
          </p:nvPr>
        </p:nvSpPr>
        <p:spPr>
          <a:xfrm>
            <a:off x="601438" y="1759675"/>
            <a:ext cx="8004175" cy="3149600"/>
          </a:xfrm>
        </p:spPr>
        <p:txBody>
          <a:bodyPr/>
          <a:lstStyle/>
          <a:p>
            <a:r>
              <a:rPr lang="sv-SE"/>
              <a:t>Klicka på ikonen för att lägga till en tabell</a:t>
            </a:r>
          </a:p>
        </p:txBody>
      </p:sp>
      <p:sp>
        <p:nvSpPr>
          <p:cNvPr id="7" name="Platshållare för text 6">
            <a:extLst>
              <a:ext uri="{FF2B5EF4-FFF2-40B4-BE49-F238E27FC236}">
                <a16:creationId xmlns:a16="http://schemas.microsoft.com/office/drawing/2014/main" id="{D09B109F-0DE6-22D8-4D1A-9333B601C0A5}"/>
              </a:ext>
            </a:extLst>
          </p:cNvPr>
          <p:cNvSpPr>
            <a:spLocks noGrp="1"/>
          </p:cNvSpPr>
          <p:nvPr>
            <p:ph type="body" sz="quarter" idx="11" hasCustomPrompt="1"/>
          </p:nvPr>
        </p:nvSpPr>
        <p:spPr>
          <a:xfrm>
            <a:off x="809624" y="6407151"/>
            <a:ext cx="3432498" cy="201993"/>
          </a:xfrm>
          <a:solidFill>
            <a:srgbClr val="00A780"/>
          </a:solidFill>
        </p:spPr>
        <p:txBody>
          <a:bodyPr tIns="72000" rIns="36000" anchor="ctr" anchorCtr="0">
            <a:noAutofit/>
          </a:bodyPr>
          <a:lstStyle>
            <a:lvl1pPr marL="0" indent="0">
              <a:buFontTx/>
              <a:buNone/>
              <a:defRPr sz="1000">
                <a:solidFill>
                  <a:schemeClr val="bg1"/>
                </a:solidFill>
              </a:defRPr>
            </a:lvl1pPr>
            <a:lvl2pPr marL="457200" indent="0">
              <a:buFontTx/>
              <a:buNone/>
              <a:defRPr sz="1000">
                <a:solidFill>
                  <a:schemeClr val="bg1"/>
                </a:solidFill>
              </a:defRPr>
            </a:lvl2pPr>
            <a:lvl3pPr marL="914400" indent="0">
              <a:buFontTx/>
              <a:buNone/>
              <a:defRPr sz="1000">
                <a:solidFill>
                  <a:schemeClr val="bg1"/>
                </a:solidFill>
              </a:defRPr>
            </a:lvl3pPr>
            <a:lvl4pPr marL="1371600" indent="0">
              <a:buFontTx/>
              <a:buNone/>
              <a:defRPr sz="1000">
                <a:solidFill>
                  <a:schemeClr val="bg1"/>
                </a:solidFill>
              </a:defRPr>
            </a:lvl4pPr>
          </a:lstStyle>
          <a:p>
            <a:pPr lvl="0"/>
            <a:r>
              <a:rPr lang="sv-SE" dirty="0"/>
              <a:t>KLICKA HÄR FÖR ATT ÄNDRA FORMAT PÅ BAKGRUNDSTEXTEN</a:t>
            </a:r>
          </a:p>
        </p:txBody>
      </p:sp>
    </p:spTree>
    <p:extLst>
      <p:ext uri="{BB962C8B-B14F-4D97-AF65-F5344CB8AC3E}">
        <p14:creationId xmlns:p14="http://schemas.microsoft.com/office/powerpoint/2010/main" val="23146684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fonder_färgad helsida">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0323E3AC-3CA5-FD28-B656-45F78F312E6F}"/>
              </a:ext>
            </a:extLst>
          </p:cNvPr>
          <p:cNvSpPr/>
          <p:nvPr userDrawn="1"/>
        </p:nvSpPr>
        <p:spPr>
          <a:xfrm>
            <a:off x="0" y="0"/>
            <a:ext cx="12192000" cy="6858000"/>
          </a:xfrm>
          <a:prstGeom prst="rect">
            <a:avLst/>
          </a:prstGeom>
          <a:solidFill>
            <a:srgbClr val="91CA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6" name="Bildobjekt 5">
            <a:extLst>
              <a:ext uri="{FF2B5EF4-FFF2-40B4-BE49-F238E27FC236}">
                <a16:creationId xmlns:a16="http://schemas.microsoft.com/office/drawing/2014/main" id="{DD117C67-89F7-C4AB-4781-AB20EB00723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8483" y="5927639"/>
            <a:ext cx="446091" cy="677008"/>
          </a:xfrm>
          <a:prstGeom prst="rect">
            <a:avLst/>
          </a:prstGeom>
        </p:spPr>
      </p:pic>
      <p:sp>
        <p:nvSpPr>
          <p:cNvPr id="7" name="Rubrik 1">
            <a:extLst>
              <a:ext uri="{FF2B5EF4-FFF2-40B4-BE49-F238E27FC236}">
                <a16:creationId xmlns:a16="http://schemas.microsoft.com/office/drawing/2014/main" id="{D2AABBAB-5904-2AB2-D67B-2653ABE7B5B2}"/>
              </a:ext>
            </a:extLst>
          </p:cNvPr>
          <p:cNvSpPr>
            <a:spLocks noGrp="1"/>
          </p:cNvSpPr>
          <p:nvPr>
            <p:ph type="title" hasCustomPrompt="1"/>
          </p:nvPr>
        </p:nvSpPr>
        <p:spPr>
          <a:xfrm>
            <a:off x="621812" y="596900"/>
            <a:ext cx="11165535" cy="1325563"/>
          </a:xfrm>
        </p:spPr>
        <p:txBody>
          <a:bodyPr anchor="t" anchorCtr="0"/>
          <a:lstStyle>
            <a:lvl1pPr>
              <a:defRPr sz="3000">
                <a:solidFill>
                  <a:schemeClr val="bg1"/>
                </a:solidFill>
              </a:defRPr>
            </a:lvl1pPr>
          </a:lstStyle>
          <a:p>
            <a:r>
              <a:rPr lang="sv-SE" dirty="0"/>
              <a:t>KLICKA HÄR FÖR ATT ÄNDRA MALL FÖR RUBRIKFORMAT</a:t>
            </a:r>
          </a:p>
        </p:txBody>
      </p:sp>
      <p:cxnSp>
        <p:nvCxnSpPr>
          <p:cNvPr id="3" name="Rak 2">
            <a:extLst>
              <a:ext uri="{FF2B5EF4-FFF2-40B4-BE49-F238E27FC236}">
                <a16:creationId xmlns:a16="http://schemas.microsoft.com/office/drawing/2014/main" id="{1F783792-B44E-8EFB-A472-125C55D9F3E2}"/>
              </a:ext>
            </a:extLst>
          </p:cNvPr>
          <p:cNvCxnSpPr/>
          <p:nvPr userDrawn="1"/>
        </p:nvCxnSpPr>
        <p:spPr>
          <a:xfrm>
            <a:off x="720969" y="1131277"/>
            <a:ext cx="10075985" cy="0"/>
          </a:xfrm>
          <a:prstGeom prst="line">
            <a:avLst/>
          </a:prstGeom>
          <a:ln w="19050">
            <a:solidFill>
              <a:srgbClr val="00A780"/>
            </a:solidFill>
          </a:ln>
        </p:spPr>
        <p:style>
          <a:lnRef idx="1">
            <a:schemeClr val="accent1"/>
          </a:lnRef>
          <a:fillRef idx="0">
            <a:schemeClr val="accent1"/>
          </a:fillRef>
          <a:effectRef idx="0">
            <a:schemeClr val="accent1"/>
          </a:effectRef>
          <a:fontRef idx="minor">
            <a:schemeClr val="tx1"/>
          </a:fontRef>
        </p:style>
      </p:cxnSp>
      <p:sp>
        <p:nvSpPr>
          <p:cNvPr id="8" name="Platshållare för text 6">
            <a:extLst>
              <a:ext uri="{FF2B5EF4-FFF2-40B4-BE49-F238E27FC236}">
                <a16:creationId xmlns:a16="http://schemas.microsoft.com/office/drawing/2014/main" id="{79A82D1C-DA72-A13D-050C-BB06B48D62F7}"/>
              </a:ext>
            </a:extLst>
          </p:cNvPr>
          <p:cNvSpPr>
            <a:spLocks noGrp="1"/>
          </p:cNvSpPr>
          <p:nvPr>
            <p:ph type="body" sz="quarter" idx="11" hasCustomPrompt="1"/>
          </p:nvPr>
        </p:nvSpPr>
        <p:spPr>
          <a:xfrm>
            <a:off x="809624" y="6407151"/>
            <a:ext cx="3432498" cy="201993"/>
          </a:xfrm>
          <a:solidFill>
            <a:srgbClr val="00A780"/>
          </a:solidFill>
        </p:spPr>
        <p:txBody>
          <a:bodyPr tIns="72000" rIns="36000" anchor="ctr" anchorCtr="0">
            <a:noAutofit/>
          </a:bodyPr>
          <a:lstStyle>
            <a:lvl1pPr marL="0" indent="0">
              <a:buFontTx/>
              <a:buNone/>
              <a:defRPr sz="1000">
                <a:solidFill>
                  <a:schemeClr val="bg1"/>
                </a:solidFill>
              </a:defRPr>
            </a:lvl1pPr>
            <a:lvl2pPr marL="457200" indent="0">
              <a:buFontTx/>
              <a:buNone/>
              <a:defRPr sz="1000">
                <a:solidFill>
                  <a:schemeClr val="bg1"/>
                </a:solidFill>
              </a:defRPr>
            </a:lvl2pPr>
            <a:lvl3pPr marL="914400" indent="0">
              <a:buFontTx/>
              <a:buNone/>
              <a:defRPr sz="1000">
                <a:solidFill>
                  <a:schemeClr val="bg1"/>
                </a:solidFill>
              </a:defRPr>
            </a:lvl3pPr>
            <a:lvl4pPr marL="1371600" indent="0">
              <a:buFontTx/>
              <a:buNone/>
              <a:defRPr sz="1000">
                <a:solidFill>
                  <a:schemeClr val="bg1"/>
                </a:solidFill>
              </a:defRPr>
            </a:lvl4pPr>
          </a:lstStyle>
          <a:p>
            <a:pPr lvl="0"/>
            <a:r>
              <a:rPr lang="sv-SE" dirty="0"/>
              <a:t>KLICKA HÄR FÖR ATT ÄNDRA FORMAT PÅ BAKGRUNDSTEXTEN</a:t>
            </a:r>
          </a:p>
        </p:txBody>
      </p:sp>
    </p:spTree>
    <p:extLst>
      <p:ext uri="{BB962C8B-B14F-4D97-AF65-F5344CB8AC3E}">
        <p14:creationId xmlns:p14="http://schemas.microsoft.com/office/powerpoint/2010/main" val="346885549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fonder_avsnittsdelare_tonplatta">
    <p:spTree>
      <p:nvGrpSpPr>
        <p:cNvPr id="1" name=""/>
        <p:cNvGrpSpPr/>
        <p:nvPr/>
      </p:nvGrpSpPr>
      <p:grpSpPr>
        <a:xfrm>
          <a:off x="0" y="0"/>
          <a:ext cx="0" cy="0"/>
          <a:chOff x="0" y="0"/>
          <a:chExt cx="0" cy="0"/>
        </a:xfrm>
      </p:grpSpPr>
      <p:sp>
        <p:nvSpPr>
          <p:cNvPr id="12" name="Platshållare för text 11">
            <a:extLst>
              <a:ext uri="{FF2B5EF4-FFF2-40B4-BE49-F238E27FC236}">
                <a16:creationId xmlns:a16="http://schemas.microsoft.com/office/drawing/2014/main" id="{D8E7A50D-E33C-2386-FC56-3963A56F5B69}"/>
              </a:ext>
            </a:extLst>
          </p:cNvPr>
          <p:cNvSpPr>
            <a:spLocks noGrp="1"/>
          </p:cNvSpPr>
          <p:nvPr>
            <p:ph type="body" sz="quarter" idx="16" hasCustomPrompt="1"/>
          </p:nvPr>
        </p:nvSpPr>
        <p:spPr>
          <a:xfrm>
            <a:off x="0" y="5824"/>
            <a:ext cx="12192000" cy="6858000"/>
          </a:xfrm>
          <a:solidFill>
            <a:srgbClr val="00A780">
              <a:alpha val="70000"/>
            </a:srgbClr>
          </a:solidFill>
        </p:spPr>
        <p:txBody>
          <a:bodyPr/>
          <a:lstStyle>
            <a:lvl1pPr marL="0" indent="0">
              <a:buNone/>
              <a:defRPr/>
            </a:lvl1pPr>
          </a:lstStyle>
          <a:p>
            <a:pPr lvl="0"/>
            <a:r>
              <a:rPr lang="sv-SE" dirty="0"/>
              <a:t> </a:t>
            </a:r>
          </a:p>
        </p:txBody>
      </p:sp>
      <p:sp>
        <p:nvSpPr>
          <p:cNvPr id="7" name="Rubrik 1">
            <a:extLst>
              <a:ext uri="{FF2B5EF4-FFF2-40B4-BE49-F238E27FC236}">
                <a16:creationId xmlns:a16="http://schemas.microsoft.com/office/drawing/2014/main" id="{D2AABBAB-5904-2AB2-D67B-2653ABE7B5B2}"/>
              </a:ext>
            </a:extLst>
          </p:cNvPr>
          <p:cNvSpPr>
            <a:spLocks noGrp="1"/>
          </p:cNvSpPr>
          <p:nvPr>
            <p:ph type="title" hasCustomPrompt="1"/>
          </p:nvPr>
        </p:nvSpPr>
        <p:spPr>
          <a:xfrm>
            <a:off x="513232" y="2699437"/>
            <a:ext cx="11165535" cy="1325563"/>
          </a:xfrm>
        </p:spPr>
        <p:txBody>
          <a:bodyPr anchor="t" anchorCtr="0"/>
          <a:lstStyle>
            <a:lvl1pPr algn="ctr">
              <a:defRPr sz="3000" b="0">
                <a:solidFill>
                  <a:schemeClr val="bg1"/>
                </a:solidFill>
              </a:defRPr>
            </a:lvl1pPr>
          </a:lstStyle>
          <a:p>
            <a:r>
              <a:rPr lang="sv-SE" dirty="0"/>
              <a:t>KLICKA HÄR FÖR ATT ÄNDRA MALL FÖR RUBRIKFORMAT</a:t>
            </a:r>
          </a:p>
        </p:txBody>
      </p:sp>
      <p:sp>
        <p:nvSpPr>
          <p:cNvPr id="3" name="Platshållare för bild 2">
            <a:extLst>
              <a:ext uri="{FF2B5EF4-FFF2-40B4-BE49-F238E27FC236}">
                <a16:creationId xmlns:a16="http://schemas.microsoft.com/office/drawing/2014/main" id="{88FABCCB-A2AE-0444-BCCF-576C0D91F27E}"/>
              </a:ext>
            </a:extLst>
          </p:cNvPr>
          <p:cNvSpPr>
            <a:spLocks noGrp="1"/>
          </p:cNvSpPr>
          <p:nvPr>
            <p:ph type="pic" sz="quarter" idx="10" hasCustomPrompt="1"/>
          </p:nvPr>
        </p:nvSpPr>
        <p:spPr>
          <a:xfrm>
            <a:off x="0" y="1"/>
            <a:ext cx="12192000" cy="6852174"/>
          </a:xfrm>
          <a:solidFill>
            <a:srgbClr val="00A780">
              <a:alpha val="80066"/>
            </a:srgbClr>
          </a:solidFill>
        </p:spPr>
        <p:txBody>
          <a:bodyPr/>
          <a:lstStyle>
            <a:lvl1pPr>
              <a:defRPr/>
            </a:lvl1pPr>
          </a:lstStyle>
          <a:p>
            <a:r>
              <a:rPr lang="sv-SE" dirty="0"/>
              <a:t>Montera bilden, högerklicka och lägg längst bak för transparant platta</a:t>
            </a:r>
          </a:p>
        </p:txBody>
      </p:sp>
      <p:sp>
        <p:nvSpPr>
          <p:cNvPr id="8" name="Platshållare för text 4">
            <a:extLst>
              <a:ext uri="{FF2B5EF4-FFF2-40B4-BE49-F238E27FC236}">
                <a16:creationId xmlns:a16="http://schemas.microsoft.com/office/drawing/2014/main" id="{C1F6203D-A46F-1F18-3BCE-C2796B2656F8}"/>
              </a:ext>
            </a:extLst>
          </p:cNvPr>
          <p:cNvSpPr>
            <a:spLocks noGrp="1"/>
          </p:cNvSpPr>
          <p:nvPr>
            <p:ph type="body" sz="quarter" idx="15" hasCustomPrompt="1"/>
          </p:nvPr>
        </p:nvSpPr>
        <p:spPr>
          <a:xfrm>
            <a:off x="258483" y="5917472"/>
            <a:ext cx="440421" cy="687175"/>
          </a:xfr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a:lvl1pPr>
          </a:lstStyle>
          <a:p>
            <a:pPr lvl="0"/>
            <a:r>
              <a:rPr lang="sv-SE" dirty="0"/>
              <a:t> </a:t>
            </a:r>
          </a:p>
        </p:txBody>
      </p:sp>
    </p:spTree>
    <p:extLst>
      <p:ext uri="{BB962C8B-B14F-4D97-AF65-F5344CB8AC3E}">
        <p14:creationId xmlns:p14="http://schemas.microsoft.com/office/powerpoint/2010/main" val="180105333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8E6E0">
            <a:alpha val="59670"/>
          </a:srgbClr>
        </a:solidFill>
        <a:effectLst/>
      </p:bgPr>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B1F89B14-211D-7F37-AFAE-BA63BA27D346}"/>
              </a:ext>
            </a:extLst>
          </p:cNvPr>
          <p:cNvSpPr>
            <a:spLocks noGrp="1"/>
          </p:cNvSpPr>
          <p:nvPr>
            <p:ph type="title"/>
          </p:nvPr>
        </p:nvSpPr>
        <p:spPr>
          <a:xfrm>
            <a:off x="601438" y="623163"/>
            <a:ext cx="10515600" cy="1325563"/>
          </a:xfrm>
          <a:prstGeom prst="rect">
            <a:avLst/>
          </a:prstGeom>
        </p:spPr>
        <p:txBody>
          <a:bodyPr vert="horz" lIns="91440" tIns="45720" rIns="91440" bIns="45720" rtlCol="0" anchor="t" anchorCtr="0">
            <a:noAutofit/>
          </a:bodyPr>
          <a:lstStyle/>
          <a:p>
            <a:r>
              <a:rPr lang="sv-SE" dirty="0"/>
              <a:t>KLICKA HÄR FÖR ATT ÄNDRA MALL FÖR RUBRIKFORMAT</a:t>
            </a:r>
          </a:p>
        </p:txBody>
      </p:sp>
      <p:sp>
        <p:nvSpPr>
          <p:cNvPr id="3" name="Platshållare för text 2">
            <a:extLst>
              <a:ext uri="{FF2B5EF4-FFF2-40B4-BE49-F238E27FC236}">
                <a16:creationId xmlns:a16="http://schemas.microsoft.com/office/drawing/2014/main" id="{37EB650A-1293-7417-82B2-8E2B313D4DC1}"/>
              </a:ext>
            </a:extLst>
          </p:cNvPr>
          <p:cNvSpPr>
            <a:spLocks noGrp="1"/>
          </p:cNvSpPr>
          <p:nvPr>
            <p:ph type="body" idx="1"/>
          </p:nvPr>
        </p:nvSpPr>
        <p:spPr>
          <a:xfrm>
            <a:off x="606999" y="1883499"/>
            <a:ext cx="10515600" cy="4351338"/>
          </a:xfrm>
          <a:prstGeom prst="rect">
            <a:avLst/>
          </a:prstGeom>
        </p:spPr>
        <p:txBody>
          <a:bodyPr vert="horz" lIns="91440" tIns="45720" rIns="91440" bIns="45720" rtlCol="0">
            <a:norm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10" name="textruta 9">
            <a:extLst>
              <a:ext uri="{FF2B5EF4-FFF2-40B4-BE49-F238E27FC236}">
                <a16:creationId xmlns:a16="http://schemas.microsoft.com/office/drawing/2014/main" id="{6BAF26AE-FB9B-9B46-54C3-9ED5D679E176}"/>
              </a:ext>
            </a:extLst>
          </p:cNvPr>
          <p:cNvSpPr txBox="1"/>
          <p:nvPr userDrawn="1"/>
        </p:nvSpPr>
        <p:spPr>
          <a:xfrm>
            <a:off x="11729945" y="6511460"/>
            <a:ext cx="366925" cy="246221"/>
          </a:xfrm>
          <a:prstGeom prst="rect">
            <a:avLst/>
          </a:prstGeom>
          <a:noFill/>
        </p:spPr>
        <p:txBody>
          <a:bodyPr wrap="square" rtlCol="0">
            <a:spAutoFit/>
          </a:bodyPr>
          <a:lstStyle/>
          <a:p>
            <a:fld id="{11C3D5E0-3B99-BD48-AF92-B6515BC9C4F7}" type="slidenum">
              <a:rPr lang="sv-SE" sz="1000" smtClean="0"/>
              <a:t>‹#›</a:t>
            </a:fld>
            <a:endParaRPr lang="sv-SE" sz="1000" dirty="0"/>
          </a:p>
        </p:txBody>
      </p:sp>
    </p:spTree>
    <p:extLst>
      <p:ext uri="{BB962C8B-B14F-4D97-AF65-F5344CB8AC3E}">
        <p14:creationId xmlns:p14="http://schemas.microsoft.com/office/powerpoint/2010/main" val="229071603"/>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77" r:id="rId3"/>
    <p:sldLayoutId id="2147483670" r:id="rId4"/>
    <p:sldLayoutId id="2147483671" r:id="rId5"/>
    <p:sldLayoutId id="2147483652" r:id="rId6"/>
    <p:sldLayoutId id="2147483673" r:id="rId7"/>
    <p:sldLayoutId id="2147483655" r:id="rId8"/>
    <p:sldLayoutId id="2147483672" r:id="rId9"/>
    <p:sldLayoutId id="2147483678" r:id="rId10"/>
    <p:sldLayoutId id="2147483679" r:id="rId11"/>
    <p:sldLayoutId id="2147483680" r:id="rId12"/>
    <p:sldLayoutId id="2147483681" r:id="rId13"/>
    <p:sldLayoutId id="2147483682" r:id="rId14"/>
    <p:sldLayoutId id="2147483675" r:id="rId15"/>
    <p:sldLayoutId id="2147483676" r:id="rId16"/>
    <p:sldLayoutId id="2147483683" r:id="rId17"/>
  </p:sldLayoutIdLst>
  <p:hf hdr="0" ftr="0" dt="0"/>
  <p:txStyles>
    <p:titleStyle>
      <a:lvl1pPr algn="l" defTabSz="914400" rtl="0" eaLnBrk="1" latinLnBrk="0" hangingPunct="1">
        <a:lnSpc>
          <a:spcPct val="90000"/>
        </a:lnSpc>
        <a:spcBef>
          <a:spcPct val="0"/>
        </a:spcBef>
        <a:buNone/>
        <a:defRPr sz="3000" b="1"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15.xml"/><Relationship Id="rId4" Type="http://schemas.openxmlformats.org/officeDocument/2006/relationships/image" Target="../media/image18.JP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5.xml"/><Relationship Id="rId5" Type="http://schemas.openxmlformats.org/officeDocument/2006/relationships/image" Target="../media/image15.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chart" Target="../charts/char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CD37A2C-5632-4A05-46B8-AD4119D92F67}"/>
              </a:ext>
            </a:extLst>
          </p:cNvPr>
          <p:cNvSpPr>
            <a:spLocks noGrp="1"/>
          </p:cNvSpPr>
          <p:nvPr>
            <p:ph type="ctrTitle"/>
          </p:nvPr>
        </p:nvSpPr>
        <p:spPr/>
        <p:txBody>
          <a:bodyPr/>
          <a:lstStyle/>
          <a:p>
            <a:r>
              <a:rPr lang="sv-SE" dirty="0"/>
              <a:t>Fonder och fondsparande</a:t>
            </a:r>
          </a:p>
        </p:txBody>
      </p:sp>
      <p:sp>
        <p:nvSpPr>
          <p:cNvPr id="3" name="Underrubrik 2">
            <a:extLst>
              <a:ext uri="{FF2B5EF4-FFF2-40B4-BE49-F238E27FC236}">
                <a16:creationId xmlns:a16="http://schemas.microsoft.com/office/drawing/2014/main" id="{02F6C5B9-849C-1F5D-A1AA-5E3C38A46AB5}"/>
              </a:ext>
            </a:extLst>
          </p:cNvPr>
          <p:cNvSpPr>
            <a:spLocks noGrp="1"/>
          </p:cNvSpPr>
          <p:nvPr>
            <p:ph type="subTitle" idx="1"/>
          </p:nvPr>
        </p:nvSpPr>
        <p:spPr/>
        <p:txBody>
          <a:bodyPr/>
          <a:lstStyle/>
          <a:p>
            <a:r>
              <a:rPr lang="sv-SE" dirty="0"/>
              <a:t>Fondbolagens förening</a:t>
            </a:r>
          </a:p>
          <a:p>
            <a:endParaRPr lang="sv-SE" dirty="0"/>
          </a:p>
        </p:txBody>
      </p:sp>
    </p:spTree>
    <p:extLst>
      <p:ext uri="{BB962C8B-B14F-4D97-AF65-F5344CB8AC3E}">
        <p14:creationId xmlns:p14="http://schemas.microsoft.com/office/powerpoint/2010/main" val="40163422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2DF209F-1DD5-D822-025C-A9307A4228B7}"/>
              </a:ext>
            </a:extLst>
          </p:cNvPr>
          <p:cNvSpPr>
            <a:spLocks noGrp="1"/>
          </p:cNvSpPr>
          <p:nvPr>
            <p:ph type="title"/>
          </p:nvPr>
        </p:nvSpPr>
        <p:spPr>
          <a:xfrm>
            <a:off x="600595" y="620197"/>
            <a:ext cx="11165535" cy="768894"/>
          </a:xfrm>
        </p:spPr>
        <p:txBody>
          <a:bodyPr/>
          <a:lstStyle/>
          <a:p>
            <a:r>
              <a:rPr lang="sv-SE" dirty="0"/>
              <a:t>ATT VÄLJA FONDER - STEG 2</a:t>
            </a:r>
          </a:p>
        </p:txBody>
      </p:sp>
      <p:sp>
        <p:nvSpPr>
          <p:cNvPr id="3" name="Platshållare för text 2">
            <a:extLst>
              <a:ext uri="{FF2B5EF4-FFF2-40B4-BE49-F238E27FC236}">
                <a16:creationId xmlns:a16="http://schemas.microsoft.com/office/drawing/2014/main" id="{C9BDB2FD-3633-A8D9-30DA-578E00EFAA62}"/>
              </a:ext>
            </a:extLst>
          </p:cNvPr>
          <p:cNvSpPr>
            <a:spLocks noGrp="1"/>
          </p:cNvSpPr>
          <p:nvPr>
            <p:ph type="body" sz="quarter" idx="11"/>
          </p:nvPr>
        </p:nvSpPr>
        <p:spPr>
          <a:xfrm>
            <a:off x="809624" y="6379463"/>
            <a:ext cx="1730085" cy="257369"/>
          </a:xfrm>
        </p:spPr>
        <p:txBody>
          <a:bodyPr wrap="none">
            <a:spAutoFit/>
          </a:bodyPr>
          <a:lstStyle/>
          <a:p>
            <a:r>
              <a:rPr lang="sv-SE" dirty="0"/>
              <a:t>FONDER OCH FONDSPARANDE</a:t>
            </a:r>
          </a:p>
        </p:txBody>
      </p:sp>
      <p:grpSp>
        <p:nvGrpSpPr>
          <p:cNvPr id="14" name="Grupp 13">
            <a:extLst>
              <a:ext uri="{FF2B5EF4-FFF2-40B4-BE49-F238E27FC236}">
                <a16:creationId xmlns:a16="http://schemas.microsoft.com/office/drawing/2014/main" id="{6452E2CD-6997-4CAF-8A8D-2CD0A6E64125}"/>
              </a:ext>
            </a:extLst>
          </p:cNvPr>
          <p:cNvGrpSpPr/>
          <p:nvPr/>
        </p:nvGrpSpPr>
        <p:grpSpPr>
          <a:xfrm>
            <a:off x="809624" y="2528481"/>
            <a:ext cx="5474944" cy="2908593"/>
            <a:chOff x="547743" y="2315368"/>
            <a:chExt cx="5474944" cy="2908593"/>
          </a:xfrm>
        </p:grpSpPr>
        <p:sp>
          <p:nvSpPr>
            <p:cNvPr id="15" name="Pil: höger 14">
              <a:extLst>
                <a:ext uri="{FF2B5EF4-FFF2-40B4-BE49-F238E27FC236}">
                  <a16:creationId xmlns:a16="http://schemas.microsoft.com/office/drawing/2014/main" id="{71F91C41-EBC4-492F-8932-7DDF486617E4}"/>
                </a:ext>
              </a:extLst>
            </p:cNvPr>
            <p:cNvSpPr/>
            <p:nvPr/>
          </p:nvSpPr>
          <p:spPr>
            <a:xfrm>
              <a:off x="900964" y="2315368"/>
              <a:ext cx="5121723" cy="2908593"/>
            </a:xfrm>
            <a:prstGeom prst="rightArrow">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sv-SE" dirty="0"/>
            </a:p>
          </p:txBody>
        </p:sp>
        <p:sp>
          <p:nvSpPr>
            <p:cNvPr id="16" name="Frihandsfigur: Form 15">
              <a:extLst>
                <a:ext uri="{FF2B5EF4-FFF2-40B4-BE49-F238E27FC236}">
                  <a16:creationId xmlns:a16="http://schemas.microsoft.com/office/drawing/2014/main" id="{C8D106A7-A92B-4DB4-8635-95807E8A970E}"/>
                </a:ext>
              </a:extLst>
            </p:cNvPr>
            <p:cNvSpPr/>
            <p:nvPr/>
          </p:nvSpPr>
          <p:spPr>
            <a:xfrm>
              <a:off x="547743" y="3310468"/>
              <a:ext cx="1547171" cy="1001647"/>
            </a:xfrm>
            <a:custGeom>
              <a:avLst/>
              <a:gdLst>
                <a:gd name="connsiteX0" fmla="*/ 0 w 1547171"/>
                <a:gd name="connsiteY0" fmla="*/ 166945 h 1001647"/>
                <a:gd name="connsiteX1" fmla="*/ 166945 w 1547171"/>
                <a:gd name="connsiteY1" fmla="*/ 0 h 1001647"/>
                <a:gd name="connsiteX2" fmla="*/ 1380226 w 1547171"/>
                <a:gd name="connsiteY2" fmla="*/ 0 h 1001647"/>
                <a:gd name="connsiteX3" fmla="*/ 1547171 w 1547171"/>
                <a:gd name="connsiteY3" fmla="*/ 166945 h 1001647"/>
                <a:gd name="connsiteX4" fmla="*/ 1547171 w 1547171"/>
                <a:gd name="connsiteY4" fmla="*/ 834702 h 1001647"/>
                <a:gd name="connsiteX5" fmla="*/ 1380226 w 1547171"/>
                <a:gd name="connsiteY5" fmla="*/ 1001647 h 1001647"/>
                <a:gd name="connsiteX6" fmla="*/ 166945 w 1547171"/>
                <a:gd name="connsiteY6" fmla="*/ 1001647 h 1001647"/>
                <a:gd name="connsiteX7" fmla="*/ 0 w 1547171"/>
                <a:gd name="connsiteY7" fmla="*/ 834702 h 1001647"/>
                <a:gd name="connsiteX8" fmla="*/ 0 w 1547171"/>
                <a:gd name="connsiteY8" fmla="*/ 166945 h 1001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47171" h="1001647">
                  <a:moveTo>
                    <a:pt x="0" y="166945"/>
                  </a:moveTo>
                  <a:cubicBezTo>
                    <a:pt x="0" y="74744"/>
                    <a:pt x="74744" y="0"/>
                    <a:pt x="166945" y="0"/>
                  </a:cubicBezTo>
                  <a:lnTo>
                    <a:pt x="1380226" y="0"/>
                  </a:lnTo>
                  <a:cubicBezTo>
                    <a:pt x="1472427" y="0"/>
                    <a:pt x="1547171" y="74744"/>
                    <a:pt x="1547171" y="166945"/>
                  </a:cubicBezTo>
                  <a:lnTo>
                    <a:pt x="1547171" y="834702"/>
                  </a:lnTo>
                  <a:cubicBezTo>
                    <a:pt x="1547171" y="926903"/>
                    <a:pt x="1472427" y="1001647"/>
                    <a:pt x="1380226" y="1001647"/>
                  </a:cubicBezTo>
                  <a:lnTo>
                    <a:pt x="166945" y="1001647"/>
                  </a:lnTo>
                  <a:cubicBezTo>
                    <a:pt x="74744" y="1001647"/>
                    <a:pt x="0" y="926903"/>
                    <a:pt x="0" y="834702"/>
                  </a:cubicBezTo>
                  <a:lnTo>
                    <a:pt x="0" y="166945"/>
                  </a:lnTo>
                  <a:close/>
                </a:path>
              </a:pathLst>
            </a:custGeom>
            <a:solidFill>
              <a:schemeClr val="accent5"/>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2716" tIns="132716" rIns="132716" bIns="132716" numCol="1" spcCol="1270" anchor="ctr" anchorCtr="0">
              <a:noAutofit/>
            </a:bodyPr>
            <a:lstStyle/>
            <a:p>
              <a:pPr marL="0" lvl="0" indent="0" algn="ctr" defTabSz="977900">
                <a:lnSpc>
                  <a:spcPct val="90000"/>
                </a:lnSpc>
                <a:spcBef>
                  <a:spcPct val="0"/>
                </a:spcBef>
                <a:spcAft>
                  <a:spcPct val="35000"/>
                </a:spcAft>
                <a:buNone/>
              </a:pPr>
              <a:r>
                <a:rPr lang="sv-SE" sz="2200" kern="1200" dirty="0"/>
                <a:t>Avkastning</a:t>
              </a:r>
            </a:p>
          </p:txBody>
        </p:sp>
        <p:sp>
          <p:nvSpPr>
            <p:cNvPr id="17" name="Frihandsfigur: Form 16">
              <a:extLst>
                <a:ext uri="{FF2B5EF4-FFF2-40B4-BE49-F238E27FC236}">
                  <a16:creationId xmlns:a16="http://schemas.microsoft.com/office/drawing/2014/main" id="{D29DF918-F9E0-43D1-ADA6-ABF8D3D837D2}"/>
                </a:ext>
              </a:extLst>
            </p:cNvPr>
            <p:cNvSpPr/>
            <p:nvPr/>
          </p:nvSpPr>
          <p:spPr>
            <a:xfrm>
              <a:off x="2200597" y="3320717"/>
              <a:ext cx="1639886" cy="981146"/>
            </a:xfrm>
            <a:custGeom>
              <a:avLst/>
              <a:gdLst>
                <a:gd name="connsiteX0" fmla="*/ 0 w 1639886"/>
                <a:gd name="connsiteY0" fmla="*/ 163528 h 981146"/>
                <a:gd name="connsiteX1" fmla="*/ 163528 w 1639886"/>
                <a:gd name="connsiteY1" fmla="*/ 0 h 981146"/>
                <a:gd name="connsiteX2" fmla="*/ 1476358 w 1639886"/>
                <a:gd name="connsiteY2" fmla="*/ 0 h 981146"/>
                <a:gd name="connsiteX3" fmla="*/ 1639886 w 1639886"/>
                <a:gd name="connsiteY3" fmla="*/ 163528 h 981146"/>
                <a:gd name="connsiteX4" fmla="*/ 1639886 w 1639886"/>
                <a:gd name="connsiteY4" fmla="*/ 817618 h 981146"/>
                <a:gd name="connsiteX5" fmla="*/ 1476358 w 1639886"/>
                <a:gd name="connsiteY5" fmla="*/ 981146 h 981146"/>
                <a:gd name="connsiteX6" fmla="*/ 163528 w 1639886"/>
                <a:gd name="connsiteY6" fmla="*/ 981146 h 981146"/>
                <a:gd name="connsiteX7" fmla="*/ 0 w 1639886"/>
                <a:gd name="connsiteY7" fmla="*/ 817618 h 981146"/>
                <a:gd name="connsiteX8" fmla="*/ 0 w 1639886"/>
                <a:gd name="connsiteY8" fmla="*/ 163528 h 981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39886" h="981146">
                  <a:moveTo>
                    <a:pt x="0" y="163528"/>
                  </a:moveTo>
                  <a:cubicBezTo>
                    <a:pt x="0" y="73214"/>
                    <a:pt x="73214" y="0"/>
                    <a:pt x="163528" y="0"/>
                  </a:cubicBezTo>
                  <a:lnTo>
                    <a:pt x="1476358" y="0"/>
                  </a:lnTo>
                  <a:cubicBezTo>
                    <a:pt x="1566672" y="0"/>
                    <a:pt x="1639886" y="73214"/>
                    <a:pt x="1639886" y="163528"/>
                  </a:cubicBezTo>
                  <a:lnTo>
                    <a:pt x="1639886" y="817618"/>
                  </a:lnTo>
                  <a:cubicBezTo>
                    <a:pt x="1639886" y="907932"/>
                    <a:pt x="1566672" y="981146"/>
                    <a:pt x="1476358" y="981146"/>
                  </a:cubicBezTo>
                  <a:lnTo>
                    <a:pt x="163528" y="981146"/>
                  </a:lnTo>
                  <a:cubicBezTo>
                    <a:pt x="73214" y="981146"/>
                    <a:pt x="0" y="907932"/>
                    <a:pt x="0" y="817618"/>
                  </a:cubicBezTo>
                  <a:lnTo>
                    <a:pt x="0" y="163528"/>
                  </a:lnTo>
                  <a:close/>
                </a:path>
              </a:pathLst>
            </a:custGeom>
            <a:solidFill>
              <a:srgbClr val="CC3300"/>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1716" tIns="131716" rIns="131716" bIns="131716" numCol="1" spcCol="1270" anchor="ctr" anchorCtr="0">
              <a:noAutofit/>
            </a:bodyPr>
            <a:lstStyle/>
            <a:p>
              <a:pPr marL="0" lvl="0" indent="0" algn="ctr" defTabSz="977900">
                <a:lnSpc>
                  <a:spcPct val="90000"/>
                </a:lnSpc>
                <a:spcBef>
                  <a:spcPct val="0"/>
                </a:spcBef>
                <a:spcAft>
                  <a:spcPct val="35000"/>
                </a:spcAft>
                <a:buNone/>
              </a:pPr>
              <a:r>
                <a:rPr lang="sv-SE" sz="2200" kern="1200" dirty="0"/>
                <a:t>Avgift</a:t>
              </a:r>
            </a:p>
          </p:txBody>
        </p:sp>
        <p:sp>
          <p:nvSpPr>
            <p:cNvPr id="18" name="Frihandsfigur: Form 17">
              <a:extLst>
                <a:ext uri="{FF2B5EF4-FFF2-40B4-BE49-F238E27FC236}">
                  <a16:creationId xmlns:a16="http://schemas.microsoft.com/office/drawing/2014/main" id="{4DEBD26C-04DD-4D5E-90D6-9986D054B161}"/>
                </a:ext>
              </a:extLst>
            </p:cNvPr>
            <p:cNvSpPr/>
            <p:nvPr/>
          </p:nvSpPr>
          <p:spPr>
            <a:xfrm>
              <a:off x="3946166" y="3310461"/>
              <a:ext cx="1590359" cy="1001659"/>
            </a:xfrm>
            <a:custGeom>
              <a:avLst/>
              <a:gdLst>
                <a:gd name="connsiteX0" fmla="*/ 0 w 1590359"/>
                <a:gd name="connsiteY0" fmla="*/ 166947 h 1001659"/>
                <a:gd name="connsiteX1" fmla="*/ 166947 w 1590359"/>
                <a:gd name="connsiteY1" fmla="*/ 0 h 1001659"/>
                <a:gd name="connsiteX2" fmla="*/ 1423412 w 1590359"/>
                <a:gd name="connsiteY2" fmla="*/ 0 h 1001659"/>
                <a:gd name="connsiteX3" fmla="*/ 1590359 w 1590359"/>
                <a:gd name="connsiteY3" fmla="*/ 166947 h 1001659"/>
                <a:gd name="connsiteX4" fmla="*/ 1590359 w 1590359"/>
                <a:gd name="connsiteY4" fmla="*/ 834712 h 1001659"/>
                <a:gd name="connsiteX5" fmla="*/ 1423412 w 1590359"/>
                <a:gd name="connsiteY5" fmla="*/ 1001659 h 1001659"/>
                <a:gd name="connsiteX6" fmla="*/ 166947 w 1590359"/>
                <a:gd name="connsiteY6" fmla="*/ 1001659 h 1001659"/>
                <a:gd name="connsiteX7" fmla="*/ 0 w 1590359"/>
                <a:gd name="connsiteY7" fmla="*/ 834712 h 1001659"/>
                <a:gd name="connsiteX8" fmla="*/ 0 w 1590359"/>
                <a:gd name="connsiteY8" fmla="*/ 166947 h 1001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0359" h="1001659">
                  <a:moveTo>
                    <a:pt x="0" y="166947"/>
                  </a:moveTo>
                  <a:cubicBezTo>
                    <a:pt x="0" y="74745"/>
                    <a:pt x="74745" y="0"/>
                    <a:pt x="166947" y="0"/>
                  </a:cubicBezTo>
                  <a:lnTo>
                    <a:pt x="1423412" y="0"/>
                  </a:lnTo>
                  <a:cubicBezTo>
                    <a:pt x="1515614" y="0"/>
                    <a:pt x="1590359" y="74745"/>
                    <a:pt x="1590359" y="166947"/>
                  </a:cubicBezTo>
                  <a:lnTo>
                    <a:pt x="1590359" y="834712"/>
                  </a:lnTo>
                  <a:cubicBezTo>
                    <a:pt x="1590359" y="926914"/>
                    <a:pt x="1515614" y="1001659"/>
                    <a:pt x="1423412" y="1001659"/>
                  </a:cubicBezTo>
                  <a:lnTo>
                    <a:pt x="166947" y="1001659"/>
                  </a:lnTo>
                  <a:cubicBezTo>
                    <a:pt x="74745" y="1001659"/>
                    <a:pt x="0" y="926914"/>
                    <a:pt x="0" y="834712"/>
                  </a:cubicBezTo>
                  <a:lnTo>
                    <a:pt x="0" y="166947"/>
                  </a:lnTo>
                  <a:close/>
                </a:path>
              </a:pathLst>
            </a:custGeom>
            <a:solidFill>
              <a:schemeClr val="tx2"/>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2717" tIns="132717" rIns="132717" bIns="132717" numCol="1" spcCol="1270" anchor="ctr" anchorCtr="0">
              <a:noAutofit/>
            </a:bodyPr>
            <a:lstStyle/>
            <a:p>
              <a:pPr marL="0" lvl="0" indent="0" algn="ctr" defTabSz="977900">
                <a:lnSpc>
                  <a:spcPct val="90000"/>
                </a:lnSpc>
                <a:spcBef>
                  <a:spcPct val="0"/>
                </a:spcBef>
                <a:spcAft>
                  <a:spcPct val="35000"/>
                </a:spcAft>
                <a:buNone/>
              </a:pPr>
              <a:r>
                <a:rPr lang="sv-SE" sz="2200" kern="1200" dirty="0"/>
                <a:t>Hållbarhet</a:t>
              </a:r>
            </a:p>
          </p:txBody>
        </p:sp>
      </p:grpSp>
      <p:sp>
        <p:nvSpPr>
          <p:cNvPr id="22" name="Frihandsfigur: Form 21">
            <a:extLst>
              <a:ext uri="{FF2B5EF4-FFF2-40B4-BE49-F238E27FC236}">
                <a16:creationId xmlns:a16="http://schemas.microsoft.com/office/drawing/2014/main" id="{0FFD72E1-A497-46F4-B1D1-FB60017D4483}"/>
              </a:ext>
            </a:extLst>
          </p:cNvPr>
          <p:cNvSpPr/>
          <p:nvPr/>
        </p:nvSpPr>
        <p:spPr>
          <a:xfrm>
            <a:off x="10236046" y="3133678"/>
            <a:ext cx="1767575" cy="1656028"/>
          </a:xfrm>
          <a:custGeom>
            <a:avLst/>
            <a:gdLst>
              <a:gd name="connsiteX0" fmla="*/ 0 w 1590359"/>
              <a:gd name="connsiteY0" fmla="*/ 166947 h 1001659"/>
              <a:gd name="connsiteX1" fmla="*/ 166947 w 1590359"/>
              <a:gd name="connsiteY1" fmla="*/ 0 h 1001659"/>
              <a:gd name="connsiteX2" fmla="*/ 1423412 w 1590359"/>
              <a:gd name="connsiteY2" fmla="*/ 0 h 1001659"/>
              <a:gd name="connsiteX3" fmla="*/ 1590359 w 1590359"/>
              <a:gd name="connsiteY3" fmla="*/ 166947 h 1001659"/>
              <a:gd name="connsiteX4" fmla="*/ 1590359 w 1590359"/>
              <a:gd name="connsiteY4" fmla="*/ 834712 h 1001659"/>
              <a:gd name="connsiteX5" fmla="*/ 1423412 w 1590359"/>
              <a:gd name="connsiteY5" fmla="*/ 1001659 h 1001659"/>
              <a:gd name="connsiteX6" fmla="*/ 166947 w 1590359"/>
              <a:gd name="connsiteY6" fmla="*/ 1001659 h 1001659"/>
              <a:gd name="connsiteX7" fmla="*/ 0 w 1590359"/>
              <a:gd name="connsiteY7" fmla="*/ 834712 h 1001659"/>
              <a:gd name="connsiteX8" fmla="*/ 0 w 1590359"/>
              <a:gd name="connsiteY8" fmla="*/ 166947 h 1001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0359" h="1001659">
                <a:moveTo>
                  <a:pt x="0" y="166947"/>
                </a:moveTo>
                <a:cubicBezTo>
                  <a:pt x="0" y="74745"/>
                  <a:pt x="74745" y="0"/>
                  <a:pt x="166947" y="0"/>
                </a:cubicBezTo>
                <a:lnTo>
                  <a:pt x="1423412" y="0"/>
                </a:lnTo>
                <a:cubicBezTo>
                  <a:pt x="1515614" y="0"/>
                  <a:pt x="1590359" y="74745"/>
                  <a:pt x="1590359" y="166947"/>
                </a:cubicBezTo>
                <a:lnTo>
                  <a:pt x="1590359" y="834712"/>
                </a:lnTo>
                <a:cubicBezTo>
                  <a:pt x="1590359" y="926914"/>
                  <a:pt x="1515614" y="1001659"/>
                  <a:pt x="1423412" y="1001659"/>
                </a:cubicBezTo>
                <a:lnTo>
                  <a:pt x="166947" y="1001659"/>
                </a:lnTo>
                <a:cubicBezTo>
                  <a:pt x="74745" y="1001659"/>
                  <a:pt x="0" y="926914"/>
                  <a:pt x="0" y="834712"/>
                </a:cubicBezTo>
                <a:lnTo>
                  <a:pt x="0" y="166947"/>
                </a:lnTo>
                <a:close/>
              </a:path>
            </a:pathLst>
          </a:custGeom>
          <a:solidFill>
            <a:schemeClr val="accent1">
              <a:lumMod val="75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2717" tIns="132717" rIns="132717" bIns="132717" numCol="1" spcCol="1270" anchor="ctr" anchorCtr="0">
            <a:noAutofit/>
          </a:bodyPr>
          <a:lstStyle/>
          <a:p>
            <a:pPr marL="0" lvl="0" indent="0" algn="ctr" defTabSz="977900">
              <a:lnSpc>
                <a:spcPct val="90000"/>
              </a:lnSpc>
              <a:spcBef>
                <a:spcPct val="0"/>
              </a:spcBef>
              <a:spcAft>
                <a:spcPct val="35000"/>
              </a:spcAft>
              <a:buNone/>
            </a:pPr>
            <a:r>
              <a:rPr lang="sv-SE" sz="2200" kern="1200" dirty="0"/>
              <a:t>Fond</a:t>
            </a:r>
          </a:p>
        </p:txBody>
      </p:sp>
      <p:sp>
        <p:nvSpPr>
          <p:cNvPr id="23" name="Pil: höger 22">
            <a:extLst>
              <a:ext uri="{FF2B5EF4-FFF2-40B4-BE49-F238E27FC236}">
                <a16:creationId xmlns:a16="http://schemas.microsoft.com/office/drawing/2014/main" id="{EBF80832-B101-4D75-960D-32BCD4825CCD}"/>
              </a:ext>
            </a:extLst>
          </p:cNvPr>
          <p:cNvSpPr/>
          <p:nvPr/>
        </p:nvSpPr>
        <p:spPr>
          <a:xfrm>
            <a:off x="8759061" y="3598331"/>
            <a:ext cx="1310806" cy="768894"/>
          </a:xfrm>
          <a:prstGeom prst="rightArrow">
            <a:avLst/>
          </a:prstGeom>
          <a:solidFill>
            <a:srgbClr val="91CAAF">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4" name="Frihandsfigur: Form 23">
            <a:extLst>
              <a:ext uri="{FF2B5EF4-FFF2-40B4-BE49-F238E27FC236}">
                <a16:creationId xmlns:a16="http://schemas.microsoft.com/office/drawing/2014/main" id="{F42C6EFD-A833-45B7-BE86-742EA9212B12}"/>
              </a:ext>
            </a:extLst>
          </p:cNvPr>
          <p:cNvSpPr/>
          <p:nvPr/>
        </p:nvSpPr>
        <p:spPr>
          <a:xfrm>
            <a:off x="6521335" y="2357087"/>
            <a:ext cx="2098657" cy="904422"/>
          </a:xfrm>
          <a:custGeom>
            <a:avLst/>
            <a:gdLst>
              <a:gd name="connsiteX0" fmla="*/ 0 w 1590359"/>
              <a:gd name="connsiteY0" fmla="*/ 166947 h 1001659"/>
              <a:gd name="connsiteX1" fmla="*/ 166947 w 1590359"/>
              <a:gd name="connsiteY1" fmla="*/ 0 h 1001659"/>
              <a:gd name="connsiteX2" fmla="*/ 1423412 w 1590359"/>
              <a:gd name="connsiteY2" fmla="*/ 0 h 1001659"/>
              <a:gd name="connsiteX3" fmla="*/ 1590359 w 1590359"/>
              <a:gd name="connsiteY3" fmla="*/ 166947 h 1001659"/>
              <a:gd name="connsiteX4" fmla="*/ 1590359 w 1590359"/>
              <a:gd name="connsiteY4" fmla="*/ 834712 h 1001659"/>
              <a:gd name="connsiteX5" fmla="*/ 1423412 w 1590359"/>
              <a:gd name="connsiteY5" fmla="*/ 1001659 h 1001659"/>
              <a:gd name="connsiteX6" fmla="*/ 166947 w 1590359"/>
              <a:gd name="connsiteY6" fmla="*/ 1001659 h 1001659"/>
              <a:gd name="connsiteX7" fmla="*/ 0 w 1590359"/>
              <a:gd name="connsiteY7" fmla="*/ 834712 h 1001659"/>
              <a:gd name="connsiteX8" fmla="*/ 0 w 1590359"/>
              <a:gd name="connsiteY8" fmla="*/ 166947 h 1001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0359" h="1001659">
                <a:moveTo>
                  <a:pt x="0" y="166947"/>
                </a:moveTo>
                <a:cubicBezTo>
                  <a:pt x="0" y="74745"/>
                  <a:pt x="74745" y="0"/>
                  <a:pt x="166947" y="0"/>
                </a:cubicBezTo>
                <a:lnTo>
                  <a:pt x="1423412" y="0"/>
                </a:lnTo>
                <a:cubicBezTo>
                  <a:pt x="1515614" y="0"/>
                  <a:pt x="1590359" y="74745"/>
                  <a:pt x="1590359" y="166947"/>
                </a:cubicBezTo>
                <a:lnTo>
                  <a:pt x="1590359" y="834712"/>
                </a:lnTo>
                <a:cubicBezTo>
                  <a:pt x="1590359" y="926914"/>
                  <a:pt x="1515614" y="1001659"/>
                  <a:pt x="1423412" y="1001659"/>
                </a:cubicBezTo>
                <a:lnTo>
                  <a:pt x="166947" y="1001659"/>
                </a:lnTo>
                <a:cubicBezTo>
                  <a:pt x="74745" y="1001659"/>
                  <a:pt x="0" y="926914"/>
                  <a:pt x="0" y="834712"/>
                </a:cubicBezTo>
                <a:lnTo>
                  <a:pt x="0" y="166947"/>
                </a:lnTo>
                <a:close/>
              </a:path>
            </a:pathLst>
          </a:custGeom>
          <a:solidFill>
            <a:srgbClr val="002060"/>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2717" tIns="132717" rIns="132717" bIns="132717" numCol="1" spcCol="1270" anchor="ctr" anchorCtr="0">
            <a:noAutofit/>
          </a:bodyPr>
          <a:lstStyle/>
          <a:p>
            <a:pPr marL="0" lvl="0" indent="0" algn="ctr" defTabSz="977900">
              <a:lnSpc>
                <a:spcPct val="90000"/>
              </a:lnSpc>
              <a:spcBef>
                <a:spcPct val="0"/>
              </a:spcBef>
              <a:spcAft>
                <a:spcPct val="35000"/>
              </a:spcAft>
              <a:buNone/>
            </a:pPr>
            <a:r>
              <a:rPr lang="sv-SE" sz="2200" kern="1200" dirty="0"/>
              <a:t>Faktablad</a:t>
            </a:r>
          </a:p>
        </p:txBody>
      </p:sp>
      <p:sp>
        <p:nvSpPr>
          <p:cNvPr id="25" name="Frihandsfigur: Form 24">
            <a:extLst>
              <a:ext uri="{FF2B5EF4-FFF2-40B4-BE49-F238E27FC236}">
                <a16:creationId xmlns:a16="http://schemas.microsoft.com/office/drawing/2014/main" id="{4C37558C-69B0-4377-BD85-EC5718D21876}"/>
              </a:ext>
            </a:extLst>
          </p:cNvPr>
          <p:cNvSpPr/>
          <p:nvPr/>
        </p:nvSpPr>
        <p:spPr>
          <a:xfrm>
            <a:off x="6494225" y="3573395"/>
            <a:ext cx="2098657" cy="904423"/>
          </a:xfrm>
          <a:custGeom>
            <a:avLst/>
            <a:gdLst>
              <a:gd name="connsiteX0" fmla="*/ 0 w 1590359"/>
              <a:gd name="connsiteY0" fmla="*/ 166947 h 1001659"/>
              <a:gd name="connsiteX1" fmla="*/ 166947 w 1590359"/>
              <a:gd name="connsiteY1" fmla="*/ 0 h 1001659"/>
              <a:gd name="connsiteX2" fmla="*/ 1423412 w 1590359"/>
              <a:gd name="connsiteY2" fmla="*/ 0 h 1001659"/>
              <a:gd name="connsiteX3" fmla="*/ 1590359 w 1590359"/>
              <a:gd name="connsiteY3" fmla="*/ 166947 h 1001659"/>
              <a:gd name="connsiteX4" fmla="*/ 1590359 w 1590359"/>
              <a:gd name="connsiteY4" fmla="*/ 834712 h 1001659"/>
              <a:gd name="connsiteX5" fmla="*/ 1423412 w 1590359"/>
              <a:gd name="connsiteY5" fmla="*/ 1001659 h 1001659"/>
              <a:gd name="connsiteX6" fmla="*/ 166947 w 1590359"/>
              <a:gd name="connsiteY6" fmla="*/ 1001659 h 1001659"/>
              <a:gd name="connsiteX7" fmla="*/ 0 w 1590359"/>
              <a:gd name="connsiteY7" fmla="*/ 834712 h 1001659"/>
              <a:gd name="connsiteX8" fmla="*/ 0 w 1590359"/>
              <a:gd name="connsiteY8" fmla="*/ 166947 h 1001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0359" h="1001659">
                <a:moveTo>
                  <a:pt x="0" y="166947"/>
                </a:moveTo>
                <a:cubicBezTo>
                  <a:pt x="0" y="74745"/>
                  <a:pt x="74745" y="0"/>
                  <a:pt x="166947" y="0"/>
                </a:cubicBezTo>
                <a:lnTo>
                  <a:pt x="1423412" y="0"/>
                </a:lnTo>
                <a:cubicBezTo>
                  <a:pt x="1515614" y="0"/>
                  <a:pt x="1590359" y="74745"/>
                  <a:pt x="1590359" y="166947"/>
                </a:cubicBezTo>
                <a:lnTo>
                  <a:pt x="1590359" y="834712"/>
                </a:lnTo>
                <a:cubicBezTo>
                  <a:pt x="1590359" y="926914"/>
                  <a:pt x="1515614" y="1001659"/>
                  <a:pt x="1423412" y="1001659"/>
                </a:cubicBezTo>
                <a:lnTo>
                  <a:pt x="166947" y="1001659"/>
                </a:lnTo>
                <a:cubicBezTo>
                  <a:pt x="74745" y="1001659"/>
                  <a:pt x="0" y="926914"/>
                  <a:pt x="0" y="834712"/>
                </a:cubicBezTo>
                <a:lnTo>
                  <a:pt x="0" y="166947"/>
                </a:lnTo>
                <a:close/>
              </a:path>
            </a:pathLst>
          </a:custGeom>
          <a:solidFill>
            <a:srgbClr val="00A780"/>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2717" tIns="132717" rIns="132717" bIns="132717" numCol="1" spcCol="1270" anchor="ctr" anchorCtr="0">
            <a:noAutofit/>
          </a:bodyPr>
          <a:lstStyle/>
          <a:p>
            <a:pPr marL="0" lvl="0" indent="0" algn="ctr" defTabSz="977900">
              <a:lnSpc>
                <a:spcPct val="90000"/>
              </a:lnSpc>
              <a:spcBef>
                <a:spcPct val="0"/>
              </a:spcBef>
              <a:spcAft>
                <a:spcPct val="35000"/>
              </a:spcAft>
              <a:buNone/>
            </a:pPr>
            <a:r>
              <a:rPr lang="sv-SE" sz="2200" kern="1200" dirty="0"/>
              <a:t>Fondkollen</a:t>
            </a:r>
          </a:p>
        </p:txBody>
      </p:sp>
      <p:sp>
        <p:nvSpPr>
          <p:cNvPr id="26" name="Frihandsfigur: Form 25">
            <a:extLst>
              <a:ext uri="{FF2B5EF4-FFF2-40B4-BE49-F238E27FC236}">
                <a16:creationId xmlns:a16="http://schemas.microsoft.com/office/drawing/2014/main" id="{F6FB3B3C-F304-477E-A78E-41850EDA06AF}"/>
              </a:ext>
            </a:extLst>
          </p:cNvPr>
          <p:cNvSpPr/>
          <p:nvPr/>
        </p:nvSpPr>
        <p:spPr>
          <a:xfrm>
            <a:off x="6450747" y="4789704"/>
            <a:ext cx="2172940" cy="822965"/>
          </a:xfrm>
          <a:custGeom>
            <a:avLst/>
            <a:gdLst>
              <a:gd name="connsiteX0" fmla="*/ 0 w 1590359"/>
              <a:gd name="connsiteY0" fmla="*/ 166947 h 1001659"/>
              <a:gd name="connsiteX1" fmla="*/ 166947 w 1590359"/>
              <a:gd name="connsiteY1" fmla="*/ 0 h 1001659"/>
              <a:gd name="connsiteX2" fmla="*/ 1423412 w 1590359"/>
              <a:gd name="connsiteY2" fmla="*/ 0 h 1001659"/>
              <a:gd name="connsiteX3" fmla="*/ 1590359 w 1590359"/>
              <a:gd name="connsiteY3" fmla="*/ 166947 h 1001659"/>
              <a:gd name="connsiteX4" fmla="*/ 1590359 w 1590359"/>
              <a:gd name="connsiteY4" fmla="*/ 834712 h 1001659"/>
              <a:gd name="connsiteX5" fmla="*/ 1423412 w 1590359"/>
              <a:gd name="connsiteY5" fmla="*/ 1001659 h 1001659"/>
              <a:gd name="connsiteX6" fmla="*/ 166947 w 1590359"/>
              <a:gd name="connsiteY6" fmla="*/ 1001659 h 1001659"/>
              <a:gd name="connsiteX7" fmla="*/ 0 w 1590359"/>
              <a:gd name="connsiteY7" fmla="*/ 834712 h 1001659"/>
              <a:gd name="connsiteX8" fmla="*/ 0 w 1590359"/>
              <a:gd name="connsiteY8" fmla="*/ 166947 h 1001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0359" h="1001659">
                <a:moveTo>
                  <a:pt x="0" y="166947"/>
                </a:moveTo>
                <a:cubicBezTo>
                  <a:pt x="0" y="74745"/>
                  <a:pt x="74745" y="0"/>
                  <a:pt x="166947" y="0"/>
                </a:cubicBezTo>
                <a:lnTo>
                  <a:pt x="1423412" y="0"/>
                </a:lnTo>
                <a:cubicBezTo>
                  <a:pt x="1515614" y="0"/>
                  <a:pt x="1590359" y="74745"/>
                  <a:pt x="1590359" y="166947"/>
                </a:cubicBezTo>
                <a:lnTo>
                  <a:pt x="1590359" y="834712"/>
                </a:lnTo>
                <a:cubicBezTo>
                  <a:pt x="1590359" y="926914"/>
                  <a:pt x="1515614" y="1001659"/>
                  <a:pt x="1423412" y="1001659"/>
                </a:cubicBezTo>
                <a:lnTo>
                  <a:pt x="166947" y="1001659"/>
                </a:lnTo>
                <a:cubicBezTo>
                  <a:pt x="74745" y="1001659"/>
                  <a:pt x="0" y="926914"/>
                  <a:pt x="0" y="834712"/>
                </a:cubicBezTo>
                <a:lnTo>
                  <a:pt x="0" y="166947"/>
                </a:lnTo>
                <a:close/>
              </a:path>
            </a:pathLst>
          </a:custGeom>
          <a:solidFill>
            <a:schemeClr val="accent6">
              <a:lumMod val="50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2717" tIns="132717" rIns="132717" bIns="132717" numCol="1" spcCol="1270" anchor="ctr" anchorCtr="0">
            <a:noAutofit/>
          </a:bodyPr>
          <a:lstStyle/>
          <a:p>
            <a:pPr marL="0" lvl="0" indent="0" algn="ctr" defTabSz="977900">
              <a:lnSpc>
                <a:spcPct val="90000"/>
              </a:lnSpc>
              <a:spcBef>
                <a:spcPct val="0"/>
              </a:spcBef>
              <a:spcAft>
                <a:spcPct val="35000"/>
              </a:spcAft>
              <a:buNone/>
            </a:pPr>
            <a:r>
              <a:rPr lang="sv-SE" sz="2200" kern="1200" dirty="0"/>
              <a:t>Hållbarhets-</a:t>
            </a:r>
          </a:p>
          <a:p>
            <a:pPr marL="0" lvl="0" indent="0" algn="ctr" defTabSz="977900">
              <a:lnSpc>
                <a:spcPct val="90000"/>
              </a:lnSpc>
              <a:spcBef>
                <a:spcPct val="0"/>
              </a:spcBef>
              <a:spcAft>
                <a:spcPct val="35000"/>
              </a:spcAft>
              <a:buNone/>
            </a:pPr>
            <a:r>
              <a:rPr lang="sv-SE" sz="2200" dirty="0"/>
              <a:t>information</a:t>
            </a:r>
            <a:endParaRPr lang="sv-SE" sz="2200" kern="1200" dirty="0"/>
          </a:p>
        </p:txBody>
      </p:sp>
      <p:sp>
        <p:nvSpPr>
          <p:cNvPr id="27" name="textruta 26">
            <a:extLst>
              <a:ext uri="{FF2B5EF4-FFF2-40B4-BE49-F238E27FC236}">
                <a16:creationId xmlns:a16="http://schemas.microsoft.com/office/drawing/2014/main" id="{7189910F-9043-4047-B9DA-A23E37305328}"/>
              </a:ext>
            </a:extLst>
          </p:cNvPr>
          <p:cNvSpPr txBox="1"/>
          <p:nvPr/>
        </p:nvSpPr>
        <p:spPr>
          <a:xfrm>
            <a:off x="809624" y="1389091"/>
            <a:ext cx="8882762" cy="600027"/>
          </a:xfrm>
          <a:prstGeom prst="rect">
            <a:avLst/>
          </a:prstGeom>
          <a:noFill/>
        </p:spPr>
        <p:txBody>
          <a:bodyPr wrap="square" rtlCol="0" anchor="t">
            <a:noAutofit/>
          </a:bodyPr>
          <a:lstStyle/>
          <a:p>
            <a:pPr marL="342900" indent="-342900">
              <a:buFont typeface="Arial" panose="020B0604020202020204" pitchFamily="34" charset="0"/>
              <a:buChar char="•"/>
            </a:pPr>
            <a:r>
              <a:rPr lang="sv-SE" sz="2000" dirty="0">
                <a:ea typeface="Arial" charset="0"/>
                <a:cs typeface="Arial" charset="0"/>
              </a:rPr>
              <a:t>Välj specifik fond genom att jämföra fonder inom samma kategori</a:t>
            </a:r>
          </a:p>
          <a:p>
            <a:endParaRPr lang="sv-SE" sz="2000" u="sng" dirty="0">
              <a:solidFill>
                <a:srgbClr val="FF0000"/>
              </a:solidFill>
              <a:ea typeface="Arial" charset="0"/>
              <a:cs typeface="Arial" charset="0"/>
            </a:endParaRPr>
          </a:p>
        </p:txBody>
      </p:sp>
    </p:spTree>
    <p:extLst>
      <p:ext uri="{BB962C8B-B14F-4D97-AF65-F5344CB8AC3E}">
        <p14:creationId xmlns:p14="http://schemas.microsoft.com/office/powerpoint/2010/main" val="9700451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564A889-2D59-81F9-E952-4CB7C8AF88BB}"/>
              </a:ext>
            </a:extLst>
          </p:cNvPr>
          <p:cNvSpPr>
            <a:spLocks noGrp="1"/>
          </p:cNvSpPr>
          <p:nvPr>
            <p:ph type="title"/>
          </p:nvPr>
        </p:nvSpPr>
        <p:spPr/>
        <p:txBody>
          <a:bodyPr/>
          <a:lstStyle/>
          <a:p>
            <a:r>
              <a:rPr lang="sv-SE" dirty="0"/>
              <a:t>SPARA HÅLLBART I FONDER</a:t>
            </a:r>
          </a:p>
        </p:txBody>
      </p:sp>
      <p:sp>
        <p:nvSpPr>
          <p:cNvPr id="3" name="Platshållare för innehåll 2">
            <a:extLst>
              <a:ext uri="{FF2B5EF4-FFF2-40B4-BE49-F238E27FC236}">
                <a16:creationId xmlns:a16="http://schemas.microsoft.com/office/drawing/2014/main" id="{B3275AAF-2321-12D1-C6BD-CE8AD59FE065}"/>
              </a:ext>
            </a:extLst>
          </p:cNvPr>
          <p:cNvSpPr>
            <a:spLocks noGrp="1"/>
          </p:cNvSpPr>
          <p:nvPr>
            <p:ph idx="1"/>
          </p:nvPr>
        </p:nvSpPr>
        <p:spPr>
          <a:xfrm>
            <a:off x="598516" y="1552058"/>
            <a:ext cx="5118100" cy="4351338"/>
          </a:xfrm>
        </p:spPr>
        <p:txBody>
          <a:bodyPr>
            <a:normAutofit/>
          </a:bodyPr>
          <a:lstStyle/>
          <a:p>
            <a:r>
              <a:rPr lang="sv-SE" dirty="0">
                <a:ea typeface="Arial" charset="0"/>
                <a:cs typeface="Arial" charset="0"/>
              </a:rPr>
              <a:t>FN:s Agenda 2030 definierar 17 globala mål som förhandlats av medlemsländerna</a:t>
            </a:r>
          </a:p>
          <a:p>
            <a:r>
              <a:rPr lang="sv-SE" dirty="0">
                <a:ea typeface="Arial" charset="0"/>
                <a:cs typeface="Arial" charset="0"/>
              </a:rPr>
              <a:t>Finans- och fondindustrin kan bidra till att uppnå målen genom sina investeringar</a:t>
            </a:r>
          </a:p>
          <a:p>
            <a:r>
              <a:rPr lang="sv-SE" dirty="0">
                <a:ea typeface="Arial" charset="0"/>
                <a:cs typeface="Arial" charset="0"/>
              </a:rPr>
              <a:t>Inom EU delas informationskravet på fonders hållbarhetsarbete in i tre kategorier:</a:t>
            </a:r>
          </a:p>
          <a:p>
            <a:pPr marL="914400" lvl="1" indent="-457200">
              <a:buFont typeface="+mj-lt"/>
              <a:buAutoNum type="arabicPeriod"/>
            </a:pPr>
            <a:r>
              <a:rPr lang="sv-SE" sz="1600" dirty="0">
                <a:ea typeface="Arial" charset="0"/>
                <a:cs typeface="Arial" charset="0"/>
              </a:rPr>
              <a:t>Fonder som har hållbara investeringar som mål</a:t>
            </a:r>
          </a:p>
          <a:p>
            <a:pPr marL="914400" lvl="1" indent="-457200">
              <a:buFont typeface="+mj-lt"/>
              <a:buAutoNum type="arabicPeriod"/>
            </a:pPr>
            <a:r>
              <a:rPr lang="sv-SE" sz="1600" dirty="0">
                <a:ea typeface="Arial" charset="0"/>
                <a:cs typeface="Arial" charset="0"/>
              </a:rPr>
              <a:t>Fonder som främjar miljörelaterade eller sociala egenskaper</a:t>
            </a:r>
          </a:p>
          <a:p>
            <a:pPr marL="914400" lvl="1" indent="-457200">
              <a:buFont typeface="+mj-lt"/>
              <a:buAutoNum type="arabicPeriod"/>
            </a:pPr>
            <a:r>
              <a:rPr lang="sv-SE" sz="1600" dirty="0">
                <a:ea typeface="Arial" charset="0"/>
                <a:cs typeface="Arial" charset="0"/>
              </a:rPr>
              <a:t>Övriga fonder</a:t>
            </a:r>
          </a:p>
          <a:p>
            <a:endParaRPr lang="sv-SE" sz="1800" dirty="0"/>
          </a:p>
        </p:txBody>
      </p:sp>
      <p:pic>
        <p:nvPicPr>
          <p:cNvPr id="6" name="Platshållare för bild 5" descr="En bild som visar träd, utomhus, folksamling&#10;&#10;Automatiskt genererad beskrivning">
            <a:extLst>
              <a:ext uri="{FF2B5EF4-FFF2-40B4-BE49-F238E27FC236}">
                <a16:creationId xmlns:a16="http://schemas.microsoft.com/office/drawing/2014/main" id="{DD815F24-2D7C-39A8-7D92-281AF1011C9C}"/>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a:ext>
            </a:extLst>
          </a:blip>
          <a:srcRect/>
          <a:stretch/>
        </p:blipFill>
        <p:spPr/>
      </p:pic>
      <p:sp>
        <p:nvSpPr>
          <p:cNvPr id="4" name="Platshållare för text 3">
            <a:extLst>
              <a:ext uri="{FF2B5EF4-FFF2-40B4-BE49-F238E27FC236}">
                <a16:creationId xmlns:a16="http://schemas.microsoft.com/office/drawing/2014/main" id="{C454AC17-3C18-2665-6B37-7A5BF279CFFE}"/>
              </a:ext>
            </a:extLst>
          </p:cNvPr>
          <p:cNvSpPr>
            <a:spLocks noGrp="1"/>
          </p:cNvSpPr>
          <p:nvPr>
            <p:ph type="body" sz="quarter" idx="11"/>
          </p:nvPr>
        </p:nvSpPr>
        <p:spPr>
          <a:xfrm>
            <a:off x="809624" y="6379463"/>
            <a:ext cx="1730085" cy="257369"/>
          </a:xfrm>
        </p:spPr>
        <p:txBody>
          <a:bodyPr wrap="none">
            <a:spAutoFit/>
          </a:bodyPr>
          <a:lstStyle/>
          <a:p>
            <a:r>
              <a:rPr lang="sv-SE" dirty="0"/>
              <a:t>FONDER OCH FONDSPARANDE</a:t>
            </a:r>
          </a:p>
        </p:txBody>
      </p:sp>
      <p:sp>
        <p:nvSpPr>
          <p:cNvPr id="7" name="Rektangel 6">
            <a:extLst>
              <a:ext uri="{FF2B5EF4-FFF2-40B4-BE49-F238E27FC236}">
                <a16:creationId xmlns:a16="http://schemas.microsoft.com/office/drawing/2014/main" id="{C0B32DBE-6EEA-4D9E-9E88-8FD42CA7D4E4}"/>
              </a:ext>
            </a:extLst>
          </p:cNvPr>
          <p:cNvSpPr/>
          <p:nvPr/>
        </p:nvSpPr>
        <p:spPr>
          <a:xfrm>
            <a:off x="2539709" y="4906419"/>
            <a:ext cx="3905541" cy="996978"/>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600" b="0" i="0" dirty="0">
                <a:solidFill>
                  <a:srgbClr val="212529"/>
                </a:solidFill>
                <a:effectLst/>
              </a:rPr>
              <a:t>De flesta fondsparare (57 procent) tycker det är viktigt att fonden de investerar i är hållbar. </a:t>
            </a:r>
          </a:p>
          <a:p>
            <a:endParaRPr lang="sv-SE" sz="1000" b="0" i="1" dirty="0">
              <a:solidFill>
                <a:srgbClr val="212529"/>
              </a:solidFill>
              <a:effectLst/>
            </a:endParaRPr>
          </a:p>
          <a:p>
            <a:r>
              <a:rPr lang="sv-SE" sz="1000" b="0" i="1" dirty="0">
                <a:solidFill>
                  <a:srgbClr val="212529"/>
                </a:solidFill>
                <a:effectLst/>
              </a:rPr>
              <a:t>Källa: Kantar Sifo </a:t>
            </a:r>
            <a:r>
              <a:rPr lang="sv-SE" sz="1000" b="0" i="1" dirty="0" err="1">
                <a:solidFill>
                  <a:srgbClr val="212529"/>
                </a:solidFill>
                <a:effectLst/>
              </a:rPr>
              <a:t>Prospera</a:t>
            </a:r>
            <a:r>
              <a:rPr lang="sv-SE" sz="1000" b="0" i="1" dirty="0">
                <a:solidFill>
                  <a:srgbClr val="212529"/>
                </a:solidFill>
                <a:effectLst/>
              </a:rPr>
              <a:t>, 2022</a:t>
            </a:r>
            <a:endParaRPr lang="sv-SE" sz="1000" i="1" dirty="0"/>
          </a:p>
        </p:txBody>
      </p:sp>
    </p:spTree>
    <p:extLst>
      <p:ext uri="{BB962C8B-B14F-4D97-AF65-F5344CB8AC3E}">
        <p14:creationId xmlns:p14="http://schemas.microsoft.com/office/powerpoint/2010/main" val="38882294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2DF209F-1DD5-D822-025C-A9307A4228B7}"/>
              </a:ext>
            </a:extLst>
          </p:cNvPr>
          <p:cNvSpPr>
            <a:spLocks noGrp="1"/>
          </p:cNvSpPr>
          <p:nvPr>
            <p:ph type="title"/>
          </p:nvPr>
        </p:nvSpPr>
        <p:spPr/>
        <p:txBody>
          <a:bodyPr/>
          <a:lstStyle/>
          <a:p>
            <a:r>
              <a:rPr lang="sv-SE" dirty="0"/>
              <a:t>FONDAVGIFTER</a:t>
            </a:r>
          </a:p>
        </p:txBody>
      </p:sp>
      <p:sp>
        <p:nvSpPr>
          <p:cNvPr id="3" name="Platshållare för text 2">
            <a:extLst>
              <a:ext uri="{FF2B5EF4-FFF2-40B4-BE49-F238E27FC236}">
                <a16:creationId xmlns:a16="http://schemas.microsoft.com/office/drawing/2014/main" id="{C9BDB2FD-3633-A8D9-30DA-578E00EFAA62}"/>
              </a:ext>
            </a:extLst>
          </p:cNvPr>
          <p:cNvSpPr>
            <a:spLocks noGrp="1"/>
          </p:cNvSpPr>
          <p:nvPr>
            <p:ph type="body" sz="quarter" idx="11"/>
          </p:nvPr>
        </p:nvSpPr>
        <p:spPr>
          <a:xfrm>
            <a:off x="809624" y="6379463"/>
            <a:ext cx="1730085" cy="257369"/>
          </a:xfrm>
        </p:spPr>
        <p:txBody>
          <a:bodyPr wrap="none">
            <a:spAutoFit/>
          </a:bodyPr>
          <a:lstStyle/>
          <a:p>
            <a:r>
              <a:rPr lang="sv-SE" dirty="0"/>
              <a:t>FONDER OCH FONDSPARANDE</a:t>
            </a:r>
          </a:p>
        </p:txBody>
      </p:sp>
      <p:sp>
        <p:nvSpPr>
          <p:cNvPr id="7" name="textruta 6">
            <a:extLst>
              <a:ext uri="{FF2B5EF4-FFF2-40B4-BE49-F238E27FC236}">
                <a16:creationId xmlns:a16="http://schemas.microsoft.com/office/drawing/2014/main" id="{DEBD798F-F6BA-4432-A09F-EA6200691240}"/>
              </a:ext>
            </a:extLst>
          </p:cNvPr>
          <p:cNvSpPr txBox="1"/>
          <p:nvPr/>
        </p:nvSpPr>
        <p:spPr>
          <a:xfrm>
            <a:off x="940062" y="1617655"/>
            <a:ext cx="3208974" cy="4221707"/>
          </a:xfrm>
          <a:prstGeom prst="rect">
            <a:avLst/>
          </a:prstGeom>
          <a:noFill/>
        </p:spPr>
        <p:txBody>
          <a:bodyPr wrap="square" rtlCol="0" anchor="t">
            <a:noAutofit/>
          </a:bodyPr>
          <a:lstStyle/>
          <a:p>
            <a:pPr marL="185738" indent="-185738">
              <a:buFont typeface="Arial" panose="020B0604020202020204" pitchFamily="34" charset="0"/>
              <a:buChar char="•"/>
            </a:pPr>
            <a:r>
              <a:rPr lang="sv-SE" sz="2000" dirty="0">
                <a:ea typeface="Arial" charset="0"/>
                <a:cs typeface="Arial" charset="0"/>
              </a:rPr>
              <a:t>Årlig avgift – inkluderar förvaltnings- samt övriga kostnader som tas från fonden exklusive transaktionsavgifter</a:t>
            </a:r>
          </a:p>
          <a:p>
            <a:endParaRPr lang="sv-SE" sz="2000" dirty="0">
              <a:ea typeface="Arial" charset="0"/>
              <a:cs typeface="Arial" charset="0"/>
            </a:endParaRPr>
          </a:p>
          <a:p>
            <a:pPr marL="185738" indent="-185738">
              <a:buFont typeface="Arial" panose="020B0604020202020204" pitchFamily="34" charset="0"/>
              <a:buChar char="•"/>
            </a:pPr>
            <a:r>
              <a:rPr lang="sv-SE" sz="2000" dirty="0">
                <a:ea typeface="Arial" charset="0"/>
                <a:cs typeface="Arial" charset="0"/>
              </a:rPr>
              <a:t>1/365 av avgiften dras från värdet på dina fondandelar varje dag</a:t>
            </a:r>
          </a:p>
          <a:p>
            <a:endParaRPr lang="sv-SE" sz="2000" dirty="0">
              <a:ea typeface="Arial" charset="0"/>
              <a:cs typeface="Arial" charset="0"/>
            </a:endParaRPr>
          </a:p>
          <a:p>
            <a:pPr marL="185738" indent="-185738">
              <a:buFont typeface="Arial" panose="020B0604020202020204" pitchFamily="34" charset="0"/>
              <a:buChar char="•"/>
            </a:pPr>
            <a:r>
              <a:rPr lang="sv-SE" sz="2000" dirty="0">
                <a:ea typeface="Arial" charset="0"/>
                <a:cs typeface="Arial" charset="0"/>
              </a:rPr>
              <a:t>Sverige har bland de absolut lägsta fondavgifterna i Europa</a:t>
            </a:r>
          </a:p>
          <a:p>
            <a:r>
              <a:rPr lang="sv-SE" sz="2000" dirty="0">
                <a:latin typeface="+mj-lt"/>
                <a:ea typeface="Arial" charset="0"/>
                <a:cs typeface="Arial" charset="0"/>
              </a:rPr>
              <a:t> </a:t>
            </a:r>
          </a:p>
          <a:p>
            <a:endParaRPr lang="sv-SE" sz="2000" dirty="0">
              <a:latin typeface="+mj-lt"/>
              <a:ea typeface="Arial" charset="0"/>
              <a:cs typeface="Arial" charset="0"/>
            </a:endParaRPr>
          </a:p>
        </p:txBody>
      </p:sp>
      <p:sp>
        <p:nvSpPr>
          <p:cNvPr id="11" name="textruta 16">
            <a:extLst>
              <a:ext uri="{FF2B5EF4-FFF2-40B4-BE49-F238E27FC236}">
                <a16:creationId xmlns:a16="http://schemas.microsoft.com/office/drawing/2014/main" id="{7EB39088-F9A9-492C-A54F-786DF95ED706}"/>
              </a:ext>
            </a:extLst>
          </p:cNvPr>
          <p:cNvSpPr txBox="1"/>
          <p:nvPr/>
        </p:nvSpPr>
        <p:spPr>
          <a:xfrm>
            <a:off x="10455839" y="5960805"/>
            <a:ext cx="1310291" cy="276999"/>
          </a:xfrm>
          <a:prstGeom prst="rect">
            <a:avLst/>
          </a:prstGeom>
          <a:noFill/>
        </p:spPr>
        <p:txBody>
          <a:bodyPr wrap="square" rtlCol="0">
            <a:spAutoFit/>
          </a:bodyPr>
          <a:lst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sv-SE" sz="1200" dirty="0"/>
              <a:t>Källa: ESMA 2023</a:t>
            </a:r>
          </a:p>
        </p:txBody>
      </p:sp>
      <p:graphicFrame>
        <p:nvGraphicFramePr>
          <p:cNvPr id="9" name="Tabell 5">
            <a:extLst>
              <a:ext uri="{FF2B5EF4-FFF2-40B4-BE49-F238E27FC236}">
                <a16:creationId xmlns:a16="http://schemas.microsoft.com/office/drawing/2014/main" id="{FFA241FF-D9A6-42A2-9E5F-9AA1C55BA59D}"/>
              </a:ext>
            </a:extLst>
          </p:cNvPr>
          <p:cNvGraphicFramePr>
            <a:graphicFrameLocks/>
          </p:cNvGraphicFramePr>
          <p:nvPr>
            <p:extLst>
              <p:ext uri="{D42A27DB-BD31-4B8C-83A1-F6EECF244321}">
                <p14:modId xmlns:p14="http://schemas.microsoft.com/office/powerpoint/2010/main" val="1125395324"/>
              </p:ext>
            </p:extLst>
          </p:nvPr>
        </p:nvGraphicFramePr>
        <p:xfrm>
          <a:off x="4488503" y="1670670"/>
          <a:ext cx="7356471" cy="3947312"/>
        </p:xfrm>
        <a:graphic>
          <a:graphicData uri="http://schemas.openxmlformats.org/drawingml/2006/table">
            <a:tbl>
              <a:tblPr firstRow="1" bandRow="1">
                <a:tableStyleId>{5C22544A-7EE6-4342-B048-85BDC9FD1C3A}</a:tableStyleId>
              </a:tblPr>
              <a:tblGrid>
                <a:gridCol w="1304125">
                  <a:extLst>
                    <a:ext uri="{9D8B030D-6E8A-4147-A177-3AD203B41FA5}">
                      <a16:colId xmlns:a16="http://schemas.microsoft.com/office/drawing/2014/main" val="3788303289"/>
                    </a:ext>
                  </a:extLst>
                </a:gridCol>
                <a:gridCol w="1163310">
                  <a:extLst>
                    <a:ext uri="{9D8B030D-6E8A-4147-A177-3AD203B41FA5}">
                      <a16:colId xmlns:a16="http://schemas.microsoft.com/office/drawing/2014/main" val="3200830401"/>
                    </a:ext>
                  </a:extLst>
                </a:gridCol>
                <a:gridCol w="1437101">
                  <a:extLst>
                    <a:ext uri="{9D8B030D-6E8A-4147-A177-3AD203B41FA5}">
                      <a16:colId xmlns:a16="http://schemas.microsoft.com/office/drawing/2014/main" val="3714940486"/>
                    </a:ext>
                  </a:extLst>
                </a:gridCol>
                <a:gridCol w="1007417">
                  <a:extLst>
                    <a:ext uri="{9D8B030D-6E8A-4147-A177-3AD203B41FA5}">
                      <a16:colId xmlns:a16="http://schemas.microsoft.com/office/drawing/2014/main" val="798332500"/>
                    </a:ext>
                  </a:extLst>
                </a:gridCol>
                <a:gridCol w="1828820">
                  <a:extLst>
                    <a:ext uri="{9D8B030D-6E8A-4147-A177-3AD203B41FA5}">
                      <a16:colId xmlns:a16="http://schemas.microsoft.com/office/drawing/2014/main" val="2744437489"/>
                    </a:ext>
                  </a:extLst>
                </a:gridCol>
                <a:gridCol w="615698">
                  <a:extLst>
                    <a:ext uri="{9D8B030D-6E8A-4147-A177-3AD203B41FA5}">
                      <a16:colId xmlns:a16="http://schemas.microsoft.com/office/drawing/2014/main" val="3653318376"/>
                    </a:ext>
                  </a:extLst>
                </a:gridCol>
              </a:tblGrid>
              <a:tr h="419312">
                <a:tc>
                  <a:txBody>
                    <a:bodyPr/>
                    <a:lstStyle/>
                    <a:p>
                      <a:r>
                        <a:rPr lang="sv-SE" sz="1400" dirty="0">
                          <a:solidFill>
                            <a:srgbClr val="00A780"/>
                          </a:solidFill>
                        </a:rPr>
                        <a:t>AKTIEFONDER</a:t>
                      </a:r>
                    </a:p>
                  </a:txBody>
                  <a:tcPr>
                    <a:lnL w="12700" cmpd="sng">
                      <a:noFill/>
                    </a:lnL>
                    <a:lnR w="12700" cmpd="sng">
                      <a:noFill/>
                    </a:lnR>
                    <a:lnT w="12700" cmpd="sng">
                      <a:noFill/>
                    </a:lnT>
                    <a:lnB w="12700" cap="flat" cmpd="sng" algn="ctr">
                      <a:solidFill>
                        <a:srgbClr val="00A78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sv-SE" sz="1400" dirty="0">
                        <a:solidFill>
                          <a:srgbClr val="00A780"/>
                        </a:solidFill>
                      </a:endParaRPr>
                    </a:p>
                  </a:txBody>
                  <a:tcPr>
                    <a:lnL w="12700" cmpd="sng">
                      <a:noFill/>
                    </a:lnL>
                    <a:lnR w="12700" cmpd="sng">
                      <a:noFill/>
                    </a:lnR>
                    <a:lnT w="12700" cmpd="sng">
                      <a:noFill/>
                    </a:lnT>
                    <a:lnB w="12700" cap="flat" cmpd="sng" algn="ctr">
                      <a:solidFill>
                        <a:srgbClr val="00A78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400" dirty="0">
                          <a:solidFill>
                            <a:srgbClr val="00A780"/>
                          </a:solidFill>
                        </a:rPr>
                        <a:t>BLANDFONDER</a:t>
                      </a:r>
                    </a:p>
                  </a:txBody>
                  <a:tcPr>
                    <a:lnL w="12700" cmpd="sng">
                      <a:noFill/>
                    </a:lnL>
                    <a:lnR w="12700" cmpd="sng">
                      <a:noFill/>
                    </a:lnR>
                    <a:lnT w="19050" cap="flat" cmpd="sng" algn="ctr">
                      <a:noFill/>
                      <a:prstDash val="solid"/>
                      <a:round/>
                      <a:headEnd type="none" w="med" len="med"/>
                      <a:tailEnd type="none" w="med" len="med"/>
                    </a:lnT>
                    <a:lnB w="12700" cap="flat" cmpd="sng" algn="ctr">
                      <a:solidFill>
                        <a:srgbClr val="00A78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solidFill>
                          <a:srgbClr val="00A780"/>
                        </a:solidFill>
                      </a:endParaRPr>
                    </a:p>
                  </a:txBody>
                  <a:tcPr>
                    <a:lnL w="12700" cmpd="sng">
                      <a:noFill/>
                    </a:lnL>
                    <a:lnR w="12700" cmpd="sng">
                      <a:noFill/>
                    </a:lnR>
                    <a:lnT w="19050" cap="flat" cmpd="sng" algn="ctr">
                      <a:noFill/>
                      <a:prstDash val="solid"/>
                      <a:round/>
                      <a:headEnd type="none" w="med" len="med"/>
                      <a:tailEnd type="none" w="med" len="med"/>
                    </a:lnT>
                    <a:lnB w="12700" cap="flat" cmpd="sng" algn="ctr">
                      <a:solidFill>
                        <a:srgbClr val="00A78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sv-SE" sz="1400" dirty="0">
                          <a:solidFill>
                            <a:srgbClr val="00A780"/>
                          </a:solidFill>
                        </a:rPr>
                        <a:t>OBLIGATIONSFONDER</a:t>
                      </a:r>
                    </a:p>
                  </a:txBody>
                  <a:tcPr>
                    <a:lnL w="12700" cmpd="sng">
                      <a:noFill/>
                    </a:lnL>
                    <a:lnR w="12700" cmpd="sng">
                      <a:noFill/>
                    </a:lnR>
                    <a:lnT w="19050" cap="flat" cmpd="sng" algn="ctr">
                      <a:noFill/>
                      <a:prstDash val="solid"/>
                      <a:round/>
                      <a:headEnd type="none" w="med" len="med"/>
                      <a:tailEnd type="none" w="med" len="med"/>
                    </a:lnT>
                    <a:lnB w="12700" cap="flat" cmpd="sng" algn="ctr">
                      <a:solidFill>
                        <a:srgbClr val="00A78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sv-SE" dirty="0">
                        <a:solidFill>
                          <a:srgbClr val="00A780"/>
                        </a:solidFill>
                      </a:endParaRPr>
                    </a:p>
                  </a:txBody>
                  <a:tcPr>
                    <a:lnL w="12700" cmpd="sng">
                      <a:noFill/>
                    </a:lnL>
                    <a:lnR w="12700" cmpd="sng">
                      <a:noFill/>
                    </a:lnR>
                    <a:lnT w="19050" cap="flat" cmpd="sng" algn="ctr">
                      <a:noFill/>
                      <a:prstDash val="solid"/>
                      <a:round/>
                      <a:headEnd type="none" w="med" len="med"/>
                      <a:tailEnd type="none" w="med" len="med"/>
                    </a:lnT>
                    <a:lnB w="12700" cap="flat" cmpd="sng" algn="ctr">
                      <a:solidFill>
                        <a:srgbClr val="00A78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5749673"/>
                  </a:ext>
                </a:extLst>
              </a:tr>
              <a:tr h="252000">
                <a:tc>
                  <a:txBody>
                    <a:bodyPr/>
                    <a:lstStyle/>
                    <a:p>
                      <a:pPr algn="l" fontAlgn="b"/>
                      <a:r>
                        <a:rPr lang="sv-SE" sz="1000" b="0" i="0" u="none" strike="noStrike" dirty="0">
                          <a:solidFill>
                            <a:srgbClr val="000000"/>
                          </a:solidFill>
                          <a:effectLst/>
                          <a:latin typeface="Arial" panose="020B0604020202020204" pitchFamily="34" charset="0"/>
                        </a:rPr>
                        <a:t>Nederländerna</a:t>
                      </a:r>
                    </a:p>
                  </a:txBody>
                  <a:tcPr marL="6350" marR="6350" marT="6350" marB="0" anchor="b">
                    <a:lnL w="12700" cmpd="sng">
                      <a:noFill/>
                    </a:lnL>
                    <a:lnR w="12700" cmpd="sng">
                      <a:noFill/>
                    </a:lnR>
                    <a:lnT w="12700" cap="flat" cmpd="sng" algn="ctr">
                      <a:solidFill>
                        <a:srgbClr val="00A780"/>
                      </a:solidFill>
                      <a:prstDash val="solid"/>
                      <a:round/>
                      <a:headEnd type="none" w="med" len="med"/>
                      <a:tailEnd type="none" w="med" len="med"/>
                    </a:lnT>
                    <a:lnB w="6350" cap="flat" cmpd="sng" algn="ctr">
                      <a:solidFill>
                        <a:srgbClr val="00A78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sv-SE" sz="1000" b="0" i="0" u="none" strike="noStrike" dirty="0">
                          <a:solidFill>
                            <a:srgbClr val="000000"/>
                          </a:solidFill>
                          <a:effectLst/>
                          <a:latin typeface="Arial" panose="020B0604020202020204" pitchFamily="34" charset="0"/>
                        </a:rPr>
                        <a:t>0,55</a:t>
                      </a:r>
                    </a:p>
                  </a:txBody>
                  <a:tcPr marL="6350" marR="6350" marT="6350" marB="0" anchor="b">
                    <a:lnL w="12700" cmpd="sng">
                      <a:noFill/>
                    </a:lnL>
                    <a:lnR w="12700" cmpd="sng">
                      <a:noFill/>
                    </a:lnR>
                    <a:lnT w="12700" cap="flat" cmpd="sng" algn="ctr">
                      <a:solidFill>
                        <a:srgbClr val="00A780"/>
                      </a:solidFill>
                      <a:prstDash val="solid"/>
                      <a:round/>
                      <a:headEnd type="none" w="med" len="med"/>
                      <a:tailEnd type="none" w="med" len="med"/>
                    </a:lnT>
                    <a:lnB w="6350" cap="flat" cmpd="sng" algn="ctr">
                      <a:solidFill>
                        <a:srgbClr val="00A78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sv-SE" sz="1000" b="0" i="0" u="none" strike="noStrike" dirty="0">
                          <a:solidFill>
                            <a:srgbClr val="000000"/>
                          </a:solidFill>
                          <a:effectLst/>
                          <a:latin typeface="Arial" panose="020B0604020202020204" pitchFamily="34" charset="0"/>
                        </a:rPr>
                        <a:t>Nederländerna</a:t>
                      </a:r>
                    </a:p>
                  </a:txBody>
                  <a:tcPr marL="6350" marR="6350" marT="6350" marB="0" anchor="b">
                    <a:lnL w="12700" cmpd="sng">
                      <a:noFill/>
                    </a:lnL>
                    <a:lnR w="12700" cmpd="sng">
                      <a:noFill/>
                    </a:lnR>
                    <a:lnT w="12700" cap="flat" cmpd="sng" algn="ctr">
                      <a:solidFill>
                        <a:srgbClr val="00A780"/>
                      </a:solidFill>
                      <a:prstDash val="solid"/>
                      <a:round/>
                      <a:headEnd type="none" w="med" len="med"/>
                      <a:tailEnd type="none" w="med" len="med"/>
                    </a:lnT>
                    <a:lnB w="6350" cap="flat" cmpd="sng" algn="ctr">
                      <a:solidFill>
                        <a:srgbClr val="00A78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sv-SE" sz="1000" b="0" i="0" u="none" strike="noStrike" dirty="0">
                          <a:solidFill>
                            <a:srgbClr val="000000"/>
                          </a:solidFill>
                          <a:effectLst/>
                          <a:latin typeface="Arial" panose="020B0604020202020204" pitchFamily="34" charset="0"/>
                        </a:rPr>
                        <a:t>0,63</a:t>
                      </a:r>
                    </a:p>
                  </a:txBody>
                  <a:tcPr marL="6350" marR="6350" marT="6350" marB="0" anchor="b">
                    <a:lnL w="12700" cmpd="sng">
                      <a:noFill/>
                    </a:lnL>
                    <a:lnR w="12700" cmpd="sng">
                      <a:noFill/>
                    </a:lnR>
                    <a:lnT w="12700" cap="flat" cmpd="sng" algn="ctr">
                      <a:solidFill>
                        <a:srgbClr val="00A780"/>
                      </a:solidFill>
                      <a:prstDash val="solid"/>
                      <a:round/>
                      <a:headEnd type="none" w="med" len="med"/>
                      <a:tailEnd type="none" w="med" len="med"/>
                    </a:lnT>
                    <a:lnB w="6350" cap="flat" cmpd="sng" algn="ctr">
                      <a:solidFill>
                        <a:srgbClr val="00A78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sv-SE" sz="1000" b="0" i="0" u="none" strike="noStrike" dirty="0">
                          <a:solidFill>
                            <a:srgbClr val="000000"/>
                          </a:solidFill>
                          <a:effectLst/>
                          <a:latin typeface="Arial" panose="020B0604020202020204" pitchFamily="34" charset="0"/>
                        </a:rPr>
                        <a:t>Sverige</a:t>
                      </a:r>
                    </a:p>
                  </a:txBody>
                  <a:tcPr marL="6350" marR="6350" marT="6350" marB="0" anchor="b">
                    <a:lnL w="12700" cmpd="sng">
                      <a:noFill/>
                    </a:lnL>
                    <a:lnR w="12700" cmpd="sng">
                      <a:noFill/>
                    </a:lnR>
                    <a:lnT w="12700" cap="flat" cmpd="sng" algn="ctr">
                      <a:solidFill>
                        <a:srgbClr val="00A780"/>
                      </a:solidFill>
                      <a:prstDash val="solid"/>
                      <a:round/>
                      <a:headEnd type="none" w="med" len="med"/>
                      <a:tailEnd type="none" w="med" len="med"/>
                    </a:lnT>
                    <a:lnB w="6350" cap="flat" cmpd="sng" algn="ctr">
                      <a:solidFill>
                        <a:srgbClr val="00A780"/>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fontAlgn="b"/>
                      <a:r>
                        <a:rPr lang="sv-SE" sz="1000" b="0" i="0" u="none" strike="noStrike" dirty="0">
                          <a:solidFill>
                            <a:srgbClr val="000000"/>
                          </a:solidFill>
                          <a:effectLst/>
                          <a:latin typeface="Arial" panose="020B0604020202020204" pitchFamily="34" charset="0"/>
                        </a:rPr>
                        <a:t>0,41</a:t>
                      </a:r>
                    </a:p>
                  </a:txBody>
                  <a:tcPr marL="6350" marR="6350" marT="6350" marB="0" anchor="b">
                    <a:lnL w="12700" cmpd="sng">
                      <a:noFill/>
                    </a:lnL>
                    <a:lnR w="12700" cmpd="sng">
                      <a:noFill/>
                    </a:lnR>
                    <a:lnT w="12700" cap="flat" cmpd="sng" algn="ctr">
                      <a:solidFill>
                        <a:srgbClr val="00A780"/>
                      </a:solidFill>
                      <a:prstDash val="solid"/>
                      <a:round/>
                      <a:headEnd type="none" w="med" len="med"/>
                      <a:tailEnd type="none" w="med" len="med"/>
                    </a:lnT>
                    <a:lnB w="6350" cap="flat" cmpd="sng" algn="ctr">
                      <a:solidFill>
                        <a:srgbClr val="00A780"/>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1745049849"/>
                  </a:ext>
                </a:extLst>
              </a:tr>
              <a:tr h="252000">
                <a:tc>
                  <a:txBody>
                    <a:bodyPr/>
                    <a:lstStyle/>
                    <a:p>
                      <a:pPr algn="l" fontAlgn="b"/>
                      <a:r>
                        <a:rPr lang="sv-SE" sz="1000" b="0" i="0" u="none" strike="noStrike" dirty="0">
                          <a:solidFill>
                            <a:srgbClr val="000000"/>
                          </a:solidFill>
                          <a:effectLst/>
                          <a:latin typeface="Arial" panose="020B0604020202020204" pitchFamily="34" charset="0"/>
                        </a:rPr>
                        <a:t>Sverige</a:t>
                      </a:r>
                    </a:p>
                  </a:txBody>
                  <a:tcPr marL="6350" marR="6350" marT="6350" marB="0" anchor="b">
                    <a:lnL w="12700" cmpd="sng">
                      <a:noFill/>
                    </a:lnL>
                    <a:lnR w="12700" cmpd="sng">
                      <a:noFill/>
                    </a:lnR>
                    <a:lnT w="6350" cap="flat" cmpd="sng" algn="ctr">
                      <a:solidFill>
                        <a:srgbClr val="00A780"/>
                      </a:solidFill>
                      <a:prstDash val="solid"/>
                      <a:round/>
                      <a:headEnd type="none" w="med" len="med"/>
                      <a:tailEnd type="none" w="med" len="med"/>
                    </a:lnT>
                    <a:lnB w="6350" cap="flat" cmpd="sng" algn="ctr">
                      <a:solidFill>
                        <a:srgbClr val="00A780"/>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fontAlgn="b"/>
                      <a:r>
                        <a:rPr lang="sv-SE" sz="1000" b="0" i="0" u="none" strike="noStrike" dirty="0">
                          <a:solidFill>
                            <a:srgbClr val="000000"/>
                          </a:solidFill>
                          <a:effectLst/>
                          <a:latin typeface="Arial" panose="020B0604020202020204" pitchFamily="34" charset="0"/>
                        </a:rPr>
                        <a:t>0,90</a:t>
                      </a:r>
                    </a:p>
                  </a:txBody>
                  <a:tcPr marL="6350" marR="6350" marT="6350" marB="0" anchor="b">
                    <a:lnL w="12700" cmpd="sng">
                      <a:noFill/>
                    </a:lnL>
                    <a:lnR w="12700" cmpd="sng">
                      <a:noFill/>
                    </a:lnR>
                    <a:lnT w="6350" cap="flat" cmpd="sng" algn="ctr">
                      <a:solidFill>
                        <a:srgbClr val="00A780"/>
                      </a:solidFill>
                      <a:prstDash val="solid"/>
                      <a:round/>
                      <a:headEnd type="none" w="med" len="med"/>
                      <a:tailEnd type="none" w="med" len="med"/>
                    </a:lnT>
                    <a:lnB w="6350" cap="flat" cmpd="sng" algn="ctr">
                      <a:solidFill>
                        <a:srgbClr val="00A780"/>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l" fontAlgn="b"/>
                      <a:r>
                        <a:rPr lang="sv-SE" sz="1000" b="0" i="0" u="none" strike="noStrike" dirty="0">
                          <a:solidFill>
                            <a:srgbClr val="000000"/>
                          </a:solidFill>
                          <a:effectLst/>
                          <a:latin typeface="Arial" panose="020B0604020202020204" pitchFamily="34" charset="0"/>
                        </a:rPr>
                        <a:t>Sverige</a:t>
                      </a:r>
                    </a:p>
                  </a:txBody>
                  <a:tcPr marL="6350" marR="6350" marT="6350" marB="0" anchor="b">
                    <a:lnL w="12700" cmpd="sng">
                      <a:noFill/>
                    </a:lnL>
                    <a:lnR w="12700" cmpd="sng">
                      <a:noFill/>
                    </a:lnR>
                    <a:lnT w="6350" cap="flat" cmpd="sng" algn="ctr">
                      <a:solidFill>
                        <a:srgbClr val="00A780"/>
                      </a:solidFill>
                      <a:prstDash val="solid"/>
                      <a:round/>
                      <a:headEnd type="none" w="med" len="med"/>
                      <a:tailEnd type="none" w="med" len="med"/>
                    </a:lnT>
                    <a:lnB w="6350" cap="flat" cmpd="sng" algn="ctr">
                      <a:solidFill>
                        <a:srgbClr val="00A780"/>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fontAlgn="b"/>
                      <a:r>
                        <a:rPr lang="sv-SE" sz="1000" b="0" i="0" u="none" strike="noStrike" dirty="0">
                          <a:solidFill>
                            <a:srgbClr val="000000"/>
                          </a:solidFill>
                          <a:effectLst/>
                          <a:latin typeface="Arial" panose="020B0604020202020204" pitchFamily="34" charset="0"/>
                        </a:rPr>
                        <a:t>0,90</a:t>
                      </a:r>
                    </a:p>
                  </a:txBody>
                  <a:tcPr marL="6350" marR="6350" marT="6350" marB="0" anchor="b">
                    <a:lnL w="12700" cmpd="sng">
                      <a:noFill/>
                    </a:lnL>
                    <a:lnR w="12700" cmpd="sng">
                      <a:noFill/>
                    </a:lnR>
                    <a:lnT w="6350" cap="flat" cmpd="sng" algn="ctr">
                      <a:solidFill>
                        <a:srgbClr val="00A780"/>
                      </a:solidFill>
                      <a:prstDash val="solid"/>
                      <a:round/>
                      <a:headEnd type="none" w="med" len="med"/>
                      <a:tailEnd type="none" w="med" len="med"/>
                    </a:lnT>
                    <a:lnB w="6350" cap="flat" cmpd="sng" algn="ctr">
                      <a:solidFill>
                        <a:srgbClr val="00A780"/>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l" fontAlgn="b"/>
                      <a:r>
                        <a:rPr lang="sv-SE" sz="1000" b="0" i="0" u="none" strike="noStrike">
                          <a:solidFill>
                            <a:srgbClr val="000000"/>
                          </a:solidFill>
                          <a:effectLst/>
                          <a:latin typeface="Arial" panose="020B0604020202020204" pitchFamily="34" charset="0"/>
                        </a:rPr>
                        <a:t>Nederländerna</a:t>
                      </a:r>
                    </a:p>
                  </a:txBody>
                  <a:tcPr marL="6350" marR="6350" marT="6350" marB="0" anchor="b">
                    <a:lnL w="12700" cmpd="sng">
                      <a:noFill/>
                    </a:lnL>
                    <a:lnR w="12700" cmpd="sng">
                      <a:noFill/>
                    </a:lnR>
                    <a:lnT w="6350" cap="flat" cmpd="sng" algn="ctr">
                      <a:solidFill>
                        <a:srgbClr val="00A780"/>
                      </a:solidFill>
                      <a:prstDash val="solid"/>
                      <a:round/>
                      <a:headEnd type="none" w="med" len="med"/>
                      <a:tailEnd type="none" w="med" len="med"/>
                    </a:lnT>
                    <a:lnB w="6350" cap="flat" cmpd="sng" algn="ctr">
                      <a:solidFill>
                        <a:srgbClr val="00A78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sv-SE" sz="1000" b="0" i="0" u="none" strike="noStrike">
                          <a:solidFill>
                            <a:srgbClr val="000000"/>
                          </a:solidFill>
                          <a:effectLst/>
                          <a:latin typeface="Arial" panose="020B0604020202020204" pitchFamily="34" charset="0"/>
                        </a:rPr>
                        <a:t>0,48</a:t>
                      </a:r>
                    </a:p>
                  </a:txBody>
                  <a:tcPr marL="6350" marR="6350" marT="6350" marB="0" anchor="b">
                    <a:lnL w="12700" cmpd="sng">
                      <a:noFill/>
                    </a:lnL>
                    <a:lnR w="12700" cmpd="sng">
                      <a:noFill/>
                    </a:lnR>
                    <a:lnT w="6350" cap="flat" cmpd="sng" algn="ctr">
                      <a:solidFill>
                        <a:srgbClr val="00A780"/>
                      </a:solidFill>
                      <a:prstDash val="solid"/>
                      <a:round/>
                      <a:headEnd type="none" w="med" len="med"/>
                      <a:tailEnd type="none" w="med" len="med"/>
                    </a:lnT>
                    <a:lnB w="6350" cap="flat" cmpd="sng" algn="ctr">
                      <a:solidFill>
                        <a:srgbClr val="00A78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02056830"/>
                  </a:ext>
                </a:extLst>
              </a:tr>
              <a:tr h="252000">
                <a:tc>
                  <a:txBody>
                    <a:bodyPr/>
                    <a:lstStyle/>
                    <a:p>
                      <a:pPr algn="l" fontAlgn="b"/>
                      <a:r>
                        <a:rPr lang="sv-SE" sz="1000" b="0" i="0" u="none" strike="noStrike">
                          <a:solidFill>
                            <a:srgbClr val="000000"/>
                          </a:solidFill>
                          <a:effectLst/>
                          <a:latin typeface="Arial" panose="020B0604020202020204" pitchFamily="34" charset="0"/>
                        </a:rPr>
                        <a:t>Danmark</a:t>
                      </a:r>
                    </a:p>
                  </a:txBody>
                  <a:tcPr marL="6350" marR="6350" marT="6350" marB="0" anchor="b">
                    <a:lnL w="12700" cmpd="sng">
                      <a:noFill/>
                    </a:lnL>
                    <a:lnR w="12700" cmpd="sng">
                      <a:noFill/>
                    </a:lnR>
                    <a:lnT w="6350" cap="flat" cmpd="sng" algn="ctr">
                      <a:solidFill>
                        <a:srgbClr val="00A780"/>
                      </a:solidFill>
                      <a:prstDash val="solid"/>
                      <a:round/>
                      <a:headEnd type="none" w="med" len="med"/>
                      <a:tailEnd type="none" w="med" len="med"/>
                    </a:lnT>
                    <a:lnB w="6350" cap="flat" cmpd="sng" algn="ctr">
                      <a:solidFill>
                        <a:srgbClr val="00A78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sv-SE" sz="1000" b="0" i="0" u="none" strike="noStrike" dirty="0">
                          <a:solidFill>
                            <a:srgbClr val="000000"/>
                          </a:solidFill>
                          <a:effectLst/>
                          <a:latin typeface="Arial" panose="020B0604020202020204" pitchFamily="34" charset="0"/>
                        </a:rPr>
                        <a:t>1,02</a:t>
                      </a:r>
                    </a:p>
                  </a:txBody>
                  <a:tcPr marL="6350" marR="6350" marT="6350" marB="0" anchor="b">
                    <a:lnL w="12700" cmpd="sng">
                      <a:noFill/>
                    </a:lnL>
                    <a:lnR w="12700" cmpd="sng">
                      <a:noFill/>
                    </a:lnR>
                    <a:lnT w="6350" cap="flat" cmpd="sng" algn="ctr">
                      <a:solidFill>
                        <a:srgbClr val="00A780"/>
                      </a:solidFill>
                      <a:prstDash val="solid"/>
                      <a:round/>
                      <a:headEnd type="none" w="med" len="med"/>
                      <a:tailEnd type="none" w="med" len="med"/>
                    </a:lnT>
                    <a:lnB w="6350" cap="flat" cmpd="sng" algn="ctr">
                      <a:solidFill>
                        <a:srgbClr val="00A78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sv-SE" sz="1000" b="0" i="0" u="none" strike="noStrike">
                          <a:solidFill>
                            <a:srgbClr val="000000"/>
                          </a:solidFill>
                          <a:effectLst/>
                          <a:latin typeface="Arial" panose="020B0604020202020204" pitchFamily="34" charset="0"/>
                        </a:rPr>
                        <a:t>Danmark</a:t>
                      </a:r>
                    </a:p>
                  </a:txBody>
                  <a:tcPr marL="6350" marR="6350" marT="6350" marB="0" anchor="b">
                    <a:lnL w="12700" cmpd="sng">
                      <a:noFill/>
                    </a:lnL>
                    <a:lnR w="12700" cmpd="sng">
                      <a:noFill/>
                    </a:lnR>
                    <a:lnT w="6350" cap="flat" cmpd="sng" algn="ctr">
                      <a:solidFill>
                        <a:srgbClr val="00A780"/>
                      </a:solidFill>
                      <a:prstDash val="solid"/>
                      <a:round/>
                      <a:headEnd type="none" w="med" len="med"/>
                      <a:tailEnd type="none" w="med" len="med"/>
                    </a:lnT>
                    <a:lnB w="6350" cap="flat" cmpd="sng" algn="ctr">
                      <a:solidFill>
                        <a:srgbClr val="00A78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sv-SE" sz="1000" b="0" i="0" u="none" strike="noStrike">
                          <a:solidFill>
                            <a:srgbClr val="000000"/>
                          </a:solidFill>
                          <a:effectLst/>
                          <a:latin typeface="Arial" panose="020B0604020202020204" pitchFamily="34" charset="0"/>
                        </a:rPr>
                        <a:t>1,12</a:t>
                      </a:r>
                    </a:p>
                  </a:txBody>
                  <a:tcPr marL="6350" marR="6350" marT="6350" marB="0" anchor="b">
                    <a:lnL w="12700" cmpd="sng">
                      <a:noFill/>
                    </a:lnL>
                    <a:lnR w="12700" cmpd="sng">
                      <a:noFill/>
                    </a:lnR>
                    <a:lnT w="6350" cap="flat" cmpd="sng" algn="ctr">
                      <a:solidFill>
                        <a:srgbClr val="00A780"/>
                      </a:solidFill>
                      <a:prstDash val="solid"/>
                      <a:round/>
                      <a:headEnd type="none" w="med" len="med"/>
                      <a:tailEnd type="none" w="med" len="med"/>
                    </a:lnT>
                    <a:lnB w="6350" cap="flat" cmpd="sng" algn="ctr">
                      <a:solidFill>
                        <a:srgbClr val="00A78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sv-SE" sz="1000" b="0" i="0" u="none" strike="noStrike">
                          <a:solidFill>
                            <a:srgbClr val="000000"/>
                          </a:solidFill>
                          <a:effectLst/>
                          <a:latin typeface="Arial" panose="020B0604020202020204" pitchFamily="34" charset="0"/>
                        </a:rPr>
                        <a:t>Danmark</a:t>
                      </a:r>
                    </a:p>
                  </a:txBody>
                  <a:tcPr marL="6350" marR="6350" marT="6350" marB="0" anchor="b">
                    <a:lnL w="12700" cmpd="sng">
                      <a:noFill/>
                    </a:lnL>
                    <a:lnR w="12700" cmpd="sng">
                      <a:noFill/>
                    </a:lnR>
                    <a:lnT w="6350" cap="flat" cmpd="sng" algn="ctr">
                      <a:solidFill>
                        <a:srgbClr val="00A780"/>
                      </a:solidFill>
                      <a:prstDash val="solid"/>
                      <a:round/>
                      <a:headEnd type="none" w="med" len="med"/>
                      <a:tailEnd type="none" w="med" len="med"/>
                    </a:lnT>
                    <a:lnB w="6350" cap="flat" cmpd="sng" algn="ctr">
                      <a:solidFill>
                        <a:srgbClr val="00A78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sv-SE" sz="1000" b="0" i="0" u="none" strike="noStrike">
                          <a:solidFill>
                            <a:srgbClr val="000000"/>
                          </a:solidFill>
                          <a:effectLst/>
                          <a:latin typeface="Arial" panose="020B0604020202020204" pitchFamily="34" charset="0"/>
                        </a:rPr>
                        <a:t>0,58</a:t>
                      </a:r>
                    </a:p>
                  </a:txBody>
                  <a:tcPr marL="6350" marR="6350" marT="6350" marB="0" anchor="b">
                    <a:lnL w="12700" cmpd="sng">
                      <a:noFill/>
                    </a:lnL>
                    <a:lnR w="12700" cmpd="sng">
                      <a:noFill/>
                    </a:lnR>
                    <a:lnT w="6350" cap="flat" cmpd="sng" algn="ctr">
                      <a:solidFill>
                        <a:srgbClr val="00A780"/>
                      </a:solidFill>
                      <a:prstDash val="solid"/>
                      <a:round/>
                      <a:headEnd type="none" w="med" len="med"/>
                      <a:tailEnd type="none" w="med" len="med"/>
                    </a:lnT>
                    <a:lnB w="6350" cap="flat" cmpd="sng" algn="ctr">
                      <a:solidFill>
                        <a:srgbClr val="00A78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19296252"/>
                  </a:ext>
                </a:extLst>
              </a:tr>
              <a:tr h="252000">
                <a:tc>
                  <a:txBody>
                    <a:bodyPr/>
                    <a:lstStyle/>
                    <a:p>
                      <a:pPr algn="l" fontAlgn="b"/>
                      <a:r>
                        <a:rPr lang="sv-SE" sz="1000" b="0" i="0" u="none" strike="noStrike">
                          <a:solidFill>
                            <a:srgbClr val="000000"/>
                          </a:solidFill>
                          <a:effectLst/>
                          <a:latin typeface="Arial" panose="020B0604020202020204" pitchFamily="34" charset="0"/>
                        </a:rPr>
                        <a:t>Irland</a:t>
                      </a:r>
                    </a:p>
                  </a:txBody>
                  <a:tcPr marL="6350" marR="6350" marT="6350" marB="0" anchor="b">
                    <a:lnL w="12700" cmpd="sng">
                      <a:noFill/>
                    </a:lnL>
                    <a:lnR w="12700" cmpd="sng">
                      <a:noFill/>
                    </a:lnR>
                    <a:lnT w="6350" cap="flat" cmpd="sng" algn="ctr">
                      <a:solidFill>
                        <a:srgbClr val="00A780"/>
                      </a:solidFill>
                      <a:prstDash val="solid"/>
                      <a:round/>
                      <a:headEnd type="none" w="med" len="med"/>
                      <a:tailEnd type="none" w="med" len="med"/>
                    </a:lnT>
                    <a:lnB w="6350" cap="flat" cmpd="sng" algn="ctr">
                      <a:solidFill>
                        <a:srgbClr val="00A78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sv-SE" sz="1000" b="0" i="0" u="none" strike="noStrike" dirty="0">
                          <a:solidFill>
                            <a:srgbClr val="000000"/>
                          </a:solidFill>
                          <a:effectLst/>
                          <a:latin typeface="Arial" panose="020B0604020202020204" pitchFamily="34" charset="0"/>
                        </a:rPr>
                        <a:t>1,19</a:t>
                      </a:r>
                    </a:p>
                  </a:txBody>
                  <a:tcPr marL="6350" marR="6350" marT="6350" marB="0" anchor="b">
                    <a:lnL w="12700" cmpd="sng">
                      <a:noFill/>
                    </a:lnL>
                    <a:lnR w="12700" cmpd="sng">
                      <a:noFill/>
                    </a:lnR>
                    <a:lnT w="6350" cap="flat" cmpd="sng" algn="ctr">
                      <a:solidFill>
                        <a:srgbClr val="00A780"/>
                      </a:solidFill>
                      <a:prstDash val="solid"/>
                      <a:round/>
                      <a:headEnd type="none" w="med" len="med"/>
                      <a:tailEnd type="none" w="med" len="med"/>
                    </a:lnT>
                    <a:lnB w="6350" cap="flat" cmpd="sng" algn="ctr">
                      <a:solidFill>
                        <a:srgbClr val="00A78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sv-SE" sz="1000" b="0" i="0" u="none" strike="noStrike">
                          <a:solidFill>
                            <a:srgbClr val="000000"/>
                          </a:solidFill>
                          <a:effectLst/>
                          <a:latin typeface="Arial" panose="020B0604020202020204" pitchFamily="34" charset="0"/>
                        </a:rPr>
                        <a:t>Spanien</a:t>
                      </a:r>
                    </a:p>
                  </a:txBody>
                  <a:tcPr marL="6350" marR="6350" marT="6350" marB="0" anchor="b">
                    <a:lnL w="12700" cmpd="sng">
                      <a:noFill/>
                    </a:lnL>
                    <a:lnR w="12700" cmpd="sng">
                      <a:noFill/>
                    </a:lnR>
                    <a:lnT w="6350" cap="flat" cmpd="sng" algn="ctr">
                      <a:solidFill>
                        <a:srgbClr val="00A780"/>
                      </a:solidFill>
                      <a:prstDash val="solid"/>
                      <a:round/>
                      <a:headEnd type="none" w="med" len="med"/>
                      <a:tailEnd type="none" w="med" len="med"/>
                    </a:lnT>
                    <a:lnB w="6350" cap="flat" cmpd="sng" algn="ctr">
                      <a:solidFill>
                        <a:srgbClr val="00A78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sv-SE" sz="1000" b="0" i="0" u="none" strike="noStrike">
                          <a:solidFill>
                            <a:srgbClr val="000000"/>
                          </a:solidFill>
                          <a:effectLst/>
                          <a:latin typeface="Arial" panose="020B0604020202020204" pitchFamily="34" charset="0"/>
                        </a:rPr>
                        <a:t>1,40</a:t>
                      </a:r>
                    </a:p>
                  </a:txBody>
                  <a:tcPr marL="6350" marR="6350" marT="6350" marB="0" anchor="b">
                    <a:lnL w="12700" cmpd="sng">
                      <a:noFill/>
                    </a:lnL>
                    <a:lnR w="12700" cmpd="sng">
                      <a:noFill/>
                    </a:lnR>
                    <a:lnT w="6350" cap="flat" cmpd="sng" algn="ctr">
                      <a:solidFill>
                        <a:srgbClr val="00A780"/>
                      </a:solidFill>
                      <a:prstDash val="solid"/>
                      <a:round/>
                      <a:headEnd type="none" w="med" len="med"/>
                      <a:tailEnd type="none" w="med" len="med"/>
                    </a:lnT>
                    <a:lnB w="6350" cap="flat" cmpd="sng" algn="ctr">
                      <a:solidFill>
                        <a:srgbClr val="00A78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sv-SE" sz="1000" b="0" i="0" u="none" strike="noStrike">
                          <a:solidFill>
                            <a:srgbClr val="000000"/>
                          </a:solidFill>
                          <a:effectLst/>
                          <a:latin typeface="Arial" panose="020B0604020202020204" pitchFamily="34" charset="0"/>
                        </a:rPr>
                        <a:t>Spanien</a:t>
                      </a:r>
                    </a:p>
                  </a:txBody>
                  <a:tcPr marL="6350" marR="6350" marT="6350" marB="0" anchor="b">
                    <a:lnL w="12700" cmpd="sng">
                      <a:noFill/>
                    </a:lnL>
                    <a:lnR w="12700" cmpd="sng">
                      <a:noFill/>
                    </a:lnR>
                    <a:lnT w="6350" cap="flat" cmpd="sng" algn="ctr">
                      <a:solidFill>
                        <a:srgbClr val="00A780"/>
                      </a:solidFill>
                      <a:prstDash val="solid"/>
                      <a:round/>
                      <a:headEnd type="none" w="med" len="med"/>
                      <a:tailEnd type="none" w="med" len="med"/>
                    </a:lnT>
                    <a:lnB w="6350" cap="flat" cmpd="sng" algn="ctr">
                      <a:solidFill>
                        <a:srgbClr val="00A78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sv-SE" sz="1000" b="0" i="0" u="none" strike="noStrike">
                          <a:solidFill>
                            <a:srgbClr val="000000"/>
                          </a:solidFill>
                          <a:effectLst/>
                          <a:latin typeface="Arial" panose="020B0604020202020204" pitchFamily="34" charset="0"/>
                        </a:rPr>
                        <a:t>0,59</a:t>
                      </a:r>
                    </a:p>
                  </a:txBody>
                  <a:tcPr marL="6350" marR="6350" marT="6350" marB="0" anchor="b">
                    <a:lnL w="12700" cmpd="sng">
                      <a:noFill/>
                    </a:lnL>
                    <a:lnR w="12700" cmpd="sng">
                      <a:noFill/>
                    </a:lnR>
                    <a:lnT w="6350" cap="flat" cmpd="sng" algn="ctr">
                      <a:solidFill>
                        <a:srgbClr val="00A780"/>
                      </a:solidFill>
                      <a:prstDash val="solid"/>
                      <a:round/>
                      <a:headEnd type="none" w="med" len="med"/>
                      <a:tailEnd type="none" w="med" len="med"/>
                    </a:lnT>
                    <a:lnB w="6350" cap="flat" cmpd="sng" algn="ctr">
                      <a:solidFill>
                        <a:srgbClr val="00A78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56029209"/>
                  </a:ext>
                </a:extLst>
              </a:tr>
              <a:tr h="252000">
                <a:tc>
                  <a:txBody>
                    <a:bodyPr/>
                    <a:lstStyle/>
                    <a:p>
                      <a:pPr algn="l" fontAlgn="b"/>
                      <a:r>
                        <a:rPr lang="sv-SE" sz="1000" b="0" i="0" u="none" strike="noStrike">
                          <a:solidFill>
                            <a:srgbClr val="000000"/>
                          </a:solidFill>
                          <a:effectLst/>
                          <a:latin typeface="Arial" panose="020B0604020202020204" pitchFamily="34" charset="0"/>
                        </a:rPr>
                        <a:t>Finland</a:t>
                      </a:r>
                    </a:p>
                  </a:txBody>
                  <a:tcPr marL="6350" marR="6350" marT="6350" marB="0" anchor="b">
                    <a:lnL w="12700" cmpd="sng">
                      <a:noFill/>
                    </a:lnL>
                    <a:lnR w="12700" cmpd="sng">
                      <a:noFill/>
                    </a:lnR>
                    <a:lnT w="6350" cap="flat" cmpd="sng" algn="ctr">
                      <a:solidFill>
                        <a:srgbClr val="00A780"/>
                      </a:solidFill>
                      <a:prstDash val="solid"/>
                      <a:round/>
                      <a:headEnd type="none" w="med" len="med"/>
                      <a:tailEnd type="none" w="med" len="med"/>
                    </a:lnT>
                    <a:lnB w="6350" cap="flat" cmpd="sng" algn="ctr">
                      <a:solidFill>
                        <a:srgbClr val="00A78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sv-SE" sz="1000" b="0" i="0" u="none" strike="noStrike" dirty="0">
                          <a:solidFill>
                            <a:srgbClr val="000000"/>
                          </a:solidFill>
                          <a:effectLst/>
                          <a:latin typeface="Arial" panose="020B0604020202020204" pitchFamily="34" charset="0"/>
                        </a:rPr>
                        <a:t>1,26</a:t>
                      </a:r>
                    </a:p>
                  </a:txBody>
                  <a:tcPr marL="6350" marR="6350" marT="6350" marB="0" anchor="b">
                    <a:lnL w="12700" cmpd="sng">
                      <a:noFill/>
                    </a:lnL>
                    <a:lnR w="12700" cmpd="sng">
                      <a:noFill/>
                    </a:lnR>
                    <a:lnT w="6350" cap="flat" cmpd="sng" algn="ctr">
                      <a:solidFill>
                        <a:srgbClr val="00A780"/>
                      </a:solidFill>
                      <a:prstDash val="solid"/>
                      <a:round/>
                      <a:headEnd type="none" w="med" len="med"/>
                      <a:tailEnd type="none" w="med" len="med"/>
                    </a:lnT>
                    <a:lnB w="6350" cap="flat" cmpd="sng" algn="ctr">
                      <a:solidFill>
                        <a:srgbClr val="00A78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sv-SE" sz="1000" b="0" i="0" u="none" strike="noStrike">
                          <a:solidFill>
                            <a:srgbClr val="000000"/>
                          </a:solidFill>
                          <a:effectLst/>
                          <a:latin typeface="Arial" panose="020B0604020202020204" pitchFamily="34" charset="0"/>
                        </a:rPr>
                        <a:t>Finland</a:t>
                      </a:r>
                    </a:p>
                  </a:txBody>
                  <a:tcPr marL="6350" marR="6350" marT="6350" marB="0" anchor="b">
                    <a:lnL w="12700" cmpd="sng">
                      <a:noFill/>
                    </a:lnL>
                    <a:lnR w="12700" cmpd="sng">
                      <a:noFill/>
                    </a:lnR>
                    <a:lnT w="6350" cap="flat" cmpd="sng" algn="ctr">
                      <a:solidFill>
                        <a:srgbClr val="00A780"/>
                      </a:solidFill>
                      <a:prstDash val="solid"/>
                      <a:round/>
                      <a:headEnd type="none" w="med" len="med"/>
                      <a:tailEnd type="none" w="med" len="med"/>
                    </a:lnT>
                    <a:lnB w="6350" cap="flat" cmpd="sng" algn="ctr">
                      <a:solidFill>
                        <a:srgbClr val="00A78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sv-SE" sz="1000" b="0" i="0" u="none" strike="noStrike">
                          <a:solidFill>
                            <a:srgbClr val="000000"/>
                          </a:solidFill>
                          <a:effectLst/>
                          <a:latin typeface="Arial" panose="020B0604020202020204" pitchFamily="34" charset="0"/>
                        </a:rPr>
                        <a:t>1,41</a:t>
                      </a:r>
                    </a:p>
                  </a:txBody>
                  <a:tcPr marL="6350" marR="6350" marT="6350" marB="0" anchor="b">
                    <a:lnL w="12700" cmpd="sng">
                      <a:noFill/>
                    </a:lnL>
                    <a:lnR w="12700" cmpd="sng">
                      <a:noFill/>
                    </a:lnR>
                    <a:lnT w="6350" cap="flat" cmpd="sng" algn="ctr">
                      <a:solidFill>
                        <a:srgbClr val="00A780"/>
                      </a:solidFill>
                      <a:prstDash val="solid"/>
                      <a:round/>
                      <a:headEnd type="none" w="med" len="med"/>
                      <a:tailEnd type="none" w="med" len="med"/>
                    </a:lnT>
                    <a:lnB w="6350" cap="flat" cmpd="sng" algn="ctr">
                      <a:solidFill>
                        <a:srgbClr val="00A78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sv-SE" sz="1000" b="0" i="0" u="none" strike="noStrike">
                          <a:solidFill>
                            <a:srgbClr val="000000"/>
                          </a:solidFill>
                          <a:effectLst/>
                          <a:latin typeface="Arial" panose="020B0604020202020204" pitchFamily="34" charset="0"/>
                        </a:rPr>
                        <a:t>Frankrike</a:t>
                      </a:r>
                    </a:p>
                  </a:txBody>
                  <a:tcPr marL="6350" marR="6350" marT="6350" marB="0" anchor="b">
                    <a:lnL w="12700" cmpd="sng">
                      <a:noFill/>
                    </a:lnL>
                    <a:lnR w="12700" cmpd="sng">
                      <a:noFill/>
                    </a:lnR>
                    <a:lnT w="6350" cap="flat" cmpd="sng" algn="ctr">
                      <a:solidFill>
                        <a:srgbClr val="00A780"/>
                      </a:solidFill>
                      <a:prstDash val="solid"/>
                      <a:round/>
                      <a:headEnd type="none" w="med" len="med"/>
                      <a:tailEnd type="none" w="med" len="med"/>
                    </a:lnT>
                    <a:lnB w="6350" cap="flat" cmpd="sng" algn="ctr">
                      <a:solidFill>
                        <a:srgbClr val="00A78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sv-SE" sz="1000" b="0" i="0" u="none" strike="noStrike">
                          <a:solidFill>
                            <a:srgbClr val="000000"/>
                          </a:solidFill>
                          <a:effectLst/>
                          <a:latin typeface="Arial" panose="020B0604020202020204" pitchFamily="34" charset="0"/>
                        </a:rPr>
                        <a:t>0,71</a:t>
                      </a:r>
                    </a:p>
                  </a:txBody>
                  <a:tcPr marL="6350" marR="6350" marT="6350" marB="0" anchor="b">
                    <a:lnL w="12700" cmpd="sng">
                      <a:noFill/>
                    </a:lnL>
                    <a:lnR w="12700" cmpd="sng">
                      <a:noFill/>
                    </a:lnR>
                    <a:lnT w="6350" cap="flat" cmpd="sng" algn="ctr">
                      <a:solidFill>
                        <a:srgbClr val="00A780"/>
                      </a:solidFill>
                      <a:prstDash val="solid"/>
                      <a:round/>
                      <a:headEnd type="none" w="med" len="med"/>
                      <a:tailEnd type="none" w="med" len="med"/>
                    </a:lnT>
                    <a:lnB w="6350" cap="flat" cmpd="sng" algn="ctr">
                      <a:solidFill>
                        <a:srgbClr val="00A78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84621622"/>
                  </a:ext>
                </a:extLst>
              </a:tr>
              <a:tr h="252000">
                <a:tc>
                  <a:txBody>
                    <a:bodyPr/>
                    <a:lstStyle/>
                    <a:p>
                      <a:pPr algn="l" fontAlgn="b"/>
                      <a:r>
                        <a:rPr lang="sv-SE" sz="1000" b="0" i="0" u="none" strike="noStrike">
                          <a:solidFill>
                            <a:srgbClr val="000000"/>
                          </a:solidFill>
                          <a:effectLst/>
                          <a:latin typeface="Arial" panose="020B0604020202020204" pitchFamily="34" charset="0"/>
                        </a:rPr>
                        <a:t>Belgien</a:t>
                      </a:r>
                    </a:p>
                  </a:txBody>
                  <a:tcPr marL="6350" marR="6350" marT="6350" marB="0" anchor="b">
                    <a:lnL w="12700" cmpd="sng">
                      <a:noFill/>
                    </a:lnL>
                    <a:lnR w="12700" cmpd="sng">
                      <a:noFill/>
                    </a:lnR>
                    <a:lnT w="6350" cap="flat" cmpd="sng" algn="ctr">
                      <a:solidFill>
                        <a:srgbClr val="00A780"/>
                      </a:solidFill>
                      <a:prstDash val="solid"/>
                      <a:round/>
                      <a:headEnd type="none" w="med" len="med"/>
                      <a:tailEnd type="none" w="med" len="med"/>
                    </a:lnT>
                    <a:lnB w="6350" cap="flat" cmpd="sng" algn="ctr">
                      <a:solidFill>
                        <a:srgbClr val="00A78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sv-SE" sz="1000" b="0" i="0" u="none" strike="noStrike" dirty="0">
                          <a:solidFill>
                            <a:srgbClr val="000000"/>
                          </a:solidFill>
                          <a:effectLst/>
                          <a:latin typeface="Arial" panose="020B0604020202020204" pitchFamily="34" charset="0"/>
                        </a:rPr>
                        <a:t>1,36</a:t>
                      </a:r>
                    </a:p>
                  </a:txBody>
                  <a:tcPr marL="6350" marR="6350" marT="6350" marB="0" anchor="b">
                    <a:lnL w="12700" cmpd="sng">
                      <a:noFill/>
                    </a:lnL>
                    <a:lnR w="12700" cmpd="sng">
                      <a:noFill/>
                    </a:lnR>
                    <a:lnT w="6350" cap="flat" cmpd="sng" algn="ctr">
                      <a:solidFill>
                        <a:srgbClr val="00A780"/>
                      </a:solidFill>
                      <a:prstDash val="solid"/>
                      <a:round/>
                      <a:headEnd type="none" w="med" len="med"/>
                      <a:tailEnd type="none" w="med" len="med"/>
                    </a:lnT>
                    <a:lnB w="6350" cap="flat" cmpd="sng" algn="ctr">
                      <a:solidFill>
                        <a:srgbClr val="00A78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sv-SE" sz="1000" b="0" i="0" u="none" strike="noStrike">
                          <a:solidFill>
                            <a:srgbClr val="000000"/>
                          </a:solidFill>
                          <a:effectLst/>
                          <a:latin typeface="Arial" panose="020B0604020202020204" pitchFamily="34" charset="0"/>
                        </a:rPr>
                        <a:t>Österrike</a:t>
                      </a:r>
                    </a:p>
                  </a:txBody>
                  <a:tcPr marL="6350" marR="6350" marT="6350" marB="0" anchor="b">
                    <a:lnL w="12700" cmpd="sng">
                      <a:noFill/>
                    </a:lnL>
                    <a:lnR w="12700" cmpd="sng">
                      <a:noFill/>
                    </a:lnR>
                    <a:lnT w="6350" cap="flat" cmpd="sng" algn="ctr">
                      <a:solidFill>
                        <a:srgbClr val="00A780"/>
                      </a:solidFill>
                      <a:prstDash val="solid"/>
                      <a:round/>
                      <a:headEnd type="none" w="med" len="med"/>
                      <a:tailEnd type="none" w="med" len="med"/>
                    </a:lnT>
                    <a:lnB w="6350" cap="flat" cmpd="sng" algn="ctr">
                      <a:solidFill>
                        <a:srgbClr val="00A78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sv-SE" sz="1000" b="0" i="0" u="none" strike="noStrike">
                          <a:solidFill>
                            <a:srgbClr val="000000"/>
                          </a:solidFill>
                          <a:effectLst/>
                          <a:latin typeface="Arial" panose="020B0604020202020204" pitchFamily="34" charset="0"/>
                        </a:rPr>
                        <a:t>1,43</a:t>
                      </a:r>
                    </a:p>
                  </a:txBody>
                  <a:tcPr marL="6350" marR="6350" marT="6350" marB="0" anchor="b">
                    <a:lnL w="12700" cmpd="sng">
                      <a:noFill/>
                    </a:lnL>
                    <a:lnR w="12700" cmpd="sng">
                      <a:noFill/>
                    </a:lnR>
                    <a:lnT w="6350" cap="flat" cmpd="sng" algn="ctr">
                      <a:solidFill>
                        <a:srgbClr val="00A780"/>
                      </a:solidFill>
                      <a:prstDash val="solid"/>
                      <a:round/>
                      <a:headEnd type="none" w="med" len="med"/>
                      <a:tailEnd type="none" w="med" len="med"/>
                    </a:lnT>
                    <a:lnB w="6350" cap="flat" cmpd="sng" algn="ctr">
                      <a:solidFill>
                        <a:srgbClr val="00A78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sv-SE" sz="1000" b="0" i="0" u="none" strike="noStrike">
                          <a:solidFill>
                            <a:srgbClr val="000000"/>
                          </a:solidFill>
                          <a:effectLst/>
                          <a:latin typeface="Arial" panose="020B0604020202020204" pitchFamily="34" charset="0"/>
                        </a:rPr>
                        <a:t>Österrike</a:t>
                      </a:r>
                    </a:p>
                  </a:txBody>
                  <a:tcPr marL="6350" marR="6350" marT="6350" marB="0" anchor="b">
                    <a:lnL w="12700" cmpd="sng">
                      <a:noFill/>
                    </a:lnL>
                    <a:lnR w="12700" cmpd="sng">
                      <a:noFill/>
                    </a:lnR>
                    <a:lnT w="6350" cap="flat" cmpd="sng" algn="ctr">
                      <a:solidFill>
                        <a:srgbClr val="00A780"/>
                      </a:solidFill>
                      <a:prstDash val="solid"/>
                      <a:round/>
                      <a:headEnd type="none" w="med" len="med"/>
                      <a:tailEnd type="none" w="med" len="med"/>
                    </a:lnT>
                    <a:lnB w="6350" cap="flat" cmpd="sng" algn="ctr">
                      <a:solidFill>
                        <a:srgbClr val="00A78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sv-SE" sz="1000" b="0" i="0" u="none" strike="noStrike">
                          <a:solidFill>
                            <a:srgbClr val="000000"/>
                          </a:solidFill>
                          <a:effectLst/>
                          <a:latin typeface="Arial" panose="020B0604020202020204" pitchFamily="34" charset="0"/>
                        </a:rPr>
                        <a:t>0,72</a:t>
                      </a:r>
                    </a:p>
                  </a:txBody>
                  <a:tcPr marL="6350" marR="6350" marT="6350" marB="0" anchor="b">
                    <a:lnL w="12700" cmpd="sng">
                      <a:noFill/>
                    </a:lnL>
                    <a:lnR w="12700" cmpd="sng">
                      <a:noFill/>
                    </a:lnR>
                    <a:lnT w="6350" cap="flat" cmpd="sng" algn="ctr">
                      <a:solidFill>
                        <a:srgbClr val="00A780"/>
                      </a:solidFill>
                      <a:prstDash val="solid"/>
                      <a:round/>
                      <a:headEnd type="none" w="med" len="med"/>
                      <a:tailEnd type="none" w="med" len="med"/>
                    </a:lnT>
                    <a:lnB w="6350" cap="flat" cmpd="sng" algn="ctr">
                      <a:solidFill>
                        <a:srgbClr val="00A78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86976954"/>
                  </a:ext>
                </a:extLst>
              </a:tr>
              <a:tr h="252000">
                <a:tc>
                  <a:txBody>
                    <a:bodyPr/>
                    <a:lstStyle/>
                    <a:p>
                      <a:pPr algn="l" fontAlgn="b"/>
                      <a:r>
                        <a:rPr lang="sv-SE" sz="1000" b="0" i="0" u="none" strike="noStrike">
                          <a:solidFill>
                            <a:srgbClr val="000000"/>
                          </a:solidFill>
                          <a:effectLst/>
                          <a:latin typeface="Arial" panose="020B0604020202020204" pitchFamily="34" charset="0"/>
                        </a:rPr>
                        <a:t>Spanien</a:t>
                      </a:r>
                    </a:p>
                  </a:txBody>
                  <a:tcPr marL="6350" marR="6350" marT="6350" marB="0" anchor="b">
                    <a:lnL w="12700" cmpd="sng">
                      <a:noFill/>
                    </a:lnL>
                    <a:lnR w="12700" cmpd="sng">
                      <a:noFill/>
                    </a:lnR>
                    <a:lnT w="6350" cap="flat" cmpd="sng" algn="ctr">
                      <a:solidFill>
                        <a:srgbClr val="00A780"/>
                      </a:solidFill>
                      <a:prstDash val="solid"/>
                      <a:round/>
                      <a:headEnd type="none" w="med" len="med"/>
                      <a:tailEnd type="none" w="med" len="med"/>
                    </a:lnT>
                    <a:lnB w="6350" cap="flat" cmpd="sng" algn="ctr">
                      <a:solidFill>
                        <a:srgbClr val="00A78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sv-SE" sz="1000" b="0" i="0" u="none" strike="noStrike" dirty="0">
                          <a:solidFill>
                            <a:srgbClr val="000000"/>
                          </a:solidFill>
                          <a:effectLst/>
                          <a:latin typeface="Arial" panose="020B0604020202020204" pitchFamily="34" charset="0"/>
                        </a:rPr>
                        <a:t>1,43</a:t>
                      </a:r>
                    </a:p>
                  </a:txBody>
                  <a:tcPr marL="6350" marR="6350" marT="6350" marB="0" anchor="b">
                    <a:lnL w="12700" cmpd="sng">
                      <a:noFill/>
                    </a:lnL>
                    <a:lnR w="12700" cmpd="sng">
                      <a:noFill/>
                    </a:lnR>
                    <a:lnT w="6350" cap="flat" cmpd="sng" algn="ctr">
                      <a:solidFill>
                        <a:srgbClr val="00A780"/>
                      </a:solidFill>
                      <a:prstDash val="solid"/>
                      <a:round/>
                      <a:headEnd type="none" w="med" len="med"/>
                      <a:tailEnd type="none" w="med" len="med"/>
                    </a:lnT>
                    <a:lnB w="6350" cap="flat" cmpd="sng" algn="ctr">
                      <a:solidFill>
                        <a:srgbClr val="00A78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sv-SE" sz="1000" b="0" i="0" u="none" strike="noStrike">
                          <a:solidFill>
                            <a:srgbClr val="000000"/>
                          </a:solidFill>
                          <a:effectLst/>
                          <a:latin typeface="Arial" panose="020B0604020202020204" pitchFamily="34" charset="0"/>
                        </a:rPr>
                        <a:t>Irland</a:t>
                      </a:r>
                    </a:p>
                  </a:txBody>
                  <a:tcPr marL="6350" marR="6350" marT="6350" marB="0" anchor="b">
                    <a:lnL w="12700" cmpd="sng">
                      <a:noFill/>
                    </a:lnL>
                    <a:lnR w="12700" cmpd="sng">
                      <a:noFill/>
                    </a:lnR>
                    <a:lnT w="6350" cap="flat" cmpd="sng" algn="ctr">
                      <a:solidFill>
                        <a:srgbClr val="00A780"/>
                      </a:solidFill>
                      <a:prstDash val="solid"/>
                      <a:round/>
                      <a:headEnd type="none" w="med" len="med"/>
                      <a:tailEnd type="none" w="med" len="med"/>
                    </a:lnT>
                    <a:lnB w="6350" cap="flat" cmpd="sng" algn="ctr">
                      <a:solidFill>
                        <a:srgbClr val="00A78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sv-SE" sz="1000" b="0" i="0" u="none" strike="noStrike">
                          <a:solidFill>
                            <a:srgbClr val="000000"/>
                          </a:solidFill>
                          <a:effectLst/>
                          <a:latin typeface="Arial" panose="020B0604020202020204" pitchFamily="34" charset="0"/>
                        </a:rPr>
                        <a:t>1,44</a:t>
                      </a:r>
                    </a:p>
                  </a:txBody>
                  <a:tcPr marL="6350" marR="6350" marT="6350" marB="0" anchor="b">
                    <a:lnL w="12700" cmpd="sng">
                      <a:noFill/>
                    </a:lnL>
                    <a:lnR w="12700" cmpd="sng">
                      <a:noFill/>
                    </a:lnR>
                    <a:lnT w="6350" cap="flat" cmpd="sng" algn="ctr">
                      <a:solidFill>
                        <a:srgbClr val="00A780"/>
                      </a:solidFill>
                      <a:prstDash val="solid"/>
                      <a:round/>
                      <a:headEnd type="none" w="med" len="med"/>
                      <a:tailEnd type="none" w="med" len="med"/>
                    </a:lnT>
                    <a:lnB w="6350" cap="flat" cmpd="sng" algn="ctr">
                      <a:solidFill>
                        <a:srgbClr val="00A78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sv-SE" sz="1000" b="0" i="0" u="none" strike="noStrike">
                          <a:solidFill>
                            <a:srgbClr val="000000"/>
                          </a:solidFill>
                          <a:effectLst/>
                          <a:latin typeface="Arial" panose="020B0604020202020204" pitchFamily="34" charset="0"/>
                        </a:rPr>
                        <a:t>Finland</a:t>
                      </a:r>
                    </a:p>
                  </a:txBody>
                  <a:tcPr marL="6350" marR="6350" marT="6350" marB="0" anchor="b">
                    <a:lnL w="12700" cmpd="sng">
                      <a:noFill/>
                    </a:lnL>
                    <a:lnR w="12700" cmpd="sng">
                      <a:noFill/>
                    </a:lnR>
                    <a:lnT w="6350" cap="flat" cmpd="sng" algn="ctr">
                      <a:solidFill>
                        <a:srgbClr val="00A780"/>
                      </a:solidFill>
                      <a:prstDash val="solid"/>
                      <a:round/>
                      <a:headEnd type="none" w="med" len="med"/>
                      <a:tailEnd type="none" w="med" len="med"/>
                    </a:lnT>
                    <a:lnB w="6350" cap="flat" cmpd="sng" algn="ctr">
                      <a:solidFill>
                        <a:srgbClr val="00A78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sv-SE" sz="1000" b="0" i="0" u="none" strike="noStrike">
                          <a:solidFill>
                            <a:srgbClr val="000000"/>
                          </a:solidFill>
                          <a:effectLst/>
                          <a:latin typeface="Arial" panose="020B0604020202020204" pitchFamily="34" charset="0"/>
                        </a:rPr>
                        <a:t>0,75</a:t>
                      </a:r>
                    </a:p>
                  </a:txBody>
                  <a:tcPr marL="6350" marR="6350" marT="6350" marB="0" anchor="b">
                    <a:lnL w="12700" cmpd="sng">
                      <a:noFill/>
                    </a:lnL>
                    <a:lnR w="12700" cmpd="sng">
                      <a:noFill/>
                    </a:lnR>
                    <a:lnT w="6350" cap="flat" cmpd="sng" algn="ctr">
                      <a:solidFill>
                        <a:srgbClr val="00A780"/>
                      </a:solidFill>
                      <a:prstDash val="solid"/>
                      <a:round/>
                      <a:headEnd type="none" w="med" len="med"/>
                      <a:tailEnd type="none" w="med" len="med"/>
                    </a:lnT>
                    <a:lnB w="6350" cap="flat" cmpd="sng" algn="ctr">
                      <a:solidFill>
                        <a:srgbClr val="00A78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81685427"/>
                  </a:ext>
                </a:extLst>
              </a:tr>
              <a:tr h="252000">
                <a:tc>
                  <a:txBody>
                    <a:bodyPr/>
                    <a:lstStyle/>
                    <a:p>
                      <a:pPr algn="l" fontAlgn="b"/>
                      <a:r>
                        <a:rPr lang="sv-SE" sz="1000" b="0" i="0" u="none" strike="noStrike">
                          <a:solidFill>
                            <a:srgbClr val="000000"/>
                          </a:solidFill>
                          <a:effectLst/>
                          <a:latin typeface="Arial" panose="020B0604020202020204" pitchFamily="34" charset="0"/>
                        </a:rPr>
                        <a:t>Tyskland</a:t>
                      </a:r>
                    </a:p>
                  </a:txBody>
                  <a:tcPr marL="6350" marR="6350" marT="6350" marB="0" anchor="b">
                    <a:lnL w="12700" cmpd="sng">
                      <a:noFill/>
                    </a:lnL>
                    <a:lnR w="12700" cmpd="sng">
                      <a:noFill/>
                    </a:lnR>
                    <a:lnT w="6350" cap="flat" cmpd="sng" algn="ctr">
                      <a:solidFill>
                        <a:srgbClr val="00A780"/>
                      </a:solidFill>
                      <a:prstDash val="solid"/>
                      <a:round/>
                      <a:headEnd type="none" w="med" len="med"/>
                      <a:tailEnd type="none" w="med" len="med"/>
                    </a:lnT>
                    <a:lnB w="6350" cap="flat" cmpd="sng" algn="ctr">
                      <a:solidFill>
                        <a:srgbClr val="00A78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sv-SE" sz="1000" b="0" i="0" u="none" strike="noStrike" dirty="0">
                          <a:solidFill>
                            <a:srgbClr val="000000"/>
                          </a:solidFill>
                          <a:effectLst/>
                          <a:latin typeface="Arial" panose="020B0604020202020204" pitchFamily="34" charset="0"/>
                        </a:rPr>
                        <a:t>1,50</a:t>
                      </a:r>
                    </a:p>
                  </a:txBody>
                  <a:tcPr marL="6350" marR="6350" marT="6350" marB="0" anchor="b">
                    <a:lnL w="12700" cmpd="sng">
                      <a:noFill/>
                    </a:lnL>
                    <a:lnR w="12700" cmpd="sng">
                      <a:noFill/>
                    </a:lnR>
                    <a:lnT w="6350" cap="flat" cmpd="sng" algn="ctr">
                      <a:solidFill>
                        <a:srgbClr val="00A780"/>
                      </a:solidFill>
                      <a:prstDash val="solid"/>
                      <a:round/>
                      <a:headEnd type="none" w="med" len="med"/>
                      <a:tailEnd type="none" w="med" len="med"/>
                    </a:lnT>
                    <a:lnB w="6350" cap="flat" cmpd="sng" algn="ctr">
                      <a:solidFill>
                        <a:srgbClr val="00A78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sv-SE" sz="1000" b="0" i="0" u="none" strike="noStrike">
                          <a:solidFill>
                            <a:srgbClr val="000000"/>
                          </a:solidFill>
                          <a:effectLst/>
                          <a:latin typeface="Arial" panose="020B0604020202020204" pitchFamily="34" charset="0"/>
                        </a:rPr>
                        <a:t>Portugal</a:t>
                      </a:r>
                    </a:p>
                  </a:txBody>
                  <a:tcPr marL="6350" marR="6350" marT="6350" marB="0" anchor="b">
                    <a:lnL w="12700" cmpd="sng">
                      <a:noFill/>
                    </a:lnL>
                    <a:lnR w="12700" cmpd="sng">
                      <a:noFill/>
                    </a:lnR>
                    <a:lnT w="6350" cap="flat" cmpd="sng" algn="ctr">
                      <a:solidFill>
                        <a:srgbClr val="00A780"/>
                      </a:solidFill>
                      <a:prstDash val="solid"/>
                      <a:round/>
                      <a:headEnd type="none" w="med" len="med"/>
                      <a:tailEnd type="none" w="med" len="med"/>
                    </a:lnT>
                    <a:lnB w="6350" cap="flat" cmpd="sng" algn="ctr">
                      <a:solidFill>
                        <a:srgbClr val="00A78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sv-SE" sz="1000" b="0" i="0" u="none" strike="noStrike">
                          <a:solidFill>
                            <a:srgbClr val="000000"/>
                          </a:solidFill>
                          <a:effectLst/>
                          <a:latin typeface="Arial" panose="020B0604020202020204" pitchFamily="34" charset="0"/>
                        </a:rPr>
                        <a:t>1,46</a:t>
                      </a:r>
                    </a:p>
                  </a:txBody>
                  <a:tcPr marL="6350" marR="6350" marT="6350" marB="0" anchor="b">
                    <a:lnL w="12700" cmpd="sng">
                      <a:noFill/>
                    </a:lnL>
                    <a:lnR w="12700" cmpd="sng">
                      <a:noFill/>
                    </a:lnR>
                    <a:lnT w="6350" cap="flat" cmpd="sng" algn="ctr">
                      <a:solidFill>
                        <a:srgbClr val="00A780"/>
                      </a:solidFill>
                      <a:prstDash val="solid"/>
                      <a:round/>
                      <a:headEnd type="none" w="med" len="med"/>
                      <a:tailEnd type="none" w="med" len="med"/>
                    </a:lnT>
                    <a:lnB w="6350" cap="flat" cmpd="sng" algn="ctr">
                      <a:solidFill>
                        <a:srgbClr val="00A78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sv-SE" sz="1000" b="0" i="0" u="none" strike="noStrike">
                          <a:solidFill>
                            <a:srgbClr val="000000"/>
                          </a:solidFill>
                          <a:effectLst/>
                          <a:latin typeface="Arial" panose="020B0604020202020204" pitchFamily="34" charset="0"/>
                        </a:rPr>
                        <a:t>Tyskland</a:t>
                      </a:r>
                    </a:p>
                  </a:txBody>
                  <a:tcPr marL="6350" marR="6350" marT="6350" marB="0" anchor="b">
                    <a:lnL w="12700" cmpd="sng">
                      <a:noFill/>
                    </a:lnL>
                    <a:lnR w="12700" cmpd="sng">
                      <a:noFill/>
                    </a:lnR>
                    <a:lnT w="6350" cap="flat" cmpd="sng" algn="ctr">
                      <a:solidFill>
                        <a:srgbClr val="00A780"/>
                      </a:solidFill>
                      <a:prstDash val="solid"/>
                      <a:round/>
                      <a:headEnd type="none" w="med" len="med"/>
                      <a:tailEnd type="none" w="med" len="med"/>
                    </a:lnT>
                    <a:lnB w="6350" cap="flat" cmpd="sng" algn="ctr">
                      <a:solidFill>
                        <a:srgbClr val="00A78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sv-SE" sz="1000" b="0" i="0" u="none" strike="noStrike">
                          <a:solidFill>
                            <a:srgbClr val="000000"/>
                          </a:solidFill>
                          <a:effectLst/>
                          <a:latin typeface="Arial" panose="020B0604020202020204" pitchFamily="34" charset="0"/>
                        </a:rPr>
                        <a:t>0,79</a:t>
                      </a:r>
                    </a:p>
                  </a:txBody>
                  <a:tcPr marL="6350" marR="6350" marT="6350" marB="0" anchor="b">
                    <a:lnL w="12700" cmpd="sng">
                      <a:noFill/>
                    </a:lnL>
                    <a:lnR w="12700" cmpd="sng">
                      <a:noFill/>
                    </a:lnR>
                    <a:lnT w="6350" cap="flat" cmpd="sng" algn="ctr">
                      <a:solidFill>
                        <a:srgbClr val="00A780"/>
                      </a:solidFill>
                      <a:prstDash val="solid"/>
                      <a:round/>
                      <a:headEnd type="none" w="med" len="med"/>
                      <a:tailEnd type="none" w="med" len="med"/>
                    </a:lnT>
                    <a:lnB w="6350" cap="flat" cmpd="sng" algn="ctr">
                      <a:solidFill>
                        <a:srgbClr val="00A78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72535740"/>
                  </a:ext>
                </a:extLst>
              </a:tr>
              <a:tr h="252000">
                <a:tc>
                  <a:txBody>
                    <a:bodyPr/>
                    <a:lstStyle/>
                    <a:p>
                      <a:pPr algn="l" fontAlgn="b"/>
                      <a:r>
                        <a:rPr lang="sv-SE" sz="1000" b="0" i="0" u="none" strike="noStrike">
                          <a:solidFill>
                            <a:srgbClr val="000000"/>
                          </a:solidFill>
                          <a:effectLst/>
                          <a:latin typeface="Arial" panose="020B0604020202020204" pitchFamily="34" charset="0"/>
                        </a:rPr>
                        <a:t>Frankrike</a:t>
                      </a:r>
                    </a:p>
                  </a:txBody>
                  <a:tcPr marL="6350" marR="6350" marT="6350" marB="0" anchor="b">
                    <a:lnL w="12700" cmpd="sng">
                      <a:noFill/>
                    </a:lnL>
                    <a:lnR w="12700" cmpd="sng">
                      <a:noFill/>
                    </a:lnR>
                    <a:lnT w="6350" cap="flat" cmpd="sng" algn="ctr">
                      <a:solidFill>
                        <a:srgbClr val="00A780"/>
                      </a:solidFill>
                      <a:prstDash val="solid"/>
                      <a:round/>
                      <a:headEnd type="none" w="med" len="med"/>
                      <a:tailEnd type="none" w="med" len="med"/>
                    </a:lnT>
                    <a:lnB w="6350" cap="flat" cmpd="sng" algn="ctr">
                      <a:solidFill>
                        <a:srgbClr val="00A78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sv-SE" sz="1000" b="0" i="0" u="none" strike="noStrike" dirty="0">
                          <a:solidFill>
                            <a:srgbClr val="000000"/>
                          </a:solidFill>
                          <a:effectLst/>
                          <a:latin typeface="Arial" panose="020B0604020202020204" pitchFamily="34" charset="0"/>
                        </a:rPr>
                        <a:t>1,63</a:t>
                      </a:r>
                    </a:p>
                  </a:txBody>
                  <a:tcPr marL="6350" marR="6350" marT="6350" marB="0" anchor="b">
                    <a:lnL w="12700" cmpd="sng">
                      <a:noFill/>
                    </a:lnL>
                    <a:lnR w="12700" cmpd="sng">
                      <a:noFill/>
                    </a:lnR>
                    <a:lnT w="6350" cap="flat" cmpd="sng" algn="ctr">
                      <a:solidFill>
                        <a:srgbClr val="00A780"/>
                      </a:solidFill>
                      <a:prstDash val="solid"/>
                      <a:round/>
                      <a:headEnd type="none" w="med" len="med"/>
                      <a:tailEnd type="none" w="med" len="med"/>
                    </a:lnT>
                    <a:lnB w="6350" cap="flat" cmpd="sng" algn="ctr">
                      <a:solidFill>
                        <a:srgbClr val="00A78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sv-SE" sz="1000" b="0" i="0" u="none" strike="noStrike">
                          <a:solidFill>
                            <a:srgbClr val="000000"/>
                          </a:solidFill>
                          <a:effectLst/>
                          <a:latin typeface="Arial" panose="020B0604020202020204" pitchFamily="34" charset="0"/>
                        </a:rPr>
                        <a:t>Frankrike</a:t>
                      </a:r>
                    </a:p>
                  </a:txBody>
                  <a:tcPr marL="6350" marR="6350" marT="6350" marB="0" anchor="b">
                    <a:lnL w="12700" cmpd="sng">
                      <a:noFill/>
                    </a:lnL>
                    <a:lnR w="12700" cmpd="sng">
                      <a:noFill/>
                    </a:lnR>
                    <a:lnT w="6350" cap="flat" cmpd="sng" algn="ctr">
                      <a:solidFill>
                        <a:srgbClr val="00A780"/>
                      </a:solidFill>
                      <a:prstDash val="solid"/>
                      <a:round/>
                      <a:headEnd type="none" w="med" len="med"/>
                      <a:tailEnd type="none" w="med" len="med"/>
                    </a:lnT>
                    <a:lnB w="6350" cap="flat" cmpd="sng" algn="ctr">
                      <a:solidFill>
                        <a:srgbClr val="00A78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sv-SE" sz="1000" b="0" i="0" u="none" strike="noStrike">
                          <a:solidFill>
                            <a:srgbClr val="000000"/>
                          </a:solidFill>
                          <a:effectLst/>
                          <a:latin typeface="Arial" panose="020B0604020202020204" pitchFamily="34" charset="0"/>
                        </a:rPr>
                        <a:t>1,53</a:t>
                      </a:r>
                    </a:p>
                  </a:txBody>
                  <a:tcPr marL="6350" marR="6350" marT="6350" marB="0" anchor="b">
                    <a:lnL w="12700" cmpd="sng">
                      <a:noFill/>
                    </a:lnL>
                    <a:lnR w="12700" cmpd="sng">
                      <a:noFill/>
                    </a:lnR>
                    <a:lnT w="6350" cap="flat" cmpd="sng" algn="ctr">
                      <a:solidFill>
                        <a:srgbClr val="00A780"/>
                      </a:solidFill>
                      <a:prstDash val="solid"/>
                      <a:round/>
                      <a:headEnd type="none" w="med" len="med"/>
                      <a:tailEnd type="none" w="med" len="med"/>
                    </a:lnT>
                    <a:lnB w="6350" cap="flat" cmpd="sng" algn="ctr">
                      <a:solidFill>
                        <a:srgbClr val="00A78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sv-SE" sz="1000" b="0" i="0" u="none" strike="noStrike" dirty="0">
                          <a:solidFill>
                            <a:srgbClr val="000000"/>
                          </a:solidFill>
                          <a:effectLst/>
                          <a:latin typeface="Arial" panose="020B0604020202020204" pitchFamily="34" charset="0"/>
                        </a:rPr>
                        <a:t>Belgien</a:t>
                      </a:r>
                    </a:p>
                  </a:txBody>
                  <a:tcPr marL="6350" marR="6350" marT="6350" marB="0" anchor="b">
                    <a:lnL w="12700" cmpd="sng">
                      <a:noFill/>
                    </a:lnL>
                    <a:lnR w="12700" cmpd="sng">
                      <a:noFill/>
                    </a:lnR>
                    <a:lnT w="6350" cap="flat" cmpd="sng" algn="ctr">
                      <a:solidFill>
                        <a:srgbClr val="00A780"/>
                      </a:solidFill>
                      <a:prstDash val="solid"/>
                      <a:round/>
                      <a:headEnd type="none" w="med" len="med"/>
                      <a:tailEnd type="none" w="med" len="med"/>
                    </a:lnT>
                    <a:lnB w="6350" cap="flat" cmpd="sng" algn="ctr">
                      <a:solidFill>
                        <a:srgbClr val="00A78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sv-SE" sz="1000" b="0" i="0" u="none" strike="noStrike">
                          <a:solidFill>
                            <a:srgbClr val="000000"/>
                          </a:solidFill>
                          <a:effectLst/>
                          <a:latin typeface="Arial" panose="020B0604020202020204" pitchFamily="34" charset="0"/>
                        </a:rPr>
                        <a:t>0,83</a:t>
                      </a:r>
                    </a:p>
                  </a:txBody>
                  <a:tcPr marL="6350" marR="6350" marT="6350" marB="0" anchor="b">
                    <a:lnL w="12700" cmpd="sng">
                      <a:noFill/>
                    </a:lnL>
                    <a:lnR w="12700" cmpd="sng">
                      <a:noFill/>
                    </a:lnR>
                    <a:lnT w="6350" cap="flat" cmpd="sng" algn="ctr">
                      <a:solidFill>
                        <a:srgbClr val="00A780"/>
                      </a:solidFill>
                      <a:prstDash val="solid"/>
                      <a:round/>
                      <a:headEnd type="none" w="med" len="med"/>
                      <a:tailEnd type="none" w="med" len="med"/>
                    </a:lnT>
                    <a:lnB w="6350" cap="flat" cmpd="sng" algn="ctr">
                      <a:solidFill>
                        <a:srgbClr val="00A78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29028917"/>
                  </a:ext>
                </a:extLst>
              </a:tr>
              <a:tr h="252000">
                <a:tc>
                  <a:txBody>
                    <a:bodyPr/>
                    <a:lstStyle/>
                    <a:p>
                      <a:pPr algn="l" fontAlgn="b"/>
                      <a:r>
                        <a:rPr lang="sv-SE" sz="1000" b="0" i="0" u="none" strike="noStrike">
                          <a:solidFill>
                            <a:srgbClr val="000000"/>
                          </a:solidFill>
                          <a:effectLst/>
                          <a:latin typeface="Arial" panose="020B0604020202020204" pitchFamily="34" charset="0"/>
                        </a:rPr>
                        <a:t>Luxemburg</a:t>
                      </a:r>
                    </a:p>
                  </a:txBody>
                  <a:tcPr marL="6350" marR="6350" marT="6350" marB="0" anchor="b">
                    <a:lnL w="12700" cmpd="sng">
                      <a:noFill/>
                    </a:lnL>
                    <a:lnR w="12700" cmpd="sng">
                      <a:noFill/>
                    </a:lnR>
                    <a:lnT w="6350" cap="flat" cmpd="sng" algn="ctr">
                      <a:solidFill>
                        <a:srgbClr val="00A780"/>
                      </a:solidFill>
                      <a:prstDash val="solid"/>
                      <a:round/>
                      <a:headEnd type="none" w="med" len="med"/>
                      <a:tailEnd type="none" w="med" len="med"/>
                    </a:lnT>
                    <a:lnB w="6350" cap="flat" cmpd="sng" algn="ctr">
                      <a:solidFill>
                        <a:srgbClr val="00A78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sv-SE" sz="1000" b="0" i="0" u="none" strike="noStrike" dirty="0">
                          <a:solidFill>
                            <a:srgbClr val="000000"/>
                          </a:solidFill>
                          <a:effectLst/>
                          <a:latin typeface="Arial" panose="020B0604020202020204" pitchFamily="34" charset="0"/>
                        </a:rPr>
                        <a:t>1,69</a:t>
                      </a:r>
                    </a:p>
                  </a:txBody>
                  <a:tcPr marL="6350" marR="6350" marT="6350" marB="0" anchor="b">
                    <a:lnL w="12700" cmpd="sng">
                      <a:noFill/>
                    </a:lnL>
                    <a:lnR w="12700" cmpd="sng">
                      <a:noFill/>
                    </a:lnR>
                    <a:lnT w="6350" cap="flat" cmpd="sng" algn="ctr">
                      <a:solidFill>
                        <a:srgbClr val="00A780"/>
                      </a:solidFill>
                      <a:prstDash val="solid"/>
                      <a:round/>
                      <a:headEnd type="none" w="med" len="med"/>
                      <a:tailEnd type="none" w="med" len="med"/>
                    </a:lnT>
                    <a:lnB w="6350" cap="flat" cmpd="sng" algn="ctr">
                      <a:solidFill>
                        <a:srgbClr val="00A78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sv-SE" sz="1000" b="0" i="0" u="none" strike="noStrike">
                          <a:solidFill>
                            <a:srgbClr val="000000"/>
                          </a:solidFill>
                          <a:effectLst/>
                          <a:latin typeface="Arial" panose="020B0604020202020204" pitchFamily="34" charset="0"/>
                        </a:rPr>
                        <a:t>Tyskland</a:t>
                      </a:r>
                    </a:p>
                  </a:txBody>
                  <a:tcPr marL="6350" marR="6350" marT="6350" marB="0" anchor="b">
                    <a:lnL w="12700" cmpd="sng">
                      <a:noFill/>
                    </a:lnL>
                    <a:lnR w="12700" cmpd="sng">
                      <a:noFill/>
                    </a:lnR>
                    <a:lnT w="6350" cap="flat" cmpd="sng" algn="ctr">
                      <a:solidFill>
                        <a:srgbClr val="00A780"/>
                      </a:solidFill>
                      <a:prstDash val="solid"/>
                      <a:round/>
                      <a:headEnd type="none" w="med" len="med"/>
                      <a:tailEnd type="none" w="med" len="med"/>
                    </a:lnT>
                    <a:lnB w="6350" cap="flat" cmpd="sng" algn="ctr">
                      <a:solidFill>
                        <a:srgbClr val="00A78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sv-SE" sz="1000" b="0" i="0" u="none" strike="noStrike">
                          <a:solidFill>
                            <a:srgbClr val="000000"/>
                          </a:solidFill>
                          <a:effectLst/>
                          <a:latin typeface="Arial" panose="020B0604020202020204" pitchFamily="34" charset="0"/>
                        </a:rPr>
                        <a:t>1,53</a:t>
                      </a:r>
                    </a:p>
                  </a:txBody>
                  <a:tcPr marL="6350" marR="6350" marT="6350" marB="0" anchor="b">
                    <a:lnL w="12700" cmpd="sng">
                      <a:noFill/>
                    </a:lnL>
                    <a:lnR w="12700" cmpd="sng">
                      <a:noFill/>
                    </a:lnR>
                    <a:lnT w="6350" cap="flat" cmpd="sng" algn="ctr">
                      <a:solidFill>
                        <a:srgbClr val="00A780"/>
                      </a:solidFill>
                      <a:prstDash val="solid"/>
                      <a:round/>
                      <a:headEnd type="none" w="med" len="med"/>
                      <a:tailEnd type="none" w="med" len="med"/>
                    </a:lnT>
                    <a:lnB w="6350" cap="flat" cmpd="sng" algn="ctr">
                      <a:solidFill>
                        <a:srgbClr val="00A78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sv-SE" sz="1000" b="0" i="0" u="none" strike="noStrike">
                          <a:solidFill>
                            <a:srgbClr val="000000"/>
                          </a:solidFill>
                          <a:effectLst/>
                          <a:latin typeface="Arial" panose="020B0604020202020204" pitchFamily="34" charset="0"/>
                        </a:rPr>
                        <a:t>Portugal</a:t>
                      </a:r>
                    </a:p>
                  </a:txBody>
                  <a:tcPr marL="6350" marR="6350" marT="6350" marB="0" anchor="b">
                    <a:lnL w="12700" cmpd="sng">
                      <a:noFill/>
                    </a:lnL>
                    <a:lnR w="12700" cmpd="sng">
                      <a:noFill/>
                    </a:lnR>
                    <a:lnT w="6350" cap="flat" cmpd="sng" algn="ctr">
                      <a:solidFill>
                        <a:srgbClr val="00A780"/>
                      </a:solidFill>
                      <a:prstDash val="solid"/>
                      <a:round/>
                      <a:headEnd type="none" w="med" len="med"/>
                      <a:tailEnd type="none" w="med" len="med"/>
                    </a:lnT>
                    <a:lnB w="6350" cap="flat" cmpd="sng" algn="ctr">
                      <a:solidFill>
                        <a:srgbClr val="00A78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sv-SE" sz="1000" b="0" i="0" u="none" strike="noStrike">
                          <a:solidFill>
                            <a:srgbClr val="000000"/>
                          </a:solidFill>
                          <a:effectLst/>
                          <a:latin typeface="Arial" panose="020B0604020202020204" pitchFamily="34" charset="0"/>
                        </a:rPr>
                        <a:t>0,88</a:t>
                      </a:r>
                    </a:p>
                  </a:txBody>
                  <a:tcPr marL="6350" marR="6350" marT="6350" marB="0" anchor="b">
                    <a:lnL w="12700" cmpd="sng">
                      <a:noFill/>
                    </a:lnL>
                    <a:lnR w="12700" cmpd="sng">
                      <a:noFill/>
                    </a:lnR>
                    <a:lnT w="6350" cap="flat" cmpd="sng" algn="ctr">
                      <a:solidFill>
                        <a:srgbClr val="00A780"/>
                      </a:solidFill>
                      <a:prstDash val="solid"/>
                      <a:round/>
                      <a:headEnd type="none" w="med" len="med"/>
                      <a:tailEnd type="none" w="med" len="med"/>
                    </a:lnT>
                    <a:lnB w="6350" cap="flat" cmpd="sng" algn="ctr">
                      <a:solidFill>
                        <a:srgbClr val="00A78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0673625"/>
                  </a:ext>
                </a:extLst>
              </a:tr>
              <a:tr h="252000">
                <a:tc>
                  <a:txBody>
                    <a:bodyPr/>
                    <a:lstStyle/>
                    <a:p>
                      <a:pPr algn="l" fontAlgn="b"/>
                      <a:r>
                        <a:rPr lang="sv-SE" sz="1000" b="0" i="0" u="none" strike="noStrike">
                          <a:solidFill>
                            <a:srgbClr val="000000"/>
                          </a:solidFill>
                          <a:effectLst/>
                          <a:latin typeface="Arial" panose="020B0604020202020204" pitchFamily="34" charset="0"/>
                        </a:rPr>
                        <a:t>Österrike</a:t>
                      </a:r>
                    </a:p>
                  </a:txBody>
                  <a:tcPr marL="6350" marR="6350" marT="6350" marB="0" anchor="b">
                    <a:lnL w="12700" cmpd="sng">
                      <a:noFill/>
                    </a:lnL>
                    <a:lnR w="12700" cmpd="sng">
                      <a:noFill/>
                    </a:lnR>
                    <a:lnT w="6350" cap="flat" cmpd="sng" algn="ctr">
                      <a:solidFill>
                        <a:srgbClr val="00A780"/>
                      </a:solidFill>
                      <a:prstDash val="solid"/>
                      <a:round/>
                      <a:headEnd type="none" w="med" len="med"/>
                      <a:tailEnd type="none" w="med" len="med"/>
                    </a:lnT>
                    <a:lnB w="6350" cap="flat" cmpd="sng" algn="ctr">
                      <a:solidFill>
                        <a:srgbClr val="00A78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sv-SE" sz="1000" b="0" i="0" u="none" strike="noStrike" dirty="0">
                          <a:solidFill>
                            <a:srgbClr val="000000"/>
                          </a:solidFill>
                          <a:effectLst/>
                          <a:latin typeface="Arial" panose="020B0604020202020204" pitchFamily="34" charset="0"/>
                        </a:rPr>
                        <a:t>1,81</a:t>
                      </a:r>
                    </a:p>
                  </a:txBody>
                  <a:tcPr marL="6350" marR="6350" marT="6350" marB="0" anchor="b">
                    <a:lnL w="12700" cmpd="sng">
                      <a:noFill/>
                    </a:lnL>
                    <a:lnR w="12700" cmpd="sng">
                      <a:noFill/>
                    </a:lnR>
                    <a:lnT w="6350" cap="flat" cmpd="sng" algn="ctr">
                      <a:solidFill>
                        <a:srgbClr val="00A780"/>
                      </a:solidFill>
                      <a:prstDash val="solid"/>
                      <a:round/>
                      <a:headEnd type="none" w="med" len="med"/>
                      <a:tailEnd type="none" w="med" len="med"/>
                    </a:lnT>
                    <a:lnB w="6350" cap="flat" cmpd="sng" algn="ctr">
                      <a:solidFill>
                        <a:srgbClr val="00A78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sv-SE" sz="1000" b="0" i="0" u="none" strike="noStrike" dirty="0">
                          <a:solidFill>
                            <a:srgbClr val="000000"/>
                          </a:solidFill>
                          <a:effectLst/>
                          <a:latin typeface="Arial" panose="020B0604020202020204" pitchFamily="34" charset="0"/>
                        </a:rPr>
                        <a:t>Luxemburg</a:t>
                      </a:r>
                    </a:p>
                  </a:txBody>
                  <a:tcPr marL="6350" marR="6350" marT="6350" marB="0" anchor="b">
                    <a:lnL w="12700" cmpd="sng">
                      <a:noFill/>
                    </a:lnL>
                    <a:lnR w="12700" cmpd="sng">
                      <a:noFill/>
                    </a:lnR>
                    <a:lnT w="6350" cap="flat" cmpd="sng" algn="ctr">
                      <a:solidFill>
                        <a:srgbClr val="00A780"/>
                      </a:solidFill>
                      <a:prstDash val="solid"/>
                      <a:round/>
                      <a:headEnd type="none" w="med" len="med"/>
                      <a:tailEnd type="none" w="med" len="med"/>
                    </a:lnT>
                    <a:lnB w="6350" cap="flat" cmpd="sng" algn="ctr">
                      <a:solidFill>
                        <a:srgbClr val="00A78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sv-SE" sz="1000" b="0" i="0" u="none" strike="noStrike">
                          <a:solidFill>
                            <a:srgbClr val="000000"/>
                          </a:solidFill>
                          <a:effectLst/>
                          <a:latin typeface="Arial" panose="020B0604020202020204" pitchFamily="34" charset="0"/>
                        </a:rPr>
                        <a:t>1,59</a:t>
                      </a:r>
                    </a:p>
                  </a:txBody>
                  <a:tcPr marL="6350" marR="6350" marT="6350" marB="0" anchor="b">
                    <a:lnL w="12700" cmpd="sng">
                      <a:noFill/>
                    </a:lnL>
                    <a:lnR w="12700" cmpd="sng">
                      <a:noFill/>
                    </a:lnR>
                    <a:lnT w="6350" cap="flat" cmpd="sng" algn="ctr">
                      <a:solidFill>
                        <a:srgbClr val="00A780"/>
                      </a:solidFill>
                      <a:prstDash val="solid"/>
                      <a:round/>
                      <a:headEnd type="none" w="med" len="med"/>
                      <a:tailEnd type="none" w="med" len="med"/>
                    </a:lnT>
                    <a:lnB w="6350" cap="flat" cmpd="sng" algn="ctr">
                      <a:solidFill>
                        <a:srgbClr val="00A78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sv-SE" sz="1000" b="0" i="0" u="none" strike="noStrike">
                          <a:solidFill>
                            <a:srgbClr val="000000"/>
                          </a:solidFill>
                          <a:effectLst/>
                          <a:latin typeface="Arial" panose="020B0604020202020204" pitchFamily="34" charset="0"/>
                        </a:rPr>
                        <a:t>Irland</a:t>
                      </a:r>
                    </a:p>
                  </a:txBody>
                  <a:tcPr marL="6350" marR="6350" marT="6350" marB="0" anchor="b">
                    <a:lnL w="12700" cmpd="sng">
                      <a:noFill/>
                    </a:lnL>
                    <a:lnR w="12700" cmpd="sng">
                      <a:noFill/>
                    </a:lnR>
                    <a:lnT w="6350" cap="flat" cmpd="sng" algn="ctr">
                      <a:solidFill>
                        <a:srgbClr val="00A780"/>
                      </a:solidFill>
                      <a:prstDash val="solid"/>
                      <a:round/>
                      <a:headEnd type="none" w="med" len="med"/>
                      <a:tailEnd type="none" w="med" len="med"/>
                    </a:lnT>
                    <a:lnB w="6350" cap="flat" cmpd="sng" algn="ctr">
                      <a:solidFill>
                        <a:srgbClr val="00A78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sv-SE" sz="1000" b="0" i="0" u="none" strike="noStrike">
                          <a:solidFill>
                            <a:srgbClr val="000000"/>
                          </a:solidFill>
                          <a:effectLst/>
                          <a:latin typeface="Arial" panose="020B0604020202020204" pitchFamily="34" charset="0"/>
                        </a:rPr>
                        <a:t>0,92</a:t>
                      </a:r>
                    </a:p>
                  </a:txBody>
                  <a:tcPr marL="6350" marR="6350" marT="6350" marB="0" anchor="b">
                    <a:lnL w="12700" cmpd="sng">
                      <a:noFill/>
                    </a:lnL>
                    <a:lnR w="12700" cmpd="sng">
                      <a:noFill/>
                    </a:lnR>
                    <a:lnT w="6350" cap="flat" cmpd="sng" algn="ctr">
                      <a:solidFill>
                        <a:srgbClr val="00A780"/>
                      </a:solidFill>
                      <a:prstDash val="solid"/>
                      <a:round/>
                      <a:headEnd type="none" w="med" len="med"/>
                      <a:tailEnd type="none" w="med" len="med"/>
                    </a:lnT>
                    <a:lnB w="6350" cap="flat" cmpd="sng" algn="ctr">
                      <a:solidFill>
                        <a:srgbClr val="00A78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2349573"/>
                  </a:ext>
                </a:extLst>
              </a:tr>
              <a:tr h="252000">
                <a:tc>
                  <a:txBody>
                    <a:bodyPr/>
                    <a:lstStyle/>
                    <a:p>
                      <a:pPr algn="l" fontAlgn="b"/>
                      <a:r>
                        <a:rPr lang="sv-SE" sz="1000" b="0" i="0" u="none" strike="noStrike">
                          <a:solidFill>
                            <a:srgbClr val="000000"/>
                          </a:solidFill>
                          <a:effectLst/>
                          <a:latin typeface="Arial" panose="020B0604020202020204" pitchFamily="34" charset="0"/>
                        </a:rPr>
                        <a:t>Portugal</a:t>
                      </a:r>
                    </a:p>
                  </a:txBody>
                  <a:tcPr marL="6350" marR="6350" marT="6350" marB="0" anchor="b">
                    <a:lnL w="12700" cmpd="sng">
                      <a:noFill/>
                    </a:lnL>
                    <a:lnR w="12700" cmpd="sng">
                      <a:noFill/>
                    </a:lnR>
                    <a:lnT w="6350" cap="flat" cmpd="sng" algn="ctr">
                      <a:solidFill>
                        <a:srgbClr val="00A780"/>
                      </a:solidFill>
                      <a:prstDash val="solid"/>
                      <a:round/>
                      <a:headEnd type="none" w="med" len="med"/>
                      <a:tailEnd type="none" w="med" len="med"/>
                    </a:lnT>
                    <a:lnB w="6350" cap="flat" cmpd="sng" algn="ctr">
                      <a:solidFill>
                        <a:srgbClr val="00A78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sv-SE" sz="1000" b="0" i="0" u="none" strike="noStrike" dirty="0">
                          <a:solidFill>
                            <a:srgbClr val="000000"/>
                          </a:solidFill>
                          <a:effectLst/>
                          <a:latin typeface="Arial" panose="020B0604020202020204" pitchFamily="34" charset="0"/>
                        </a:rPr>
                        <a:t>1,98</a:t>
                      </a:r>
                    </a:p>
                  </a:txBody>
                  <a:tcPr marL="6350" marR="6350" marT="6350" marB="0" anchor="b">
                    <a:lnL w="12700" cmpd="sng">
                      <a:noFill/>
                    </a:lnL>
                    <a:lnR w="12700" cmpd="sng">
                      <a:noFill/>
                    </a:lnR>
                    <a:lnT w="6350" cap="flat" cmpd="sng" algn="ctr">
                      <a:solidFill>
                        <a:srgbClr val="00A780"/>
                      </a:solidFill>
                      <a:prstDash val="solid"/>
                      <a:round/>
                      <a:headEnd type="none" w="med" len="med"/>
                      <a:tailEnd type="none" w="med" len="med"/>
                    </a:lnT>
                    <a:lnB w="6350" cap="flat" cmpd="sng" algn="ctr">
                      <a:solidFill>
                        <a:srgbClr val="00A78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sv-SE" sz="1000" b="0" i="0" u="none" strike="noStrike">
                          <a:solidFill>
                            <a:srgbClr val="000000"/>
                          </a:solidFill>
                          <a:effectLst/>
                          <a:latin typeface="Arial" panose="020B0604020202020204" pitchFamily="34" charset="0"/>
                        </a:rPr>
                        <a:t>Italien</a:t>
                      </a:r>
                    </a:p>
                  </a:txBody>
                  <a:tcPr marL="6350" marR="6350" marT="6350" marB="0" anchor="b">
                    <a:lnL w="12700" cmpd="sng">
                      <a:noFill/>
                    </a:lnL>
                    <a:lnR w="12700" cmpd="sng">
                      <a:noFill/>
                    </a:lnR>
                    <a:lnT w="6350" cap="flat" cmpd="sng" algn="ctr">
                      <a:solidFill>
                        <a:srgbClr val="00A780"/>
                      </a:solidFill>
                      <a:prstDash val="solid"/>
                      <a:round/>
                      <a:headEnd type="none" w="med" len="med"/>
                      <a:tailEnd type="none" w="med" len="med"/>
                    </a:lnT>
                    <a:lnB w="6350" cap="flat" cmpd="sng" algn="ctr">
                      <a:solidFill>
                        <a:srgbClr val="00A78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sv-SE" sz="1000" b="0" i="0" u="none" strike="noStrike">
                          <a:solidFill>
                            <a:srgbClr val="000000"/>
                          </a:solidFill>
                          <a:effectLst/>
                          <a:latin typeface="Arial" panose="020B0604020202020204" pitchFamily="34" charset="0"/>
                        </a:rPr>
                        <a:t>1,65</a:t>
                      </a:r>
                    </a:p>
                  </a:txBody>
                  <a:tcPr marL="6350" marR="6350" marT="6350" marB="0" anchor="b">
                    <a:lnL w="12700" cmpd="sng">
                      <a:noFill/>
                    </a:lnL>
                    <a:lnR w="12700" cmpd="sng">
                      <a:noFill/>
                    </a:lnR>
                    <a:lnT w="6350" cap="flat" cmpd="sng" algn="ctr">
                      <a:solidFill>
                        <a:srgbClr val="00A780"/>
                      </a:solidFill>
                      <a:prstDash val="solid"/>
                      <a:round/>
                      <a:headEnd type="none" w="med" len="med"/>
                      <a:tailEnd type="none" w="med" len="med"/>
                    </a:lnT>
                    <a:lnB w="6350" cap="flat" cmpd="sng" algn="ctr">
                      <a:solidFill>
                        <a:srgbClr val="00A78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sv-SE" sz="1000" b="0" i="0" u="none" strike="noStrike">
                          <a:solidFill>
                            <a:srgbClr val="000000"/>
                          </a:solidFill>
                          <a:effectLst/>
                          <a:latin typeface="Arial" panose="020B0604020202020204" pitchFamily="34" charset="0"/>
                        </a:rPr>
                        <a:t>Luxemburg</a:t>
                      </a:r>
                    </a:p>
                  </a:txBody>
                  <a:tcPr marL="6350" marR="6350" marT="6350" marB="0" anchor="b">
                    <a:lnL w="12700" cmpd="sng">
                      <a:noFill/>
                    </a:lnL>
                    <a:lnR w="12700" cmpd="sng">
                      <a:noFill/>
                    </a:lnR>
                    <a:lnT w="6350" cap="flat" cmpd="sng" algn="ctr">
                      <a:solidFill>
                        <a:srgbClr val="00A780"/>
                      </a:solidFill>
                      <a:prstDash val="solid"/>
                      <a:round/>
                      <a:headEnd type="none" w="med" len="med"/>
                      <a:tailEnd type="none" w="med" len="med"/>
                    </a:lnT>
                    <a:lnB w="6350" cap="flat" cmpd="sng" algn="ctr">
                      <a:solidFill>
                        <a:srgbClr val="00A78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sv-SE" sz="1000" b="0" i="0" u="none" strike="noStrike">
                          <a:solidFill>
                            <a:srgbClr val="000000"/>
                          </a:solidFill>
                          <a:effectLst/>
                          <a:latin typeface="Arial" panose="020B0604020202020204" pitchFamily="34" charset="0"/>
                        </a:rPr>
                        <a:t>1,05</a:t>
                      </a:r>
                    </a:p>
                  </a:txBody>
                  <a:tcPr marL="6350" marR="6350" marT="6350" marB="0" anchor="b">
                    <a:lnL w="12700" cmpd="sng">
                      <a:noFill/>
                    </a:lnL>
                    <a:lnR w="12700" cmpd="sng">
                      <a:noFill/>
                    </a:lnR>
                    <a:lnT w="6350" cap="flat" cmpd="sng" algn="ctr">
                      <a:solidFill>
                        <a:srgbClr val="00A780"/>
                      </a:solidFill>
                      <a:prstDash val="solid"/>
                      <a:round/>
                      <a:headEnd type="none" w="med" len="med"/>
                      <a:tailEnd type="none" w="med" len="med"/>
                    </a:lnT>
                    <a:lnB w="6350" cap="flat" cmpd="sng" algn="ctr">
                      <a:solidFill>
                        <a:srgbClr val="00A78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54091069"/>
                  </a:ext>
                </a:extLst>
              </a:tr>
              <a:tr h="252000">
                <a:tc>
                  <a:txBody>
                    <a:bodyPr/>
                    <a:lstStyle/>
                    <a:p>
                      <a:pPr algn="l" fontAlgn="b"/>
                      <a:r>
                        <a:rPr lang="sv-SE" sz="1000" b="0" i="0" u="none" strike="noStrike">
                          <a:solidFill>
                            <a:srgbClr val="000000"/>
                          </a:solidFill>
                          <a:effectLst/>
                          <a:latin typeface="Arial" panose="020B0604020202020204" pitchFamily="34" charset="0"/>
                        </a:rPr>
                        <a:t>Italien</a:t>
                      </a:r>
                    </a:p>
                  </a:txBody>
                  <a:tcPr marL="6350" marR="6350" marT="6350" marB="0" anchor="b">
                    <a:lnL w="12700" cmpd="sng">
                      <a:noFill/>
                    </a:lnL>
                    <a:lnR w="12700" cmpd="sng">
                      <a:noFill/>
                    </a:lnR>
                    <a:lnT w="6350" cap="flat" cmpd="sng" algn="ctr">
                      <a:solidFill>
                        <a:srgbClr val="00A780"/>
                      </a:solidFill>
                      <a:prstDash val="solid"/>
                      <a:round/>
                      <a:headEnd type="none" w="med" len="med"/>
                      <a:tailEnd type="none" w="med" len="med"/>
                    </a:lnT>
                    <a:lnB w="6350" cap="flat" cmpd="sng" algn="ctr">
                      <a:solidFill>
                        <a:srgbClr val="00A78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sv-SE" sz="1000" b="0" i="0" u="none" strike="noStrike" dirty="0">
                          <a:solidFill>
                            <a:srgbClr val="000000"/>
                          </a:solidFill>
                          <a:effectLst/>
                          <a:latin typeface="Arial" panose="020B0604020202020204" pitchFamily="34" charset="0"/>
                        </a:rPr>
                        <a:t>2,05</a:t>
                      </a:r>
                    </a:p>
                  </a:txBody>
                  <a:tcPr marL="6350" marR="6350" marT="6350" marB="0" anchor="b">
                    <a:lnL w="12700" cmpd="sng">
                      <a:noFill/>
                    </a:lnL>
                    <a:lnR w="12700" cmpd="sng">
                      <a:noFill/>
                    </a:lnR>
                    <a:lnT w="6350" cap="flat" cmpd="sng" algn="ctr">
                      <a:solidFill>
                        <a:srgbClr val="00A780"/>
                      </a:solidFill>
                      <a:prstDash val="solid"/>
                      <a:round/>
                      <a:headEnd type="none" w="med" len="med"/>
                      <a:tailEnd type="none" w="med" len="med"/>
                    </a:lnT>
                    <a:lnB w="6350" cap="flat" cmpd="sng" algn="ctr">
                      <a:solidFill>
                        <a:srgbClr val="00A78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sv-SE" sz="1000" b="0" i="0" u="none" strike="noStrike">
                          <a:solidFill>
                            <a:srgbClr val="000000"/>
                          </a:solidFill>
                          <a:effectLst/>
                          <a:latin typeface="Arial" panose="020B0604020202020204" pitchFamily="34" charset="0"/>
                        </a:rPr>
                        <a:t>Belgien</a:t>
                      </a:r>
                    </a:p>
                  </a:txBody>
                  <a:tcPr marL="6350" marR="6350" marT="6350" marB="0" anchor="b">
                    <a:lnL w="12700" cmpd="sng">
                      <a:noFill/>
                    </a:lnL>
                    <a:lnR w="12700" cmpd="sng">
                      <a:noFill/>
                    </a:lnR>
                    <a:lnT w="6350" cap="flat" cmpd="sng" algn="ctr">
                      <a:solidFill>
                        <a:srgbClr val="00A780"/>
                      </a:solidFill>
                      <a:prstDash val="solid"/>
                      <a:round/>
                      <a:headEnd type="none" w="med" len="med"/>
                      <a:tailEnd type="none" w="med" len="med"/>
                    </a:lnT>
                    <a:lnB w="6350" cap="flat" cmpd="sng" algn="ctr">
                      <a:solidFill>
                        <a:srgbClr val="00A78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sv-SE" sz="1000" b="0" i="0" u="none" strike="noStrike" dirty="0">
                          <a:solidFill>
                            <a:srgbClr val="000000"/>
                          </a:solidFill>
                          <a:effectLst/>
                          <a:latin typeface="Arial" panose="020B0604020202020204" pitchFamily="34" charset="0"/>
                        </a:rPr>
                        <a:t>1,76</a:t>
                      </a:r>
                    </a:p>
                  </a:txBody>
                  <a:tcPr marL="6350" marR="6350" marT="6350" marB="0" anchor="b">
                    <a:lnL w="12700" cmpd="sng">
                      <a:noFill/>
                    </a:lnL>
                    <a:lnR w="12700" cmpd="sng">
                      <a:noFill/>
                    </a:lnR>
                    <a:lnT w="6350" cap="flat" cmpd="sng" algn="ctr">
                      <a:solidFill>
                        <a:srgbClr val="00A780"/>
                      </a:solidFill>
                      <a:prstDash val="solid"/>
                      <a:round/>
                      <a:headEnd type="none" w="med" len="med"/>
                      <a:tailEnd type="none" w="med" len="med"/>
                    </a:lnT>
                    <a:lnB w="6350" cap="flat" cmpd="sng" algn="ctr">
                      <a:solidFill>
                        <a:srgbClr val="00A78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sv-SE" sz="1000" b="0" i="0" u="none" strike="noStrike">
                          <a:solidFill>
                            <a:srgbClr val="000000"/>
                          </a:solidFill>
                          <a:effectLst/>
                          <a:latin typeface="Arial" panose="020B0604020202020204" pitchFamily="34" charset="0"/>
                        </a:rPr>
                        <a:t>Italien</a:t>
                      </a:r>
                    </a:p>
                  </a:txBody>
                  <a:tcPr marL="6350" marR="6350" marT="6350" marB="0" anchor="b">
                    <a:lnL w="12700" cmpd="sng">
                      <a:noFill/>
                    </a:lnL>
                    <a:lnR w="12700" cmpd="sng">
                      <a:noFill/>
                    </a:lnR>
                    <a:lnT w="6350" cap="flat" cmpd="sng" algn="ctr">
                      <a:solidFill>
                        <a:srgbClr val="00A780"/>
                      </a:solidFill>
                      <a:prstDash val="solid"/>
                      <a:round/>
                      <a:headEnd type="none" w="med" len="med"/>
                      <a:tailEnd type="none" w="med" len="med"/>
                    </a:lnT>
                    <a:lnB w="6350" cap="flat" cmpd="sng" algn="ctr">
                      <a:solidFill>
                        <a:srgbClr val="00A78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sv-SE" sz="1000" b="0" i="0" u="none" strike="noStrike">
                          <a:solidFill>
                            <a:srgbClr val="000000"/>
                          </a:solidFill>
                          <a:effectLst/>
                          <a:latin typeface="Arial" panose="020B0604020202020204" pitchFamily="34" charset="0"/>
                        </a:rPr>
                        <a:t>1,19</a:t>
                      </a:r>
                    </a:p>
                  </a:txBody>
                  <a:tcPr marL="6350" marR="6350" marT="6350" marB="0" anchor="b">
                    <a:lnL w="12700" cmpd="sng">
                      <a:noFill/>
                    </a:lnL>
                    <a:lnR w="12700" cmpd="sng">
                      <a:noFill/>
                    </a:lnR>
                    <a:lnT w="6350" cap="flat" cmpd="sng" algn="ctr">
                      <a:solidFill>
                        <a:srgbClr val="00A780"/>
                      </a:solidFill>
                      <a:prstDash val="solid"/>
                      <a:round/>
                      <a:headEnd type="none" w="med" len="med"/>
                      <a:tailEnd type="none" w="med" len="med"/>
                    </a:lnT>
                    <a:lnB w="6350" cap="flat" cmpd="sng" algn="ctr">
                      <a:solidFill>
                        <a:srgbClr val="00A78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17176501"/>
                  </a:ext>
                </a:extLst>
              </a:tr>
              <a:tr h="252000">
                <a:tc>
                  <a:txBody>
                    <a:bodyPr/>
                    <a:lstStyle/>
                    <a:p>
                      <a:pPr algn="l" fontAlgn="b"/>
                      <a:r>
                        <a:rPr lang="sv-SE" sz="1000" b="1" i="0" u="none" strike="noStrike" dirty="0">
                          <a:solidFill>
                            <a:srgbClr val="000000"/>
                          </a:solidFill>
                          <a:effectLst/>
                          <a:latin typeface="Arial" panose="020B0604020202020204" pitchFamily="34" charset="0"/>
                        </a:rPr>
                        <a:t>EU</a:t>
                      </a:r>
                    </a:p>
                  </a:txBody>
                  <a:tcPr marL="6350" marR="6350" marT="6350" marB="0" anchor="b">
                    <a:lnL w="12700" cmpd="sng">
                      <a:noFill/>
                    </a:lnL>
                    <a:lnR w="12700" cmpd="sng">
                      <a:noFill/>
                    </a:lnR>
                    <a:lnT w="6350" cap="flat" cmpd="sng" algn="ctr">
                      <a:solidFill>
                        <a:srgbClr val="00A780"/>
                      </a:solidFill>
                      <a:prstDash val="solid"/>
                      <a:round/>
                      <a:headEnd type="none" w="med" len="med"/>
                      <a:tailEnd type="none" w="med" len="med"/>
                    </a:lnT>
                    <a:lnB w="6350" cap="flat" cmpd="sng" algn="ctr">
                      <a:solidFill>
                        <a:srgbClr val="00A78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sv-SE" sz="1000" b="1" i="0" u="none" strike="noStrike" dirty="0">
                          <a:solidFill>
                            <a:srgbClr val="000000"/>
                          </a:solidFill>
                          <a:effectLst/>
                          <a:latin typeface="Arial" panose="020B0604020202020204" pitchFamily="34" charset="0"/>
                        </a:rPr>
                        <a:t>1,40</a:t>
                      </a:r>
                    </a:p>
                  </a:txBody>
                  <a:tcPr marL="6350" marR="6350" marT="6350" marB="0" anchor="b">
                    <a:lnL w="12700" cmpd="sng">
                      <a:noFill/>
                    </a:lnL>
                    <a:lnR w="12700" cmpd="sng">
                      <a:noFill/>
                    </a:lnR>
                    <a:lnT w="6350" cap="flat" cmpd="sng" algn="ctr">
                      <a:solidFill>
                        <a:srgbClr val="00A780"/>
                      </a:solidFill>
                      <a:prstDash val="solid"/>
                      <a:round/>
                      <a:headEnd type="none" w="med" len="med"/>
                      <a:tailEnd type="none" w="med" len="med"/>
                    </a:lnT>
                    <a:lnB w="6350" cap="flat" cmpd="sng" algn="ctr">
                      <a:solidFill>
                        <a:srgbClr val="00A78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sv-SE" sz="1000" b="1" i="0" u="none" strike="noStrike" dirty="0">
                          <a:solidFill>
                            <a:srgbClr val="000000"/>
                          </a:solidFill>
                          <a:effectLst/>
                          <a:latin typeface="Arial" panose="020B0604020202020204" pitchFamily="34" charset="0"/>
                        </a:rPr>
                        <a:t>EU</a:t>
                      </a:r>
                    </a:p>
                  </a:txBody>
                  <a:tcPr marL="6350" marR="6350" marT="6350" marB="0" anchor="b">
                    <a:lnL w="12700" cmpd="sng">
                      <a:noFill/>
                    </a:lnL>
                    <a:lnR w="12700" cmpd="sng">
                      <a:noFill/>
                    </a:lnR>
                    <a:lnT w="6350" cap="flat" cmpd="sng" algn="ctr">
                      <a:solidFill>
                        <a:srgbClr val="00A780"/>
                      </a:solidFill>
                      <a:prstDash val="solid"/>
                      <a:round/>
                      <a:headEnd type="none" w="med" len="med"/>
                      <a:tailEnd type="none" w="med" len="med"/>
                    </a:lnT>
                    <a:lnB w="6350" cap="flat" cmpd="sng" algn="ctr">
                      <a:solidFill>
                        <a:srgbClr val="00A78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sv-SE" sz="1000" b="1" i="0" u="none" strike="noStrike" dirty="0">
                          <a:solidFill>
                            <a:srgbClr val="000000"/>
                          </a:solidFill>
                          <a:effectLst/>
                          <a:latin typeface="Arial" panose="020B0604020202020204" pitchFamily="34" charset="0"/>
                        </a:rPr>
                        <a:t>1,45</a:t>
                      </a:r>
                    </a:p>
                  </a:txBody>
                  <a:tcPr marL="6350" marR="6350" marT="6350" marB="0" anchor="b">
                    <a:lnL w="12700" cmpd="sng">
                      <a:noFill/>
                    </a:lnL>
                    <a:lnR w="12700" cmpd="sng">
                      <a:noFill/>
                    </a:lnR>
                    <a:lnT w="6350" cap="flat" cmpd="sng" algn="ctr">
                      <a:solidFill>
                        <a:srgbClr val="00A780"/>
                      </a:solidFill>
                      <a:prstDash val="solid"/>
                      <a:round/>
                      <a:headEnd type="none" w="med" len="med"/>
                      <a:tailEnd type="none" w="med" len="med"/>
                    </a:lnT>
                    <a:lnB w="6350" cap="flat" cmpd="sng" algn="ctr">
                      <a:solidFill>
                        <a:srgbClr val="00A78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sv-SE" sz="1000" b="1" i="0" u="none" strike="noStrike" dirty="0">
                          <a:solidFill>
                            <a:srgbClr val="000000"/>
                          </a:solidFill>
                          <a:effectLst/>
                          <a:latin typeface="Arial" panose="020B0604020202020204" pitchFamily="34" charset="0"/>
                        </a:rPr>
                        <a:t>EU</a:t>
                      </a:r>
                    </a:p>
                  </a:txBody>
                  <a:tcPr marL="6350" marR="6350" marT="6350" marB="0" anchor="b">
                    <a:lnL w="12700" cmpd="sng">
                      <a:noFill/>
                    </a:lnL>
                    <a:lnR w="12700" cmpd="sng">
                      <a:noFill/>
                    </a:lnR>
                    <a:lnT w="6350" cap="flat" cmpd="sng" algn="ctr">
                      <a:solidFill>
                        <a:srgbClr val="00A780"/>
                      </a:solidFill>
                      <a:prstDash val="solid"/>
                      <a:round/>
                      <a:headEnd type="none" w="med" len="med"/>
                      <a:tailEnd type="none" w="med" len="med"/>
                    </a:lnT>
                    <a:lnB w="6350" cap="flat" cmpd="sng" algn="ctr">
                      <a:solidFill>
                        <a:srgbClr val="00A78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sv-SE" sz="1000" b="1" i="0" u="none" strike="noStrike" dirty="0">
                          <a:solidFill>
                            <a:srgbClr val="000000"/>
                          </a:solidFill>
                          <a:effectLst/>
                          <a:latin typeface="Arial" panose="020B0604020202020204" pitchFamily="34" charset="0"/>
                        </a:rPr>
                        <a:t>0,91</a:t>
                      </a:r>
                    </a:p>
                  </a:txBody>
                  <a:tcPr marL="6350" marR="6350" marT="6350" marB="0" anchor="b">
                    <a:lnL w="12700" cmpd="sng">
                      <a:noFill/>
                    </a:lnL>
                    <a:lnR w="12700" cmpd="sng">
                      <a:noFill/>
                    </a:lnR>
                    <a:lnT w="6350" cap="flat" cmpd="sng" algn="ctr">
                      <a:solidFill>
                        <a:srgbClr val="00A780"/>
                      </a:solidFill>
                      <a:prstDash val="solid"/>
                      <a:round/>
                      <a:headEnd type="none" w="med" len="med"/>
                      <a:tailEnd type="none" w="med" len="med"/>
                    </a:lnT>
                    <a:lnB w="6350" cap="flat" cmpd="sng" algn="ctr">
                      <a:solidFill>
                        <a:srgbClr val="00A78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10236907"/>
                  </a:ext>
                </a:extLst>
              </a:tr>
            </a:tbl>
          </a:graphicData>
        </a:graphic>
      </p:graphicFrame>
    </p:spTree>
    <p:extLst>
      <p:ext uri="{BB962C8B-B14F-4D97-AF65-F5344CB8AC3E}">
        <p14:creationId xmlns:p14="http://schemas.microsoft.com/office/powerpoint/2010/main" val="28025868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E5C67B7-80C8-B4CE-681D-22964B29CA44}"/>
              </a:ext>
            </a:extLst>
          </p:cNvPr>
          <p:cNvSpPr>
            <a:spLocks noGrp="1"/>
          </p:cNvSpPr>
          <p:nvPr>
            <p:ph type="title"/>
          </p:nvPr>
        </p:nvSpPr>
        <p:spPr>
          <a:xfrm>
            <a:off x="513232" y="1570037"/>
            <a:ext cx="11165535" cy="1325563"/>
          </a:xfrm>
        </p:spPr>
        <p:txBody>
          <a:bodyPr/>
          <a:lstStyle/>
          <a:p>
            <a:r>
              <a:rPr lang="sv-SE" sz="5400" dirty="0">
                <a:solidFill>
                  <a:schemeClr val="bg1"/>
                </a:solidFill>
                <a:ea typeface="Arial" charset="0"/>
                <a:cs typeface="Calibri Light" panose="020F0302020204030204" pitchFamily="34" charset="0"/>
              </a:rPr>
              <a:t>Avgiften är alltid avdragen </a:t>
            </a:r>
            <a:br>
              <a:rPr lang="sv-SE" sz="5400" dirty="0">
                <a:solidFill>
                  <a:schemeClr val="bg1"/>
                </a:solidFill>
                <a:ea typeface="Arial" charset="0"/>
                <a:cs typeface="Calibri Light" panose="020F0302020204030204" pitchFamily="34" charset="0"/>
              </a:rPr>
            </a:br>
            <a:r>
              <a:rPr lang="sv-SE" sz="5400" dirty="0">
                <a:solidFill>
                  <a:schemeClr val="bg1"/>
                </a:solidFill>
                <a:ea typeface="Arial" charset="0"/>
                <a:cs typeface="Calibri Light" panose="020F0302020204030204" pitchFamily="34" charset="0"/>
              </a:rPr>
              <a:t>när avkastningen visas!</a:t>
            </a:r>
            <a:br>
              <a:rPr lang="sv-SE" sz="5400" dirty="0">
                <a:solidFill>
                  <a:schemeClr val="bg1"/>
                </a:solidFill>
                <a:ea typeface="Arial" charset="0"/>
                <a:cs typeface="Calibri Light" panose="020F0302020204030204" pitchFamily="34" charset="0"/>
              </a:rPr>
            </a:br>
            <a:endParaRPr lang="sv-SE" sz="5400" dirty="0"/>
          </a:p>
        </p:txBody>
      </p:sp>
    </p:spTree>
    <p:extLst>
      <p:ext uri="{BB962C8B-B14F-4D97-AF65-F5344CB8AC3E}">
        <p14:creationId xmlns:p14="http://schemas.microsoft.com/office/powerpoint/2010/main" val="37515684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2DF209F-1DD5-D822-025C-A9307A4228B7}"/>
              </a:ext>
            </a:extLst>
          </p:cNvPr>
          <p:cNvSpPr>
            <a:spLocks noGrp="1"/>
          </p:cNvSpPr>
          <p:nvPr>
            <p:ph type="title"/>
          </p:nvPr>
        </p:nvSpPr>
        <p:spPr/>
        <p:txBody>
          <a:bodyPr/>
          <a:lstStyle/>
          <a:p>
            <a:r>
              <a:rPr lang="sv-SE" dirty="0"/>
              <a:t>FONDKOLLEN - WEBBPLATS</a:t>
            </a:r>
          </a:p>
        </p:txBody>
      </p:sp>
      <p:sp>
        <p:nvSpPr>
          <p:cNvPr id="3" name="Platshållare för text 2">
            <a:extLst>
              <a:ext uri="{FF2B5EF4-FFF2-40B4-BE49-F238E27FC236}">
                <a16:creationId xmlns:a16="http://schemas.microsoft.com/office/drawing/2014/main" id="{C9BDB2FD-3633-A8D9-30DA-578E00EFAA62}"/>
              </a:ext>
            </a:extLst>
          </p:cNvPr>
          <p:cNvSpPr>
            <a:spLocks noGrp="1"/>
          </p:cNvSpPr>
          <p:nvPr>
            <p:ph type="body" sz="quarter" idx="11"/>
          </p:nvPr>
        </p:nvSpPr>
        <p:spPr>
          <a:xfrm>
            <a:off x="809624" y="6379463"/>
            <a:ext cx="1730085" cy="257369"/>
          </a:xfrm>
        </p:spPr>
        <p:txBody>
          <a:bodyPr wrap="none">
            <a:spAutoFit/>
          </a:bodyPr>
          <a:lstStyle/>
          <a:p>
            <a:r>
              <a:rPr lang="sv-SE" dirty="0"/>
              <a:t>FONDER OCH FONDSPARANDE</a:t>
            </a:r>
          </a:p>
        </p:txBody>
      </p:sp>
      <p:grpSp>
        <p:nvGrpSpPr>
          <p:cNvPr id="7" name="Grupp 6">
            <a:extLst>
              <a:ext uri="{FF2B5EF4-FFF2-40B4-BE49-F238E27FC236}">
                <a16:creationId xmlns:a16="http://schemas.microsoft.com/office/drawing/2014/main" id="{C36D21EB-90F5-4F4F-875A-68397BD324D2}"/>
              </a:ext>
            </a:extLst>
          </p:cNvPr>
          <p:cNvGrpSpPr/>
          <p:nvPr/>
        </p:nvGrpSpPr>
        <p:grpSpPr>
          <a:xfrm>
            <a:off x="2485383" y="1651000"/>
            <a:ext cx="7221234" cy="4669601"/>
            <a:chOff x="1645137" y="2624512"/>
            <a:chExt cx="5744308" cy="3523933"/>
          </a:xfrm>
        </p:grpSpPr>
        <p:pic>
          <p:nvPicPr>
            <p:cNvPr id="8" name="Platshållare för bild 4" descr="laptop-start.png">
              <a:extLst>
                <a:ext uri="{FF2B5EF4-FFF2-40B4-BE49-F238E27FC236}">
                  <a16:creationId xmlns:a16="http://schemas.microsoft.com/office/drawing/2014/main" id="{9C74346F-1BDD-4B90-82A0-6595E833295B}"/>
                </a:ext>
              </a:extLst>
            </p:cNvPr>
            <p:cNvPicPr>
              <a:picLocks noChangeAspect="1"/>
            </p:cNvPicPr>
            <p:nvPr/>
          </p:nvPicPr>
          <p:blipFill rotWithShape="1">
            <a:blip r:embed="rId3">
              <a:extLst>
                <a:ext uri="{28A0092B-C50C-407E-A947-70E740481C1C}">
                  <a14:useLocalDpi xmlns:a14="http://schemas.microsoft.com/office/drawing/2010/main" val="0"/>
                </a:ext>
              </a:extLst>
            </a:blip>
            <a:srcRect l="-1012" r="-761"/>
            <a:stretch/>
          </p:blipFill>
          <p:spPr bwMode="auto">
            <a:xfrm>
              <a:off x="1645137" y="2624512"/>
              <a:ext cx="5744308" cy="3523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ktangel 8">
              <a:extLst>
                <a:ext uri="{FF2B5EF4-FFF2-40B4-BE49-F238E27FC236}">
                  <a16:creationId xmlns:a16="http://schemas.microsoft.com/office/drawing/2014/main" id="{5B666892-2D3D-46CF-A41F-FECE849C8E18}"/>
                </a:ext>
              </a:extLst>
            </p:cNvPr>
            <p:cNvSpPr/>
            <p:nvPr/>
          </p:nvSpPr>
          <p:spPr>
            <a:xfrm>
              <a:off x="2336799" y="2771424"/>
              <a:ext cx="4391379" cy="277142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0" name="Bildobjekt 9">
              <a:extLst>
                <a:ext uri="{FF2B5EF4-FFF2-40B4-BE49-F238E27FC236}">
                  <a16:creationId xmlns:a16="http://schemas.microsoft.com/office/drawing/2014/main" id="{6034620E-AEFD-46A9-BAAD-6E0990122A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75360" y="2914158"/>
              <a:ext cx="4314255" cy="2418217"/>
            </a:xfrm>
            <a:prstGeom prst="rect">
              <a:avLst/>
            </a:prstGeom>
          </p:spPr>
        </p:pic>
      </p:grpSp>
    </p:spTree>
    <p:extLst>
      <p:ext uri="{BB962C8B-B14F-4D97-AF65-F5344CB8AC3E}">
        <p14:creationId xmlns:p14="http://schemas.microsoft.com/office/powerpoint/2010/main" val="31292340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83427CB-601F-D5EE-8EB5-AA804079B750}"/>
              </a:ext>
            </a:extLst>
          </p:cNvPr>
          <p:cNvSpPr>
            <a:spLocks noGrp="1"/>
          </p:cNvSpPr>
          <p:nvPr>
            <p:ph type="ctrTitle"/>
          </p:nvPr>
        </p:nvSpPr>
        <p:spPr/>
        <p:txBody>
          <a:bodyPr/>
          <a:lstStyle/>
          <a:p>
            <a:r>
              <a:rPr lang="sv-SE" dirty="0"/>
              <a:t>Tack!</a:t>
            </a:r>
          </a:p>
        </p:txBody>
      </p:sp>
      <p:sp>
        <p:nvSpPr>
          <p:cNvPr id="4" name="Underrubrik 3">
            <a:extLst>
              <a:ext uri="{FF2B5EF4-FFF2-40B4-BE49-F238E27FC236}">
                <a16:creationId xmlns:a16="http://schemas.microsoft.com/office/drawing/2014/main" id="{527FED4A-E9D3-B0A1-5C06-DABA8CA8EDAD}"/>
              </a:ext>
            </a:extLst>
          </p:cNvPr>
          <p:cNvSpPr>
            <a:spLocks noGrp="1"/>
          </p:cNvSpPr>
          <p:nvPr>
            <p:ph type="subTitle" idx="1"/>
          </p:nvPr>
        </p:nvSpPr>
        <p:spPr/>
        <p:txBody>
          <a:bodyPr>
            <a:normAutofit/>
          </a:bodyPr>
          <a:lstStyle/>
          <a:p>
            <a:pPr>
              <a:spcBef>
                <a:spcPts val="0"/>
              </a:spcBef>
            </a:pPr>
            <a:r>
              <a:rPr lang="sv-SE" sz="1800" b="1" dirty="0"/>
              <a:t>Kontakt: </a:t>
            </a:r>
          </a:p>
          <a:p>
            <a:pPr>
              <a:spcBef>
                <a:spcPts val="0"/>
              </a:spcBef>
            </a:pPr>
            <a:r>
              <a:rPr lang="sv-SE" sz="1800" dirty="0"/>
              <a:t>Philip Scholtzé</a:t>
            </a:r>
          </a:p>
          <a:p>
            <a:pPr>
              <a:spcBef>
                <a:spcPts val="0"/>
              </a:spcBef>
            </a:pPr>
            <a:r>
              <a:rPr lang="sv-SE" sz="1800" dirty="0"/>
              <a:t>philip.scholtze@fondbolagen.se</a:t>
            </a:r>
          </a:p>
        </p:txBody>
      </p:sp>
    </p:spTree>
    <p:extLst>
      <p:ext uri="{BB962C8B-B14F-4D97-AF65-F5344CB8AC3E}">
        <p14:creationId xmlns:p14="http://schemas.microsoft.com/office/powerpoint/2010/main" val="7635274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9E424EB-553F-68D9-2099-36E35354136F}"/>
              </a:ext>
            </a:extLst>
          </p:cNvPr>
          <p:cNvSpPr>
            <a:spLocks noGrp="1"/>
          </p:cNvSpPr>
          <p:nvPr>
            <p:ph type="title"/>
          </p:nvPr>
        </p:nvSpPr>
        <p:spPr/>
        <p:txBody>
          <a:bodyPr/>
          <a:lstStyle/>
          <a:p>
            <a:r>
              <a:rPr lang="sv-SE" dirty="0"/>
              <a:t>NÄSTAN ALLA SVENSKAR SPARAR I FONDER</a:t>
            </a:r>
          </a:p>
        </p:txBody>
      </p:sp>
      <p:sp>
        <p:nvSpPr>
          <p:cNvPr id="4" name="Platshållare för text 3">
            <a:extLst>
              <a:ext uri="{FF2B5EF4-FFF2-40B4-BE49-F238E27FC236}">
                <a16:creationId xmlns:a16="http://schemas.microsoft.com/office/drawing/2014/main" id="{FF0F235D-6CDA-881C-F097-7D9DBC8608EA}"/>
              </a:ext>
            </a:extLst>
          </p:cNvPr>
          <p:cNvSpPr>
            <a:spLocks noGrp="1"/>
          </p:cNvSpPr>
          <p:nvPr>
            <p:ph type="body" sz="quarter" idx="12"/>
          </p:nvPr>
        </p:nvSpPr>
        <p:spPr>
          <a:xfrm>
            <a:off x="800521" y="6381684"/>
            <a:ext cx="1730085" cy="257369"/>
          </a:xfrm>
        </p:spPr>
        <p:txBody>
          <a:bodyPr wrap="none">
            <a:spAutoFit/>
          </a:bodyPr>
          <a:lstStyle/>
          <a:p>
            <a:r>
              <a:rPr lang="sv-SE" dirty="0"/>
              <a:t>FONDER OCH FONDSPARANDE</a:t>
            </a:r>
          </a:p>
        </p:txBody>
      </p:sp>
      <p:sp>
        <p:nvSpPr>
          <p:cNvPr id="9" name="textruta 8">
            <a:extLst>
              <a:ext uri="{FF2B5EF4-FFF2-40B4-BE49-F238E27FC236}">
                <a16:creationId xmlns:a16="http://schemas.microsoft.com/office/drawing/2014/main" id="{436015C5-C227-494D-848F-35D575A00090}"/>
              </a:ext>
            </a:extLst>
          </p:cNvPr>
          <p:cNvSpPr txBox="1"/>
          <p:nvPr/>
        </p:nvSpPr>
        <p:spPr>
          <a:xfrm>
            <a:off x="1132562" y="2936740"/>
            <a:ext cx="2952328" cy="400110"/>
          </a:xfrm>
          <a:prstGeom prst="rect">
            <a:avLst/>
          </a:prstGeom>
          <a:noFill/>
        </p:spPr>
        <p:txBody>
          <a:bodyPr wrap="square" rtlCol="0">
            <a:spAutoFit/>
          </a:bodyPr>
          <a:lstStyle/>
          <a:p>
            <a:r>
              <a:rPr lang="sv-SE" sz="2000" dirty="0"/>
              <a:t>Privat fondsparande</a:t>
            </a:r>
          </a:p>
        </p:txBody>
      </p:sp>
      <p:sp>
        <p:nvSpPr>
          <p:cNvPr id="10" name="textruta 9">
            <a:extLst>
              <a:ext uri="{FF2B5EF4-FFF2-40B4-BE49-F238E27FC236}">
                <a16:creationId xmlns:a16="http://schemas.microsoft.com/office/drawing/2014/main" id="{8C2F949D-1BCC-40DA-B4BE-3FEF9D08263B}"/>
              </a:ext>
            </a:extLst>
          </p:cNvPr>
          <p:cNvSpPr txBox="1"/>
          <p:nvPr/>
        </p:nvSpPr>
        <p:spPr>
          <a:xfrm>
            <a:off x="1168909" y="4409328"/>
            <a:ext cx="2952328" cy="400110"/>
          </a:xfrm>
          <a:prstGeom prst="rect">
            <a:avLst/>
          </a:prstGeom>
          <a:noFill/>
        </p:spPr>
        <p:txBody>
          <a:bodyPr wrap="square" rtlCol="0">
            <a:spAutoFit/>
          </a:bodyPr>
          <a:lstStyle/>
          <a:p>
            <a:r>
              <a:rPr lang="sv-SE" sz="2000" dirty="0"/>
              <a:t>Fonder till tjänstepension</a:t>
            </a:r>
          </a:p>
        </p:txBody>
      </p:sp>
      <p:sp>
        <p:nvSpPr>
          <p:cNvPr id="12" name="textruta 11">
            <a:extLst>
              <a:ext uri="{FF2B5EF4-FFF2-40B4-BE49-F238E27FC236}">
                <a16:creationId xmlns:a16="http://schemas.microsoft.com/office/drawing/2014/main" id="{C3F0A1CC-D50D-4EF4-BA26-C66FCCE3EF2D}"/>
              </a:ext>
            </a:extLst>
          </p:cNvPr>
          <p:cNvSpPr txBox="1"/>
          <p:nvPr/>
        </p:nvSpPr>
        <p:spPr>
          <a:xfrm>
            <a:off x="1171757" y="1464885"/>
            <a:ext cx="2952328" cy="400110"/>
          </a:xfrm>
          <a:prstGeom prst="rect">
            <a:avLst/>
          </a:prstGeom>
          <a:noFill/>
        </p:spPr>
        <p:txBody>
          <a:bodyPr wrap="square" rtlCol="0">
            <a:spAutoFit/>
          </a:bodyPr>
          <a:lstStyle/>
          <a:p>
            <a:r>
              <a:rPr lang="sv-SE" sz="2000" dirty="0"/>
              <a:t>Premiepension</a:t>
            </a:r>
          </a:p>
        </p:txBody>
      </p:sp>
      <p:grpSp>
        <p:nvGrpSpPr>
          <p:cNvPr id="13" name="Grupp 12">
            <a:extLst>
              <a:ext uri="{FF2B5EF4-FFF2-40B4-BE49-F238E27FC236}">
                <a16:creationId xmlns:a16="http://schemas.microsoft.com/office/drawing/2014/main" id="{92FE7D87-9C07-4008-9E9A-6C124BD28F81}"/>
              </a:ext>
            </a:extLst>
          </p:cNvPr>
          <p:cNvGrpSpPr/>
          <p:nvPr/>
        </p:nvGrpSpPr>
        <p:grpSpPr>
          <a:xfrm>
            <a:off x="1231276" y="2075813"/>
            <a:ext cx="4878134" cy="538585"/>
            <a:chOff x="2948200" y="605934"/>
            <a:chExt cx="4878134" cy="538585"/>
          </a:xfrm>
          <a:solidFill>
            <a:schemeClr val="accent1"/>
          </a:solidFill>
        </p:grpSpPr>
        <p:grpSp>
          <p:nvGrpSpPr>
            <p:cNvPr id="14" name="Grupp 13">
              <a:extLst>
                <a:ext uri="{FF2B5EF4-FFF2-40B4-BE49-F238E27FC236}">
                  <a16:creationId xmlns:a16="http://schemas.microsoft.com/office/drawing/2014/main" id="{67A307E6-10F3-4F70-9597-2389E97689E2}"/>
                </a:ext>
              </a:extLst>
            </p:cNvPr>
            <p:cNvGrpSpPr/>
            <p:nvPr/>
          </p:nvGrpSpPr>
          <p:grpSpPr>
            <a:xfrm>
              <a:off x="2948200" y="607177"/>
              <a:ext cx="462191" cy="515252"/>
              <a:chOff x="3194099" y="910733"/>
              <a:chExt cx="771775" cy="860377"/>
            </a:xfrm>
            <a:grpFill/>
          </p:grpSpPr>
          <p:sp>
            <p:nvSpPr>
              <p:cNvPr id="42" name="Rektangel med rundade hörn på samma sida 214">
                <a:extLst>
                  <a:ext uri="{FF2B5EF4-FFF2-40B4-BE49-F238E27FC236}">
                    <a16:creationId xmlns:a16="http://schemas.microsoft.com/office/drawing/2014/main" id="{DDA47A2D-3A52-4FA6-BA37-A57DACFFA315}"/>
                  </a:ext>
                </a:extLst>
              </p:cNvPr>
              <p:cNvSpPr/>
              <p:nvPr/>
            </p:nvSpPr>
            <p:spPr>
              <a:xfrm>
                <a:off x="3194099" y="1305452"/>
                <a:ext cx="771775" cy="465658"/>
              </a:xfrm>
              <a:prstGeom prst="round2SameRect">
                <a:avLst/>
              </a:prstGeom>
              <a:grpFill/>
              <a:ln>
                <a:solidFill>
                  <a:schemeClr val="accent3">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43" name="Ellips 42">
                <a:extLst>
                  <a:ext uri="{FF2B5EF4-FFF2-40B4-BE49-F238E27FC236}">
                    <a16:creationId xmlns:a16="http://schemas.microsoft.com/office/drawing/2014/main" id="{0F4A9F41-01F5-4D31-AF00-9269132F192A}"/>
                  </a:ext>
                </a:extLst>
              </p:cNvPr>
              <p:cNvSpPr/>
              <p:nvPr/>
            </p:nvSpPr>
            <p:spPr>
              <a:xfrm>
                <a:off x="3346093" y="910733"/>
                <a:ext cx="465128" cy="487680"/>
              </a:xfrm>
              <a:prstGeom prst="ellipse">
                <a:avLst/>
              </a:prstGeom>
              <a:grpFill/>
              <a:ln>
                <a:solidFill>
                  <a:schemeClr val="accent3">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grpSp>
        <p:grpSp>
          <p:nvGrpSpPr>
            <p:cNvPr id="15" name="Grupp 14">
              <a:extLst>
                <a:ext uri="{FF2B5EF4-FFF2-40B4-BE49-F238E27FC236}">
                  <a16:creationId xmlns:a16="http://schemas.microsoft.com/office/drawing/2014/main" id="{E49D709D-E10B-4393-9DD6-4053626EDE71}"/>
                </a:ext>
              </a:extLst>
            </p:cNvPr>
            <p:cNvGrpSpPr/>
            <p:nvPr/>
          </p:nvGrpSpPr>
          <p:grpSpPr>
            <a:xfrm>
              <a:off x="3445326" y="610555"/>
              <a:ext cx="462191" cy="515252"/>
              <a:chOff x="3194099" y="910733"/>
              <a:chExt cx="771775" cy="860377"/>
            </a:xfrm>
            <a:grpFill/>
          </p:grpSpPr>
          <p:sp>
            <p:nvSpPr>
              <p:cNvPr id="40" name="Rektangel med rundade hörn på samma sida 212">
                <a:extLst>
                  <a:ext uri="{FF2B5EF4-FFF2-40B4-BE49-F238E27FC236}">
                    <a16:creationId xmlns:a16="http://schemas.microsoft.com/office/drawing/2014/main" id="{D8E336A0-763F-404D-B017-DF48CAF95367}"/>
                  </a:ext>
                </a:extLst>
              </p:cNvPr>
              <p:cNvSpPr/>
              <p:nvPr/>
            </p:nvSpPr>
            <p:spPr>
              <a:xfrm>
                <a:off x="3194099" y="1305452"/>
                <a:ext cx="771775" cy="465658"/>
              </a:xfrm>
              <a:prstGeom prst="round2SameRect">
                <a:avLst/>
              </a:prstGeom>
              <a:grpFill/>
              <a:ln>
                <a:solidFill>
                  <a:schemeClr val="accent3">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41" name="Ellips 40">
                <a:extLst>
                  <a:ext uri="{FF2B5EF4-FFF2-40B4-BE49-F238E27FC236}">
                    <a16:creationId xmlns:a16="http://schemas.microsoft.com/office/drawing/2014/main" id="{71DCDCE8-1D82-4602-BAD4-9F3139F16CAC}"/>
                  </a:ext>
                </a:extLst>
              </p:cNvPr>
              <p:cNvSpPr/>
              <p:nvPr/>
            </p:nvSpPr>
            <p:spPr>
              <a:xfrm>
                <a:off x="3346093" y="910733"/>
                <a:ext cx="465128" cy="487680"/>
              </a:xfrm>
              <a:prstGeom prst="ellipse">
                <a:avLst/>
              </a:prstGeom>
              <a:grpFill/>
              <a:ln>
                <a:solidFill>
                  <a:schemeClr val="accent3">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grpSp>
        <p:grpSp>
          <p:nvGrpSpPr>
            <p:cNvPr id="16" name="Grupp 15">
              <a:extLst>
                <a:ext uri="{FF2B5EF4-FFF2-40B4-BE49-F238E27FC236}">
                  <a16:creationId xmlns:a16="http://schemas.microsoft.com/office/drawing/2014/main" id="{60D2406D-4189-40FA-85A6-78051C575733}"/>
                </a:ext>
              </a:extLst>
            </p:cNvPr>
            <p:cNvGrpSpPr/>
            <p:nvPr/>
          </p:nvGrpSpPr>
          <p:grpSpPr>
            <a:xfrm>
              <a:off x="3940400" y="610555"/>
              <a:ext cx="462191" cy="515252"/>
              <a:chOff x="3194099" y="910733"/>
              <a:chExt cx="771775" cy="860377"/>
            </a:xfrm>
            <a:grpFill/>
          </p:grpSpPr>
          <p:sp>
            <p:nvSpPr>
              <p:cNvPr id="38" name="Rektangel med rundade hörn på samma sida 210">
                <a:extLst>
                  <a:ext uri="{FF2B5EF4-FFF2-40B4-BE49-F238E27FC236}">
                    <a16:creationId xmlns:a16="http://schemas.microsoft.com/office/drawing/2014/main" id="{9528D023-8C89-452E-AB65-15765D7D2B26}"/>
                  </a:ext>
                </a:extLst>
              </p:cNvPr>
              <p:cNvSpPr/>
              <p:nvPr/>
            </p:nvSpPr>
            <p:spPr>
              <a:xfrm>
                <a:off x="3194099" y="1305452"/>
                <a:ext cx="771775" cy="465658"/>
              </a:xfrm>
              <a:prstGeom prst="round2SameRect">
                <a:avLst/>
              </a:prstGeom>
              <a:grpFill/>
              <a:ln>
                <a:solidFill>
                  <a:schemeClr val="accent3">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39" name="Ellips 38">
                <a:extLst>
                  <a:ext uri="{FF2B5EF4-FFF2-40B4-BE49-F238E27FC236}">
                    <a16:creationId xmlns:a16="http://schemas.microsoft.com/office/drawing/2014/main" id="{F98C932A-EC46-47AF-B02F-CE133FDF1343}"/>
                  </a:ext>
                </a:extLst>
              </p:cNvPr>
              <p:cNvSpPr/>
              <p:nvPr/>
            </p:nvSpPr>
            <p:spPr>
              <a:xfrm>
                <a:off x="3346093" y="910733"/>
                <a:ext cx="465128" cy="487680"/>
              </a:xfrm>
              <a:prstGeom prst="ellipse">
                <a:avLst/>
              </a:prstGeom>
              <a:grpFill/>
              <a:ln>
                <a:solidFill>
                  <a:schemeClr val="accent3">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grpSp>
        <p:grpSp>
          <p:nvGrpSpPr>
            <p:cNvPr id="17" name="Grupp 16">
              <a:extLst>
                <a:ext uri="{FF2B5EF4-FFF2-40B4-BE49-F238E27FC236}">
                  <a16:creationId xmlns:a16="http://schemas.microsoft.com/office/drawing/2014/main" id="{B802BCFF-E6E5-40E6-A3A9-4424FCEE3D2D}"/>
                </a:ext>
              </a:extLst>
            </p:cNvPr>
            <p:cNvGrpSpPr/>
            <p:nvPr/>
          </p:nvGrpSpPr>
          <p:grpSpPr>
            <a:xfrm>
              <a:off x="4433881" y="605934"/>
              <a:ext cx="462191" cy="519873"/>
              <a:chOff x="3194099" y="910733"/>
              <a:chExt cx="771775" cy="868094"/>
            </a:xfrm>
            <a:grpFill/>
          </p:grpSpPr>
          <p:sp>
            <p:nvSpPr>
              <p:cNvPr id="36" name="Rektangel med rundade hörn på samma sida 208">
                <a:extLst>
                  <a:ext uri="{FF2B5EF4-FFF2-40B4-BE49-F238E27FC236}">
                    <a16:creationId xmlns:a16="http://schemas.microsoft.com/office/drawing/2014/main" id="{E23FCBDF-5EF5-4C10-9C0A-54589675C98F}"/>
                  </a:ext>
                </a:extLst>
              </p:cNvPr>
              <p:cNvSpPr/>
              <p:nvPr/>
            </p:nvSpPr>
            <p:spPr>
              <a:xfrm>
                <a:off x="3194099" y="1319301"/>
                <a:ext cx="771775" cy="459526"/>
              </a:xfrm>
              <a:prstGeom prst="round2SameRect">
                <a:avLst/>
              </a:prstGeom>
              <a:grpFill/>
              <a:ln>
                <a:solidFill>
                  <a:schemeClr val="accent3">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37" name="Ellips 36">
                <a:extLst>
                  <a:ext uri="{FF2B5EF4-FFF2-40B4-BE49-F238E27FC236}">
                    <a16:creationId xmlns:a16="http://schemas.microsoft.com/office/drawing/2014/main" id="{01784067-BDD2-4ECA-8FCC-5389C61A69D8}"/>
                  </a:ext>
                </a:extLst>
              </p:cNvPr>
              <p:cNvSpPr/>
              <p:nvPr/>
            </p:nvSpPr>
            <p:spPr>
              <a:xfrm>
                <a:off x="3346093" y="910733"/>
                <a:ext cx="465128" cy="487680"/>
              </a:xfrm>
              <a:prstGeom prst="ellipse">
                <a:avLst/>
              </a:prstGeom>
              <a:grpFill/>
              <a:ln>
                <a:solidFill>
                  <a:schemeClr val="accent3">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grpSp>
        <p:grpSp>
          <p:nvGrpSpPr>
            <p:cNvPr id="18" name="Grupp 17">
              <a:extLst>
                <a:ext uri="{FF2B5EF4-FFF2-40B4-BE49-F238E27FC236}">
                  <a16:creationId xmlns:a16="http://schemas.microsoft.com/office/drawing/2014/main" id="{0EC23CC6-2C6E-4A71-9455-55367A97643F}"/>
                </a:ext>
              </a:extLst>
            </p:cNvPr>
            <p:cNvGrpSpPr/>
            <p:nvPr/>
          </p:nvGrpSpPr>
          <p:grpSpPr>
            <a:xfrm>
              <a:off x="4925769" y="605934"/>
              <a:ext cx="462191" cy="527337"/>
              <a:chOff x="3194099" y="910733"/>
              <a:chExt cx="771775" cy="880557"/>
            </a:xfrm>
            <a:grpFill/>
          </p:grpSpPr>
          <p:sp>
            <p:nvSpPr>
              <p:cNvPr id="34" name="Rektangel med rundade hörn på samma sida 206">
                <a:extLst>
                  <a:ext uri="{FF2B5EF4-FFF2-40B4-BE49-F238E27FC236}">
                    <a16:creationId xmlns:a16="http://schemas.microsoft.com/office/drawing/2014/main" id="{8E0C1C05-FB72-4BD7-82B9-FA0D216C81BC}"/>
                  </a:ext>
                </a:extLst>
              </p:cNvPr>
              <p:cNvSpPr/>
              <p:nvPr/>
            </p:nvSpPr>
            <p:spPr>
              <a:xfrm>
                <a:off x="3194099" y="1290271"/>
                <a:ext cx="771775" cy="501019"/>
              </a:xfrm>
              <a:prstGeom prst="round2SameRect">
                <a:avLst/>
              </a:prstGeom>
              <a:grpFill/>
              <a:ln>
                <a:solidFill>
                  <a:schemeClr val="accent3">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35" name="Ellips 34">
                <a:extLst>
                  <a:ext uri="{FF2B5EF4-FFF2-40B4-BE49-F238E27FC236}">
                    <a16:creationId xmlns:a16="http://schemas.microsoft.com/office/drawing/2014/main" id="{20823112-B370-418E-82FD-6457F57192EF}"/>
                  </a:ext>
                </a:extLst>
              </p:cNvPr>
              <p:cNvSpPr/>
              <p:nvPr/>
            </p:nvSpPr>
            <p:spPr>
              <a:xfrm>
                <a:off x="3346093" y="910733"/>
                <a:ext cx="465128" cy="487680"/>
              </a:xfrm>
              <a:prstGeom prst="ellipse">
                <a:avLst/>
              </a:prstGeom>
              <a:grpFill/>
              <a:ln>
                <a:solidFill>
                  <a:schemeClr val="accent3">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grpSp>
        <p:grpSp>
          <p:nvGrpSpPr>
            <p:cNvPr id="19" name="Grupp 18">
              <a:extLst>
                <a:ext uri="{FF2B5EF4-FFF2-40B4-BE49-F238E27FC236}">
                  <a16:creationId xmlns:a16="http://schemas.microsoft.com/office/drawing/2014/main" id="{B7DCE6BA-FB31-4CC2-8A97-55066FA2101C}"/>
                </a:ext>
              </a:extLst>
            </p:cNvPr>
            <p:cNvGrpSpPr/>
            <p:nvPr/>
          </p:nvGrpSpPr>
          <p:grpSpPr>
            <a:xfrm>
              <a:off x="5416064" y="610555"/>
              <a:ext cx="462191" cy="522716"/>
              <a:chOff x="3194099" y="910733"/>
              <a:chExt cx="771775" cy="872840"/>
            </a:xfrm>
            <a:grpFill/>
          </p:grpSpPr>
          <p:sp>
            <p:nvSpPr>
              <p:cNvPr id="32" name="Rektangel med rundade hörn på samma sida 204">
                <a:extLst>
                  <a:ext uri="{FF2B5EF4-FFF2-40B4-BE49-F238E27FC236}">
                    <a16:creationId xmlns:a16="http://schemas.microsoft.com/office/drawing/2014/main" id="{9D144B66-06E5-4956-932F-E80F326742D4}"/>
                  </a:ext>
                </a:extLst>
              </p:cNvPr>
              <p:cNvSpPr/>
              <p:nvPr/>
            </p:nvSpPr>
            <p:spPr>
              <a:xfrm>
                <a:off x="3194099" y="1305451"/>
                <a:ext cx="771775" cy="478122"/>
              </a:xfrm>
              <a:prstGeom prst="round2SameRect">
                <a:avLst/>
              </a:prstGeom>
              <a:grpFill/>
              <a:ln>
                <a:solidFill>
                  <a:schemeClr val="accent3">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33" name="Ellips 32">
                <a:extLst>
                  <a:ext uri="{FF2B5EF4-FFF2-40B4-BE49-F238E27FC236}">
                    <a16:creationId xmlns:a16="http://schemas.microsoft.com/office/drawing/2014/main" id="{497030F0-117D-44F8-8B18-E20F2A426634}"/>
                  </a:ext>
                </a:extLst>
              </p:cNvPr>
              <p:cNvSpPr/>
              <p:nvPr/>
            </p:nvSpPr>
            <p:spPr>
              <a:xfrm>
                <a:off x="3346093" y="910733"/>
                <a:ext cx="465128" cy="487680"/>
              </a:xfrm>
              <a:prstGeom prst="ellipse">
                <a:avLst/>
              </a:prstGeom>
              <a:grpFill/>
              <a:ln>
                <a:solidFill>
                  <a:schemeClr val="accent3">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grpSp>
        <p:grpSp>
          <p:nvGrpSpPr>
            <p:cNvPr id="20" name="Grupp 19">
              <a:extLst>
                <a:ext uri="{FF2B5EF4-FFF2-40B4-BE49-F238E27FC236}">
                  <a16:creationId xmlns:a16="http://schemas.microsoft.com/office/drawing/2014/main" id="{C9401C5B-32CC-41F1-BA7C-19D5C771865E}"/>
                </a:ext>
              </a:extLst>
            </p:cNvPr>
            <p:cNvGrpSpPr/>
            <p:nvPr/>
          </p:nvGrpSpPr>
          <p:grpSpPr>
            <a:xfrm>
              <a:off x="7364143" y="610555"/>
              <a:ext cx="462191" cy="533964"/>
              <a:chOff x="3194099" y="910733"/>
              <a:chExt cx="771775" cy="891622"/>
            </a:xfrm>
            <a:grpFill/>
          </p:grpSpPr>
          <p:sp>
            <p:nvSpPr>
              <p:cNvPr id="30" name="Rektangel med rundade hörn på samma sida 202">
                <a:extLst>
                  <a:ext uri="{FF2B5EF4-FFF2-40B4-BE49-F238E27FC236}">
                    <a16:creationId xmlns:a16="http://schemas.microsoft.com/office/drawing/2014/main" id="{A88F9756-C771-4C09-821C-989D80585D43}"/>
                  </a:ext>
                </a:extLst>
              </p:cNvPr>
              <p:cNvSpPr/>
              <p:nvPr/>
            </p:nvSpPr>
            <p:spPr>
              <a:xfrm>
                <a:off x="3194099" y="1305451"/>
                <a:ext cx="771775" cy="496904"/>
              </a:xfrm>
              <a:prstGeom prst="round2SameRect">
                <a:avLst/>
              </a:prstGeom>
              <a:grpFill/>
              <a:ln>
                <a:solidFill>
                  <a:schemeClr val="accent3">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31" name="Ellips 30">
                <a:extLst>
                  <a:ext uri="{FF2B5EF4-FFF2-40B4-BE49-F238E27FC236}">
                    <a16:creationId xmlns:a16="http://schemas.microsoft.com/office/drawing/2014/main" id="{8158107C-EB04-44E2-A665-3494B2EE863C}"/>
                  </a:ext>
                </a:extLst>
              </p:cNvPr>
              <p:cNvSpPr/>
              <p:nvPr/>
            </p:nvSpPr>
            <p:spPr>
              <a:xfrm>
                <a:off x="3346093" y="910733"/>
                <a:ext cx="465128" cy="487680"/>
              </a:xfrm>
              <a:prstGeom prst="ellipse">
                <a:avLst/>
              </a:prstGeom>
              <a:grpFill/>
              <a:ln>
                <a:solidFill>
                  <a:schemeClr val="accent3">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grpSp>
        <p:grpSp>
          <p:nvGrpSpPr>
            <p:cNvPr id="21" name="Grupp 20">
              <a:extLst>
                <a:ext uri="{FF2B5EF4-FFF2-40B4-BE49-F238E27FC236}">
                  <a16:creationId xmlns:a16="http://schemas.microsoft.com/office/drawing/2014/main" id="{CF78B86C-EDBD-4763-9E40-48418BEA84FA}"/>
                </a:ext>
              </a:extLst>
            </p:cNvPr>
            <p:cNvGrpSpPr/>
            <p:nvPr/>
          </p:nvGrpSpPr>
          <p:grpSpPr>
            <a:xfrm>
              <a:off x="6878590" y="605934"/>
              <a:ext cx="462191" cy="538585"/>
              <a:chOff x="3194099" y="910733"/>
              <a:chExt cx="771775" cy="899338"/>
            </a:xfrm>
            <a:grpFill/>
          </p:grpSpPr>
          <p:sp>
            <p:nvSpPr>
              <p:cNvPr id="28" name="Rektangel med rundade hörn på samma sida 200">
                <a:extLst>
                  <a:ext uri="{FF2B5EF4-FFF2-40B4-BE49-F238E27FC236}">
                    <a16:creationId xmlns:a16="http://schemas.microsoft.com/office/drawing/2014/main" id="{31913AA1-8F5E-4069-93B8-5C20C6F71425}"/>
                  </a:ext>
                </a:extLst>
              </p:cNvPr>
              <p:cNvSpPr/>
              <p:nvPr/>
            </p:nvSpPr>
            <p:spPr>
              <a:xfrm>
                <a:off x="3194099" y="1305451"/>
                <a:ext cx="771775" cy="504620"/>
              </a:xfrm>
              <a:prstGeom prst="round2SameRect">
                <a:avLst/>
              </a:prstGeom>
              <a:grpFill/>
              <a:ln>
                <a:solidFill>
                  <a:schemeClr val="accent3">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29" name="Ellips 28">
                <a:extLst>
                  <a:ext uri="{FF2B5EF4-FFF2-40B4-BE49-F238E27FC236}">
                    <a16:creationId xmlns:a16="http://schemas.microsoft.com/office/drawing/2014/main" id="{4F904990-429C-48B8-A763-6FDC07AEB27D}"/>
                  </a:ext>
                </a:extLst>
              </p:cNvPr>
              <p:cNvSpPr/>
              <p:nvPr/>
            </p:nvSpPr>
            <p:spPr>
              <a:xfrm>
                <a:off x="3346093" y="910733"/>
                <a:ext cx="465128" cy="487680"/>
              </a:xfrm>
              <a:prstGeom prst="ellipse">
                <a:avLst/>
              </a:prstGeom>
              <a:grpFill/>
              <a:ln>
                <a:solidFill>
                  <a:schemeClr val="accent3">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grpSp>
        <p:grpSp>
          <p:nvGrpSpPr>
            <p:cNvPr id="22" name="Grupp 21">
              <a:extLst>
                <a:ext uri="{FF2B5EF4-FFF2-40B4-BE49-F238E27FC236}">
                  <a16:creationId xmlns:a16="http://schemas.microsoft.com/office/drawing/2014/main" id="{8888DDB4-F332-4C17-9AF9-2ABD1816CEFC}"/>
                </a:ext>
              </a:extLst>
            </p:cNvPr>
            <p:cNvGrpSpPr/>
            <p:nvPr/>
          </p:nvGrpSpPr>
          <p:grpSpPr>
            <a:xfrm>
              <a:off x="6391875" y="610555"/>
              <a:ext cx="462191" cy="533964"/>
              <a:chOff x="3194099" y="910733"/>
              <a:chExt cx="771775" cy="891623"/>
            </a:xfrm>
            <a:grpFill/>
          </p:grpSpPr>
          <p:sp>
            <p:nvSpPr>
              <p:cNvPr id="26" name="Rektangel med rundade hörn på samma sida 198">
                <a:extLst>
                  <a:ext uri="{FF2B5EF4-FFF2-40B4-BE49-F238E27FC236}">
                    <a16:creationId xmlns:a16="http://schemas.microsoft.com/office/drawing/2014/main" id="{51663052-1E1F-4E00-AC71-83DDF22411CB}"/>
                  </a:ext>
                </a:extLst>
              </p:cNvPr>
              <p:cNvSpPr/>
              <p:nvPr/>
            </p:nvSpPr>
            <p:spPr>
              <a:xfrm>
                <a:off x="3194099" y="1305450"/>
                <a:ext cx="771775" cy="496906"/>
              </a:xfrm>
              <a:prstGeom prst="round2SameRect">
                <a:avLst/>
              </a:prstGeom>
              <a:grpFill/>
              <a:ln>
                <a:solidFill>
                  <a:schemeClr val="accent3">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27" name="Ellips 26">
                <a:extLst>
                  <a:ext uri="{FF2B5EF4-FFF2-40B4-BE49-F238E27FC236}">
                    <a16:creationId xmlns:a16="http://schemas.microsoft.com/office/drawing/2014/main" id="{E4474FBE-1F1A-4CCF-BFEE-542DBD9EA4E9}"/>
                  </a:ext>
                </a:extLst>
              </p:cNvPr>
              <p:cNvSpPr/>
              <p:nvPr/>
            </p:nvSpPr>
            <p:spPr>
              <a:xfrm>
                <a:off x="3346093" y="910733"/>
                <a:ext cx="465128" cy="487680"/>
              </a:xfrm>
              <a:prstGeom prst="ellipse">
                <a:avLst/>
              </a:prstGeom>
              <a:grpFill/>
              <a:ln>
                <a:solidFill>
                  <a:schemeClr val="accent3">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grpSp>
        <p:grpSp>
          <p:nvGrpSpPr>
            <p:cNvPr id="23" name="Grupp 22">
              <a:extLst>
                <a:ext uri="{FF2B5EF4-FFF2-40B4-BE49-F238E27FC236}">
                  <a16:creationId xmlns:a16="http://schemas.microsoft.com/office/drawing/2014/main" id="{B31E2D16-07C8-4030-BCF9-46F075C50034}"/>
                </a:ext>
              </a:extLst>
            </p:cNvPr>
            <p:cNvGrpSpPr/>
            <p:nvPr/>
          </p:nvGrpSpPr>
          <p:grpSpPr>
            <a:xfrm>
              <a:off x="5904766" y="605934"/>
              <a:ext cx="462191" cy="527338"/>
              <a:chOff x="3194099" y="910733"/>
              <a:chExt cx="771775" cy="880560"/>
            </a:xfrm>
            <a:grpFill/>
          </p:grpSpPr>
          <p:sp>
            <p:nvSpPr>
              <p:cNvPr id="24" name="Rektangel med rundade hörn på samma sida 196">
                <a:extLst>
                  <a:ext uri="{FF2B5EF4-FFF2-40B4-BE49-F238E27FC236}">
                    <a16:creationId xmlns:a16="http://schemas.microsoft.com/office/drawing/2014/main" id="{55EFD6D2-23A6-4EB5-BA7B-9335C25F8497}"/>
                  </a:ext>
                </a:extLst>
              </p:cNvPr>
              <p:cNvSpPr/>
              <p:nvPr/>
            </p:nvSpPr>
            <p:spPr>
              <a:xfrm>
                <a:off x="3194099" y="1305452"/>
                <a:ext cx="771775" cy="485841"/>
              </a:xfrm>
              <a:prstGeom prst="round2SameRect">
                <a:avLst/>
              </a:prstGeom>
              <a:grpFill/>
              <a:ln>
                <a:solidFill>
                  <a:schemeClr val="accent3">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25" name="Ellips 24">
                <a:extLst>
                  <a:ext uri="{FF2B5EF4-FFF2-40B4-BE49-F238E27FC236}">
                    <a16:creationId xmlns:a16="http://schemas.microsoft.com/office/drawing/2014/main" id="{06EF55CD-A576-4546-9DC6-E4D86CF0CC4F}"/>
                  </a:ext>
                </a:extLst>
              </p:cNvPr>
              <p:cNvSpPr/>
              <p:nvPr/>
            </p:nvSpPr>
            <p:spPr>
              <a:xfrm>
                <a:off x="3346093" y="910733"/>
                <a:ext cx="465128" cy="487680"/>
              </a:xfrm>
              <a:prstGeom prst="ellipse">
                <a:avLst/>
              </a:prstGeom>
              <a:grpFill/>
              <a:ln>
                <a:solidFill>
                  <a:schemeClr val="accent3">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grpSp>
      </p:grpSp>
      <p:grpSp>
        <p:nvGrpSpPr>
          <p:cNvPr id="44" name="Grupp 43">
            <a:extLst>
              <a:ext uri="{FF2B5EF4-FFF2-40B4-BE49-F238E27FC236}">
                <a16:creationId xmlns:a16="http://schemas.microsoft.com/office/drawing/2014/main" id="{BDA1CFB2-FD27-4EB7-A5BD-CEDBA8186E51}"/>
              </a:ext>
            </a:extLst>
          </p:cNvPr>
          <p:cNvGrpSpPr/>
          <p:nvPr/>
        </p:nvGrpSpPr>
        <p:grpSpPr>
          <a:xfrm>
            <a:off x="1235712" y="3688774"/>
            <a:ext cx="3660401" cy="390385"/>
            <a:chOff x="738877" y="3908907"/>
            <a:chExt cx="3660401" cy="390385"/>
          </a:xfrm>
        </p:grpSpPr>
        <p:grpSp>
          <p:nvGrpSpPr>
            <p:cNvPr id="45" name="Grupp 44">
              <a:extLst>
                <a:ext uri="{FF2B5EF4-FFF2-40B4-BE49-F238E27FC236}">
                  <a16:creationId xmlns:a16="http://schemas.microsoft.com/office/drawing/2014/main" id="{F842E283-6BBD-4FF2-8C0A-52D33B77135B}"/>
                </a:ext>
              </a:extLst>
            </p:cNvPr>
            <p:cNvGrpSpPr/>
            <p:nvPr/>
          </p:nvGrpSpPr>
          <p:grpSpPr>
            <a:xfrm>
              <a:off x="738877" y="3915370"/>
              <a:ext cx="342143" cy="381421"/>
              <a:chOff x="3451929" y="910733"/>
              <a:chExt cx="771775" cy="860377"/>
            </a:xfrm>
            <a:solidFill>
              <a:srgbClr val="009AB0"/>
            </a:solidFill>
          </p:grpSpPr>
          <p:sp>
            <p:nvSpPr>
              <p:cNvPr id="73" name="Rektangel med rundade hörn på samma sida 184">
                <a:extLst>
                  <a:ext uri="{FF2B5EF4-FFF2-40B4-BE49-F238E27FC236}">
                    <a16:creationId xmlns:a16="http://schemas.microsoft.com/office/drawing/2014/main" id="{CEBCA533-0126-4238-A919-65D3BCF1185E}"/>
                  </a:ext>
                </a:extLst>
              </p:cNvPr>
              <p:cNvSpPr/>
              <p:nvPr/>
            </p:nvSpPr>
            <p:spPr>
              <a:xfrm>
                <a:off x="3451929" y="1305452"/>
                <a:ext cx="771775" cy="465658"/>
              </a:xfrm>
              <a:prstGeom prst="round2SameRect">
                <a:avLst/>
              </a:prstGeom>
              <a:solidFill>
                <a:schemeClr val="accent1"/>
              </a:solidFill>
              <a:ln>
                <a:solidFill>
                  <a:schemeClr val="accent3">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74" name="Ellips 73">
                <a:extLst>
                  <a:ext uri="{FF2B5EF4-FFF2-40B4-BE49-F238E27FC236}">
                    <a16:creationId xmlns:a16="http://schemas.microsoft.com/office/drawing/2014/main" id="{7FA11A85-6D77-48D2-AE7F-0B691882CBBD}"/>
                  </a:ext>
                </a:extLst>
              </p:cNvPr>
              <p:cNvSpPr/>
              <p:nvPr/>
            </p:nvSpPr>
            <p:spPr>
              <a:xfrm>
                <a:off x="3603923" y="910733"/>
                <a:ext cx="465127" cy="487681"/>
              </a:xfrm>
              <a:prstGeom prst="ellipse">
                <a:avLst/>
              </a:prstGeom>
              <a:solidFill>
                <a:schemeClr val="accent1"/>
              </a:solidFill>
              <a:ln>
                <a:solidFill>
                  <a:schemeClr val="accent3">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grpSp>
        <p:grpSp>
          <p:nvGrpSpPr>
            <p:cNvPr id="46" name="Grupp 45">
              <a:extLst>
                <a:ext uri="{FF2B5EF4-FFF2-40B4-BE49-F238E27FC236}">
                  <a16:creationId xmlns:a16="http://schemas.microsoft.com/office/drawing/2014/main" id="{ACC5A96A-0703-4BAA-8CDF-7F6A4634D589}"/>
                </a:ext>
              </a:extLst>
            </p:cNvPr>
            <p:cNvGrpSpPr/>
            <p:nvPr/>
          </p:nvGrpSpPr>
          <p:grpSpPr>
            <a:xfrm>
              <a:off x="1106881" y="3917871"/>
              <a:ext cx="342143" cy="381421"/>
              <a:chOff x="3451929" y="910733"/>
              <a:chExt cx="771775" cy="860377"/>
            </a:xfrm>
            <a:solidFill>
              <a:srgbClr val="009AB0"/>
            </a:solidFill>
          </p:grpSpPr>
          <p:sp>
            <p:nvSpPr>
              <p:cNvPr id="71" name="Rektangel med rundade hörn på samma sida 182">
                <a:extLst>
                  <a:ext uri="{FF2B5EF4-FFF2-40B4-BE49-F238E27FC236}">
                    <a16:creationId xmlns:a16="http://schemas.microsoft.com/office/drawing/2014/main" id="{1A7375DD-5530-43B9-A783-DC1C8DE67A1C}"/>
                  </a:ext>
                </a:extLst>
              </p:cNvPr>
              <p:cNvSpPr/>
              <p:nvPr/>
            </p:nvSpPr>
            <p:spPr>
              <a:xfrm>
                <a:off x="3451929" y="1305452"/>
                <a:ext cx="771775" cy="465658"/>
              </a:xfrm>
              <a:prstGeom prst="round2SameRect">
                <a:avLst/>
              </a:prstGeom>
              <a:solidFill>
                <a:schemeClr val="accent1"/>
              </a:solidFill>
              <a:ln>
                <a:solidFill>
                  <a:schemeClr val="accent3">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72" name="Ellips 71">
                <a:extLst>
                  <a:ext uri="{FF2B5EF4-FFF2-40B4-BE49-F238E27FC236}">
                    <a16:creationId xmlns:a16="http://schemas.microsoft.com/office/drawing/2014/main" id="{6EB2872A-2C30-474C-B63D-8DE903D7100A}"/>
                  </a:ext>
                </a:extLst>
              </p:cNvPr>
              <p:cNvSpPr/>
              <p:nvPr/>
            </p:nvSpPr>
            <p:spPr>
              <a:xfrm>
                <a:off x="3603923" y="910733"/>
                <a:ext cx="465127" cy="487681"/>
              </a:xfrm>
              <a:prstGeom prst="ellipse">
                <a:avLst/>
              </a:prstGeom>
              <a:solidFill>
                <a:schemeClr val="accent1"/>
              </a:solidFill>
              <a:ln>
                <a:solidFill>
                  <a:schemeClr val="accent3">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grpSp>
        <p:grpSp>
          <p:nvGrpSpPr>
            <p:cNvPr id="47" name="Grupp 46">
              <a:extLst>
                <a:ext uri="{FF2B5EF4-FFF2-40B4-BE49-F238E27FC236}">
                  <a16:creationId xmlns:a16="http://schemas.microsoft.com/office/drawing/2014/main" id="{C409D620-D2C9-4089-8BD7-8C65F183E33A}"/>
                </a:ext>
              </a:extLst>
            </p:cNvPr>
            <p:cNvGrpSpPr/>
            <p:nvPr/>
          </p:nvGrpSpPr>
          <p:grpSpPr>
            <a:xfrm>
              <a:off x="1473365" y="3917871"/>
              <a:ext cx="342143" cy="381421"/>
              <a:chOff x="3451929" y="910733"/>
              <a:chExt cx="771775" cy="860377"/>
            </a:xfrm>
            <a:solidFill>
              <a:srgbClr val="009AB0"/>
            </a:solidFill>
          </p:grpSpPr>
          <p:sp>
            <p:nvSpPr>
              <p:cNvPr id="69" name="Rektangel med rundade hörn på samma sida 180">
                <a:extLst>
                  <a:ext uri="{FF2B5EF4-FFF2-40B4-BE49-F238E27FC236}">
                    <a16:creationId xmlns:a16="http://schemas.microsoft.com/office/drawing/2014/main" id="{B6D83419-CA0D-4A5A-B4B1-EDB5D2CE05E6}"/>
                  </a:ext>
                </a:extLst>
              </p:cNvPr>
              <p:cNvSpPr/>
              <p:nvPr/>
            </p:nvSpPr>
            <p:spPr>
              <a:xfrm>
                <a:off x="3451929" y="1305452"/>
                <a:ext cx="771775" cy="465658"/>
              </a:xfrm>
              <a:prstGeom prst="round2SameRect">
                <a:avLst/>
              </a:prstGeom>
              <a:solidFill>
                <a:schemeClr val="accent1"/>
              </a:solidFill>
              <a:ln>
                <a:solidFill>
                  <a:schemeClr val="accent3">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70" name="Ellips 69">
                <a:extLst>
                  <a:ext uri="{FF2B5EF4-FFF2-40B4-BE49-F238E27FC236}">
                    <a16:creationId xmlns:a16="http://schemas.microsoft.com/office/drawing/2014/main" id="{3E993CAF-DB65-4E9C-81FE-9E6D23280CAF}"/>
                  </a:ext>
                </a:extLst>
              </p:cNvPr>
              <p:cNvSpPr/>
              <p:nvPr/>
            </p:nvSpPr>
            <p:spPr>
              <a:xfrm>
                <a:off x="3603923" y="910733"/>
                <a:ext cx="465127" cy="487681"/>
              </a:xfrm>
              <a:prstGeom prst="ellipse">
                <a:avLst/>
              </a:prstGeom>
              <a:solidFill>
                <a:schemeClr val="accent1"/>
              </a:solidFill>
              <a:ln>
                <a:solidFill>
                  <a:schemeClr val="accent3">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grpSp>
        <p:grpSp>
          <p:nvGrpSpPr>
            <p:cNvPr id="48" name="Grupp 47">
              <a:extLst>
                <a:ext uri="{FF2B5EF4-FFF2-40B4-BE49-F238E27FC236}">
                  <a16:creationId xmlns:a16="http://schemas.microsoft.com/office/drawing/2014/main" id="{D26C9001-CD97-4944-844C-794363FCE0E4}"/>
                </a:ext>
              </a:extLst>
            </p:cNvPr>
            <p:cNvGrpSpPr/>
            <p:nvPr/>
          </p:nvGrpSpPr>
          <p:grpSpPr>
            <a:xfrm>
              <a:off x="1838671" y="3914450"/>
              <a:ext cx="342143" cy="381421"/>
              <a:chOff x="3451929" y="910733"/>
              <a:chExt cx="771775" cy="860377"/>
            </a:xfrm>
            <a:solidFill>
              <a:srgbClr val="009AB0"/>
            </a:solidFill>
          </p:grpSpPr>
          <p:sp>
            <p:nvSpPr>
              <p:cNvPr id="67" name="Rektangel med rundade hörn på samma sida 178">
                <a:extLst>
                  <a:ext uri="{FF2B5EF4-FFF2-40B4-BE49-F238E27FC236}">
                    <a16:creationId xmlns:a16="http://schemas.microsoft.com/office/drawing/2014/main" id="{1CA7A536-7EAB-48CE-8B9A-324A8E8958C7}"/>
                  </a:ext>
                </a:extLst>
              </p:cNvPr>
              <p:cNvSpPr/>
              <p:nvPr/>
            </p:nvSpPr>
            <p:spPr>
              <a:xfrm>
                <a:off x="3451929" y="1305452"/>
                <a:ext cx="771775" cy="465658"/>
              </a:xfrm>
              <a:prstGeom prst="round2SameRect">
                <a:avLst/>
              </a:prstGeom>
              <a:solidFill>
                <a:schemeClr val="accent1"/>
              </a:solidFill>
              <a:ln>
                <a:solidFill>
                  <a:schemeClr val="accent3">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68" name="Ellips 67">
                <a:extLst>
                  <a:ext uri="{FF2B5EF4-FFF2-40B4-BE49-F238E27FC236}">
                    <a16:creationId xmlns:a16="http://schemas.microsoft.com/office/drawing/2014/main" id="{AB70A4C3-E6F1-4905-8AD8-58A14997F737}"/>
                  </a:ext>
                </a:extLst>
              </p:cNvPr>
              <p:cNvSpPr/>
              <p:nvPr/>
            </p:nvSpPr>
            <p:spPr>
              <a:xfrm>
                <a:off x="3603923" y="910733"/>
                <a:ext cx="465127" cy="487681"/>
              </a:xfrm>
              <a:prstGeom prst="ellipse">
                <a:avLst/>
              </a:prstGeom>
              <a:solidFill>
                <a:schemeClr val="accent1"/>
              </a:solidFill>
              <a:ln>
                <a:solidFill>
                  <a:schemeClr val="accent3">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grpSp>
        <p:grpSp>
          <p:nvGrpSpPr>
            <p:cNvPr id="49" name="Grupp 48">
              <a:extLst>
                <a:ext uri="{FF2B5EF4-FFF2-40B4-BE49-F238E27FC236}">
                  <a16:creationId xmlns:a16="http://schemas.microsoft.com/office/drawing/2014/main" id="{4C233AFC-1624-48BF-BF03-ED4D6CBF5DC3}"/>
                </a:ext>
              </a:extLst>
            </p:cNvPr>
            <p:cNvGrpSpPr/>
            <p:nvPr/>
          </p:nvGrpSpPr>
          <p:grpSpPr>
            <a:xfrm>
              <a:off x="2202797" y="3914450"/>
              <a:ext cx="342143" cy="381421"/>
              <a:chOff x="3451929" y="910733"/>
              <a:chExt cx="771775" cy="860377"/>
            </a:xfrm>
            <a:solidFill>
              <a:srgbClr val="009AB0"/>
            </a:solidFill>
          </p:grpSpPr>
          <p:sp>
            <p:nvSpPr>
              <p:cNvPr id="65" name="Rektangel med rundade hörn på samma sida 176">
                <a:extLst>
                  <a:ext uri="{FF2B5EF4-FFF2-40B4-BE49-F238E27FC236}">
                    <a16:creationId xmlns:a16="http://schemas.microsoft.com/office/drawing/2014/main" id="{EC936520-CBFC-4EA7-9EC7-B71A7E9A9379}"/>
                  </a:ext>
                </a:extLst>
              </p:cNvPr>
              <p:cNvSpPr/>
              <p:nvPr/>
            </p:nvSpPr>
            <p:spPr>
              <a:xfrm>
                <a:off x="3451929" y="1305452"/>
                <a:ext cx="771775" cy="465658"/>
              </a:xfrm>
              <a:prstGeom prst="round2SameRect">
                <a:avLst/>
              </a:prstGeom>
              <a:solidFill>
                <a:schemeClr val="accent1"/>
              </a:solidFill>
              <a:ln>
                <a:solidFill>
                  <a:schemeClr val="accent3">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66" name="Ellips 65">
                <a:extLst>
                  <a:ext uri="{FF2B5EF4-FFF2-40B4-BE49-F238E27FC236}">
                    <a16:creationId xmlns:a16="http://schemas.microsoft.com/office/drawing/2014/main" id="{0CB87103-0C5E-4ECA-8548-35EE3D0A4761}"/>
                  </a:ext>
                </a:extLst>
              </p:cNvPr>
              <p:cNvSpPr/>
              <p:nvPr/>
            </p:nvSpPr>
            <p:spPr>
              <a:xfrm>
                <a:off x="3603923" y="910733"/>
                <a:ext cx="465127" cy="487681"/>
              </a:xfrm>
              <a:prstGeom prst="ellipse">
                <a:avLst/>
              </a:prstGeom>
              <a:solidFill>
                <a:schemeClr val="accent1"/>
              </a:solidFill>
              <a:ln>
                <a:solidFill>
                  <a:schemeClr val="accent3">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grpSp>
        <p:grpSp>
          <p:nvGrpSpPr>
            <p:cNvPr id="50" name="Grupp 49">
              <a:extLst>
                <a:ext uri="{FF2B5EF4-FFF2-40B4-BE49-F238E27FC236}">
                  <a16:creationId xmlns:a16="http://schemas.microsoft.com/office/drawing/2014/main" id="{0BDC1B97-478B-4262-BA5A-490519CB8FEB}"/>
                </a:ext>
              </a:extLst>
            </p:cNvPr>
            <p:cNvGrpSpPr/>
            <p:nvPr/>
          </p:nvGrpSpPr>
          <p:grpSpPr>
            <a:xfrm>
              <a:off x="2565744" y="3917871"/>
              <a:ext cx="342143" cy="381421"/>
              <a:chOff x="3451929" y="910733"/>
              <a:chExt cx="771775" cy="860377"/>
            </a:xfrm>
            <a:solidFill>
              <a:srgbClr val="009AB0"/>
            </a:solidFill>
          </p:grpSpPr>
          <p:sp>
            <p:nvSpPr>
              <p:cNvPr id="63" name="Rektangel med rundade hörn på samma sida 174">
                <a:extLst>
                  <a:ext uri="{FF2B5EF4-FFF2-40B4-BE49-F238E27FC236}">
                    <a16:creationId xmlns:a16="http://schemas.microsoft.com/office/drawing/2014/main" id="{555F98BB-F2DE-4CBF-BB96-40CB11ECA0D8}"/>
                  </a:ext>
                </a:extLst>
              </p:cNvPr>
              <p:cNvSpPr/>
              <p:nvPr/>
            </p:nvSpPr>
            <p:spPr>
              <a:xfrm>
                <a:off x="3451929" y="1305452"/>
                <a:ext cx="771775" cy="465658"/>
              </a:xfrm>
              <a:prstGeom prst="round2SameRect">
                <a:avLst/>
              </a:prstGeom>
              <a:solidFill>
                <a:schemeClr val="accent1"/>
              </a:solidFill>
              <a:ln>
                <a:solidFill>
                  <a:schemeClr val="accent3">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64" name="Ellips 63">
                <a:extLst>
                  <a:ext uri="{FF2B5EF4-FFF2-40B4-BE49-F238E27FC236}">
                    <a16:creationId xmlns:a16="http://schemas.microsoft.com/office/drawing/2014/main" id="{594AD7F6-94F3-4B4F-B684-9126B1793FCB}"/>
                  </a:ext>
                </a:extLst>
              </p:cNvPr>
              <p:cNvSpPr/>
              <p:nvPr/>
            </p:nvSpPr>
            <p:spPr>
              <a:xfrm>
                <a:off x="3603923" y="910733"/>
                <a:ext cx="465127" cy="487681"/>
              </a:xfrm>
              <a:prstGeom prst="ellipse">
                <a:avLst/>
              </a:prstGeom>
              <a:solidFill>
                <a:schemeClr val="accent1"/>
              </a:solidFill>
              <a:ln>
                <a:solidFill>
                  <a:schemeClr val="accent3">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grpSp>
        <p:grpSp>
          <p:nvGrpSpPr>
            <p:cNvPr id="51" name="Grupp 50">
              <a:extLst>
                <a:ext uri="{FF2B5EF4-FFF2-40B4-BE49-F238E27FC236}">
                  <a16:creationId xmlns:a16="http://schemas.microsoft.com/office/drawing/2014/main" id="{5E5CF796-ED6D-48ED-A516-B1F1DD42BADE}"/>
                </a:ext>
              </a:extLst>
            </p:cNvPr>
            <p:cNvGrpSpPr/>
            <p:nvPr/>
          </p:nvGrpSpPr>
          <p:grpSpPr>
            <a:xfrm>
              <a:off x="4057135" y="3908907"/>
              <a:ext cx="342143" cy="381421"/>
              <a:chOff x="3451929" y="910733"/>
              <a:chExt cx="771775" cy="860377"/>
            </a:xfrm>
            <a:solidFill>
              <a:srgbClr val="009AB0"/>
            </a:solidFill>
          </p:grpSpPr>
          <p:sp>
            <p:nvSpPr>
              <p:cNvPr id="61" name="Rektangel med rundade hörn på samma sida 172">
                <a:extLst>
                  <a:ext uri="{FF2B5EF4-FFF2-40B4-BE49-F238E27FC236}">
                    <a16:creationId xmlns:a16="http://schemas.microsoft.com/office/drawing/2014/main" id="{9068C3B0-7E5C-41CA-9E87-8A6B69660177}"/>
                  </a:ext>
                </a:extLst>
              </p:cNvPr>
              <p:cNvSpPr/>
              <p:nvPr/>
            </p:nvSpPr>
            <p:spPr>
              <a:xfrm>
                <a:off x="3451929" y="1305452"/>
                <a:ext cx="771775" cy="465658"/>
              </a:xfrm>
              <a:prstGeom prst="round2SameRect">
                <a:avLst/>
              </a:prstGeom>
              <a:ln>
                <a:solidFill>
                  <a:schemeClr val="accent3">
                    <a:lumMod val="60000"/>
                    <a:lumOff val="40000"/>
                  </a:schemeClr>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sv-SE"/>
              </a:p>
            </p:txBody>
          </p:sp>
          <p:sp>
            <p:nvSpPr>
              <p:cNvPr id="62" name="Ellips 61">
                <a:extLst>
                  <a:ext uri="{FF2B5EF4-FFF2-40B4-BE49-F238E27FC236}">
                    <a16:creationId xmlns:a16="http://schemas.microsoft.com/office/drawing/2014/main" id="{1FC35252-FC12-4453-916D-004CDE515349}"/>
                  </a:ext>
                </a:extLst>
              </p:cNvPr>
              <p:cNvSpPr/>
              <p:nvPr/>
            </p:nvSpPr>
            <p:spPr>
              <a:xfrm>
                <a:off x="3603923" y="910733"/>
                <a:ext cx="465127" cy="487681"/>
              </a:xfrm>
              <a:prstGeom prst="ellipse">
                <a:avLst/>
              </a:prstGeom>
              <a:ln>
                <a:solidFill>
                  <a:schemeClr val="accent3">
                    <a:lumMod val="60000"/>
                    <a:lumOff val="40000"/>
                  </a:schemeClr>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sv-SE"/>
              </a:p>
            </p:txBody>
          </p:sp>
        </p:grpSp>
        <p:grpSp>
          <p:nvGrpSpPr>
            <p:cNvPr id="52" name="Grupp 51">
              <a:extLst>
                <a:ext uri="{FF2B5EF4-FFF2-40B4-BE49-F238E27FC236}">
                  <a16:creationId xmlns:a16="http://schemas.microsoft.com/office/drawing/2014/main" id="{CCA5B446-E884-4A4C-B143-DCF5534E180E}"/>
                </a:ext>
              </a:extLst>
            </p:cNvPr>
            <p:cNvGrpSpPr/>
            <p:nvPr/>
          </p:nvGrpSpPr>
          <p:grpSpPr>
            <a:xfrm>
              <a:off x="3679771" y="3909968"/>
              <a:ext cx="342143" cy="381421"/>
              <a:chOff x="3451929" y="910733"/>
              <a:chExt cx="771775" cy="860377"/>
            </a:xfrm>
            <a:solidFill>
              <a:srgbClr val="009AB0"/>
            </a:solidFill>
          </p:grpSpPr>
          <p:sp>
            <p:nvSpPr>
              <p:cNvPr id="59" name="Rektangel med rundade hörn på samma sida 170">
                <a:extLst>
                  <a:ext uri="{FF2B5EF4-FFF2-40B4-BE49-F238E27FC236}">
                    <a16:creationId xmlns:a16="http://schemas.microsoft.com/office/drawing/2014/main" id="{900F279B-4945-4BF1-A5DF-C643CBA2E31F}"/>
                  </a:ext>
                </a:extLst>
              </p:cNvPr>
              <p:cNvSpPr/>
              <p:nvPr/>
            </p:nvSpPr>
            <p:spPr>
              <a:xfrm>
                <a:off x="3451929" y="1305452"/>
                <a:ext cx="771775" cy="465658"/>
              </a:xfrm>
              <a:prstGeom prst="round2SameRect">
                <a:avLst/>
              </a:prstGeom>
              <a:ln>
                <a:solidFill>
                  <a:schemeClr val="accent3">
                    <a:lumMod val="60000"/>
                    <a:lumOff val="40000"/>
                  </a:schemeClr>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sv-SE"/>
              </a:p>
            </p:txBody>
          </p:sp>
          <p:sp>
            <p:nvSpPr>
              <p:cNvPr id="60" name="Ellips 59">
                <a:extLst>
                  <a:ext uri="{FF2B5EF4-FFF2-40B4-BE49-F238E27FC236}">
                    <a16:creationId xmlns:a16="http://schemas.microsoft.com/office/drawing/2014/main" id="{8A1371CA-38CD-4216-BA10-DAB83C3033BE}"/>
                  </a:ext>
                </a:extLst>
              </p:cNvPr>
              <p:cNvSpPr/>
              <p:nvPr/>
            </p:nvSpPr>
            <p:spPr>
              <a:xfrm>
                <a:off x="3603923" y="910733"/>
                <a:ext cx="465127" cy="487681"/>
              </a:xfrm>
              <a:prstGeom prst="ellipse">
                <a:avLst/>
              </a:prstGeom>
              <a:ln>
                <a:solidFill>
                  <a:schemeClr val="accent3">
                    <a:lumMod val="60000"/>
                    <a:lumOff val="40000"/>
                  </a:schemeClr>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sv-SE"/>
              </a:p>
            </p:txBody>
          </p:sp>
        </p:grpSp>
        <p:grpSp>
          <p:nvGrpSpPr>
            <p:cNvPr id="53" name="Grupp 52">
              <a:extLst>
                <a:ext uri="{FF2B5EF4-FFF2-40B4-BE49-F238E27FC236}">
                  <a16:creationId xmlns:a16="http://schemas.microsoft.com/office/drawing/2014/main" id="{6F378C82-3298-4783-BF95-2F187C5D42D9}"/>
                </a:ext>
              </a:extLst>
            </p:cNvPr>
            <p:cNvGrpSpPr/>
            <p:nvPr/>
          </p:nvGrpSpPr>
          <p:grpSpPr>
            <a:xfrm>
              <a:off x="3301546" y="3908907"/>
              <a:ext cx="342143" cy="381421"/>
              <a:chOff x="3451929" y="910733"/>
              <a:chExt cx="771775" cy="860377"/>
            </a:xfrm>
            <a:solidFill>
              <a:srgbClr val="009AB0"/>
            </a:solidFill>
          </p:grpSpPr>
          <p:sp>
            <p:nvSpPr>
              <p:cNvPr id="57" name="Rektangel med rundade hörn på samma sida 168">
                <a:extLst>
                  <a:ext uri="{FF2B5EF4-FFF2-40B4-BE49-F238E27FC236}">
                    <a16:creationId xmlns:a16="http://schemas.microsoft.com/office/drawing/2014/main" id="{4A94ADBB-AC14-4028-B8E9-8831DFEBBE2D}"/>
                  </a:ext>
                </a:extLst>
              </p:cNvPr>
              <p:cNvSpPr/>
              <p:nvPr/>
            </p:nvSpPr>
            <p:spPr>
              <a:xfrm>
                <a:off x="3451929" y="1305452"/>
                <a:ext cx="771775" cy="465658"/>
              </a:xfrm>
              <a:prstGeom prst="round2SameRect">
                <a:avLst/>
              </a:prstGeom>
              <a:ln>
                <a:solidFill>
                  <a:schemeClr val="accent3">
                    <a:lumMod val="60000"/>
                    <a:lumOff val="40000"/>
                  </a:schemeClr>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sv-SE"/>
              </a:p>
            </p:txBody>
          </p:sp>
          <p:sp>
            <p:nvSpPr>
              <p:cNvPr id="58" name="Ellips 57">
                <a:extLst>
                  <a:ext uri="{FF2B5EF4-FFF2-40B4-BE49-F238E27FC236}">
                    <a16:creationId xmlns:a16="http://schemas.microsoft.com/office/drawing/2014/main" id="{B110231E-2877-4C8D-8544-BDB57C38FD3E}"/>
                  </a:ext>
                </a:extLst>
              </p:cNvPr>
              <p:cNvSpPr/>
              <p:nvPr/>
            </p:nvSpPr>
            <p:spPr>
              <a:xfrm>
                <a:off x="3603923" y="910733"/>
                <a:ext cx="465127" cy="487681"/>
              </a:xfrm>
              <a:prstGeom prst="ellipse">
                <a:avLst/>
              </a:prstGeom>
              <a:ln>
                <a:solidFill>
                  <a:schemeClr val="accent3">
                    <a:lumMod val="60000"/>
                    <a:lumOff val="40000"/>
                  </a:schemeClr>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sv-SE"/>
              </a:p>
            </p:txBody>
          </p:sp>
        </p:grpSp>
        <p:grpSp>
          <p:nvGrpSpPr>
            <p:cNvPr id="54" name="Grupp 53">
              <a:extLst>
                <a:ext uri="{FF2B5EF4-FFF2-40B4-BE49-F238E27FC236}">
                  <a16:creationId xmlns:a16="http://schemas.microsoft.com/office/drawing/2014/main" id="{AEA6D7A8-DD64-4190-921F-979D3E5E0CAE}"/>
                </a:ext>
              </a:extLst>
            </p:cNvPr>
            <p:cNvGrpSpPr/>
            <p:nvPr/>
          </p:nvGrpSpPr>
          <p:grpSpPr>
            <a:xfrm>
              <a:off x="2927512" y="3914450"/>
              <a:ext cx="342143" cy="381421"/>
              <a:chOff x="3451929" y="910733"/>
              <a:chExt cx="771775" cy="860377"/>
            </a:xfrm>
            <a:solidFill>
              <a:srgbClr val="009AB0"/>
            </a:solidFill>
          </p:grpSpPr>
          <p:sp>
            <p:nvSpPr>
              <p:cNvPr id="55" name="Rektangel med rundade hörn på samma sida 166">
                <a:extLst>
                  <a:ext uri="{FF2B5EF4-FFF2-40B4-BE49-F238E27FC236}">
                    <a16:creationId xmlns:a16="http://schemas.microsoft.com/office/drawing/2014/main" id="{B8D36D70-B69D-4770-BBCB-AF4E779C95D9}"/>
                  </a:ext>
                </a:extLst>
              </p:cNvPr>
              <p:cNvSpPr/>
              <p:nvPr/>
            </p:nvSpPr>
            <p:spPr>
              <a:xfrm>
                <a:off x="3451929" y="1305452"/>
                <a:ext cx="771775" cy="465658"/>
              </a:xfrm>
              <a:prstGeom prst="round2SameRect">
                <a:avLst/>
              </a:prstGeom>
              <a:solidFill>
                <a:schemeClr val="accent1"/>
              </a:solidFill>
              <a:ln>
                <a:solidFill>
                  <a:schemeClr val="accent3">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dirty="0"/>
              </a:p>
            </p:txBody>
          </p:sp>
          <p:sp>
            <p:nvSpPr>
              <p:cNvPr id="56" name="Ellips 55">
                <a:extLst>
                  <a:ext uri="{FF2B5EF4-FFF2-40B4-BE49-F238E27FC236}">
                    <a16:creationId xmlns:a16="http://schemas.microsoft.com/office/drawing/2014/main" id="{51DCF1EA-F8C1-4DD9-9B8D-91D1E83884CC}"/>
                  </a:ext>
                </a:extLst>
              </p:cNvPr>
              <p:cNvSpPr/>
              <p:nvPr/>
            </p:nvSpPr>
            <p:spPr>
              <a:xfrm>
                <a:off x="3603923" y="910733"/>
                <a:ext cx="465127" cy="487681"/>
              </a:xfrm>
              <a:prstGeom prst="ellipse">
                <a:avLst/>
              </a:prstGeom>
              <a:solidFill>
                <a:schemeClr val="accent1"/>
              </a:solidFill>
              <a:ln>
                <a:solidFill>
                  <a:schemeClr val="accent3">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grpSp>
      </p:grpSp>
      <p:grpSp>
        <p:nvGrpSpPr>
          <p:cNvPr id="75" name="Grupp 74">
            <a:extLst>
              <a:ext uri="{FF2B5EF4-FFF2-40B4-BE49-F238E27FC236}">
                <a16:creationId xmlns:a16="http://schemas.microsoft.com/office/drawing/2014/main" id="{446BC184-2BB1-415B-9311-A76EF0457ECF}"/>
              </a:ext>
            </a:extLst>
          </p:cNvPr>
          <p:cNvGrpSpPr/>
          <p:nvPr/>
        </p:nvGrpSpPr>
        <p:grpSpPr>
          <a:xfrm>
            <a:off x="5877181" y="4303913"/>
            <a:ext cx="3660401" cy="390385"/>
            <a:chOff x="5647154" y="4491664"/>
            <a:chExt cx="3660401" cy="390385"/>
          </a:xfrm>
        </p:grpSpPr>
        <p:grpSp>
          <p:nvGrpSpPr>
            <p:cNvPr id="76" name="Grupp 75">
              <a:extLst>
                <a:ext uri="{FF2B5EF4-FFF2-40B4-BE49-F238E27FC236}">
                  <a16:creationId xmlns:a16="http://schemas.microsoft.com/office/drawing/2014/main" id="{FC2FC9AB-7448-4E0F-8DF6-38BD48D7177E}"/>
                </a:ext>
              </a:extLst>
            </p:cNvPr>
            <p:cNvGrpSpPr/>
            <p:nvPr/>
          </p:nvGrpSpPr>
          <p:grpSpPr>
            <a:xfrm>
              <a:off x="5647154" y="4498127"/>
              <a:ext cx="342143" cy="381421"/>
              <a:chOff x="3194099" y="910733"/>
              <a:chExt cx="771775" cy="860377"/>
            </a:xfrm>
            <a:solidFill>
              <a:srgbClr val="009AB0"/>
            </a:solidFill>
          </p:grpSpPr>
          <p:sp>
            <p:nvSpPr>
              <p:cNvPr id="104" name="Rektangel med rundade hörn på samma sida 152">
                <a:extLst>
                  <a:ext uri="{FF2B5EF4-FFF2-40B4-BE49-F238E27FC236}">
                    <a16:creationId xmlns:a16="http://schemas.microsoft.com/office/drawing/2014/main" id="{A7471455-D46C-43D9-BAEE-CEECF97E136A}"/>
                  </a:ext>
                </a:extLst>
              </p:cNvPr>
              <p:cNvSpPr/>
              <p:nvPr/>
            </p:nvSpPr>
            <p:spPr>
              <a:xfrm>
                <a:off x="3194099" y="1305452"/>
                <a:ext cx="771775" cy="465658"/>
              </a:xfrm>
              <a:prstGeom prst="round2SameRect">
                <a:avLst/>
              </a:prstGeom>
              <a:solidFill>
                <a:schemeClr val="accent1"/>
              </a:solidFill>
              <a:ln>
                <a:solidFill>
                  <a:schemeClr val="accent3">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105" name="Ellips 104">
                <a:extLst>
                  <a:ext uri="{FF2B5EF4-FFF2-40B4-BE49-F238E27FC236}">
                    <a16:creationId xmlns:a16="http://schemas.microsoft.com/office/drawing/2014/main" id="{0235C871-54E1-4775-A9A0-E70E59428D1D}"/>
                  </a:ext>
                </a:extLst>
              </p:cNvPr>
              <p:cNvSpPr/>
              <p:nvPr/>
            </p:nvSpPr>
            <p:spPr>
              <a:xfrm>
                <a:off x="3346093" y="910733"/>
                <a:ext cx="465128" cy="487680"/>
              </a:xfrm>
              <a:prstGeom prst="ellipse">
                <a:avLst/>
              </a:prstGeom>
              <a:solidFill>
                <a:schemeClr val="accent1"/>
              </a:solidFill>
              <a:ln>
                <a:solidFill>
                  <a:schemeClr val="accent3">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grpSp>
        <p:grpSp>
          <p:nvGrpSpPr>
            <p:cNvPr id="77" name="Grupp 76">
              <a:extLst>
                <a:ext uri="{FF2B5EF4-FFF2-40B4-BE49-F238E27FC236}">
                  <a16:creationId xmlns:a16="http://schemas.microsoft.com/office/drawing/2014/main" id="{D058C000-EC0B-4D5E-B13D-F6DDE4DA9243}"/>
                </a:ext>
              </a:extLst>
            </p:cNvPr>
            <p:cNvGrpSpPr/>
            <p:nvPr/>
          </p:nvGrpSpPr>
          <p:grpSpPr>
            <a:xfrm>
              <a:off x="6015158" y="4500628"/>
              <a:ext cx="342143" cy="381421"/>
              <a:chOff x="3194099" y="910733"/>
              <a:chExt cx="771775" cy="860377"/>
            </a:xfrm>
            <a:solidFill>
              <a:srgbClr val="009AB0"/>
            </a:solidFill>
          </p:grpSpPr>
          <p:sp>
            <p:nvSpPr>
              <p:cNvPr id="102" name="Rektangel med rundade hörn på samma sida 150">
                <a:extLst>
                  <a:ext uri="{FF2B5EF4-FFF2-40B4-BE49-F238E27FC236}">
                    <a16:creationId xmlns:a16="http://schemas.microsoft.com/office/drawing/2014/main" id="{852EA705-402B-443F-A027-E1D3EE72D109}"/>
                  </a:ext>
                </a:extLst>
              </p:cNvPr>
              <p:cNvSpPr/>
              <p:nvPr/>
            </p:nvSpPr>
            <p:spPr>
              <a:xfrm>
                <a:off x="3194099" y="1305452"/>
                <a:ext cx="771775" cy="465658"/>
              </a:xfrm>
              <a:prstGeom prst="round2SameRect">
                <a:avLst/>
              </a:prstGeom>
              <a:solidFill>
                <a:schemeClr val="accent1"/>
              </a:solidFill>
              <a:ln>
                <a:solidFill>
                  <a:schemeClr val="accent3">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103" name="Ellips 102">
                <a:extLst>
                  <a:ext uri="{FF2B5EF4-FFF2-40B4-BE49-F238E27FC236}">
                    <a16:creationId xmlns:a16="http://schemas.microsoft.com/office/drawing/2014/main" id="{F564E5C2-F73D-4ADE-87F8-5D83876E11F7}"/>
                  </a:ext>
                </a:extLst>
              </p:cNvPr>
              <p:cNvSpPr/>
              <p:nvPr/>
            </p:nvSpPr>
            <p:spPr>
              <a:xfrm>
                <a:off x="3346093" y="910733"/>
                <a:ext cx="465128" cy="487680"/>
              </a:xfrm>
              <a:prstGeom prst="ellipse">
                <a:avLst/>
              </a:prstGeom>
              <a:solidFill>
                <a:schemeClr val="accent1"/>
              </a:solidFill>
              <a:ln>
                <a:solidFill>
                  <a:schemeClr val="accent3">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grpSp>
        <p:grpSp>
          <p:nvGrpSpPr>
            <p:cNvPr id="78" name="Grupp 77">
              <a:extLst>
                <a:ext uri="{FF2B5EF4-FFF2-40B4-BE49-F238E27FC236}">
                  <a16:creationId xmlns:a16="http://schemas.microsoft.com/office/drawing/2014/main" id="{55BDBC08-1B77-4C7A-A3CC-09ADD5F92A5E}"/>
                </a:ext>
              </a:extLst>
            </p:cNvPr>
            <p:cNvGrpSpPr/>
            <p:nvPr/>
          </p:nvGrpSpPr>
          <p:grpSpPr>
            <a:xfrm>
              <a:off x="6381642" y="4500628"/>
              <a:ext cx="342143" cy="381421"/>
              <a:chOff x="3194099" y="910733"/>
              <a:chExt cx="771775" cy="860377"/>
            </a:xfrm>
            <a:solidFill>
              <a:srgbClr val="009AB0"/>
            </a:solidFill>
          </p:grpSpPr>
          <p:sp>
            <p:nvSpPr>
              <p:cNvPr id="100" name="Rektangel med rundade hörn på samma sida 148">
                <a:extLst>
                  <a:ext uri="{FF2B5EF4-FFF2-40B4-BE49-F238E27FC236}">
                    <a16:creationId xmlns:a16="http://schemas.microsoft.com/office/drawing/2014/main" id="{7847786A-CDAF-4C91-BA8A-AB83C25584C0}"/>
                  </a:ext>
                </a:extLst>
              </p:cNvPr>
              <p:cNvSpPr/>
              <p:nvPr/>
            </p:nvSpPr>
            <p:spPr>
              <a:xfrm>
                <a:off x="3194099" y="1305452"/>
                <a:ext cx="771775" cy="465658"/>
              </a:xfrm>
              <a:prstGeom prst="round2SameRect">
                <a:avLst/>
              </a:prstGeom>
              <a:solidFill>
                <a:schemeClr val="accent1"/>
              </a:solidFill>
              <a:ln>
                <a:solidFill>
                  <a:schemeClr val="accent3">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101" name="Ellips 100">
                <a:extLst>
                  <a:ext uri="{FF2B5EF4-FFF2-40B4-BE49-F238E27FC236}">
                    <a16:creationId xmlns:a16="http://schemas.microsoft.com/office/drawing/2014/main" id="{A094240A-D060-4B48-BCA0-85D42265B473}"/>
                  </a:ext>
                </a:extLst>
              </p:cNvPr>
              <p:cNvSpPr/>
              <p:nvPr/>
            </p:nvSpPr>
            <p:spPr>
              <a:xfrm>
                <a:off x="3346093" y="910733"/>
                <a:ext cx="465128" cy="487680"/>
              </a:xfrm>
              <a:prstGeom prst="ellipse">
                <a:avLst/>
              </a:prstGeom>
              <a:solidFill>
                <a:schemeClr val="accent1"/>
              </a:solidFill>
              <a:ln>
                <a:solidFill>
                  <a:schemeClr val="accent3">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grpSp>
        <p:grpSp>
          <p:nvGrpSpPr>
            <p:cNvPr id="79" name="Grupp 78">
              <a:extLst>
                <a:ext uri="{FF2B5EF4-FFF2-40B4-BE49-F238E27FC236}">
                  <a16:creationId xmlns:a16="http://schemas.microsoft.com/office/drawing/2014/main" id="{D320F2E4-0276-46A4-B000-EEE2A89C5358}"/>
                </a:ext>
              </a:extLst>
            </p:cNvPr>
            <p:cNvGrpSpPr/>
            <p:nvPr/>
          </p:nvGrpSpPr>
          <p:grpSpPr>
            <a:xfrm>
              <a:off x="6746948" y="4497207"/>
              <a:ext cx="342143" cy="381421"/>
              <a:chOff x="3194099" y="910733"/>
              <a:chExt cx="771775" cy="860377"/>
            </a:xfrm>
            <a:solidFill>
              <a:srgbClr val="009AB0"/>
            </a:solidFill>
          </p:grpSpPr>
          <p:sp>
            <p:nvSpPr>
              <p:cNvPr id="98" name="Rektangel med rundade hörn på samma sida 146">
                <a:extLst>
                  <a:ext uri="{FF2B5EF4-FFF2-40B4-BE49-F238E27FC236}">
                    <a16:creationId xmlns:a16="http://schemas.microsoft.com/office/drawing/2014/main" id="{D4BB4FCE-43A1-4145-879A-9D2BAFD6E675}"/>
                  </a:ext>
                </a:extLst>
              </p:cNvPr>
              <p:cNvSpPr/>
              <p:nvPr/>
            </p:nvSpPr>
            <p:spPr>
              <a:xfrm>
                <a:off x="3194099" y="1305452"/>
                <a:ext cx="771775" cy="465658"/>
              </a:xfrm>
              <a:prstGeom prst="round2SameRect">
                <a:avLst/>
              </a:prstGeom>
              <a:solidFill>
                <a:schemeClr val="accent1"/>
              </a:solidFill>
              <a:ln>
                <a:solidFill>
                  <a:schemeClr val="accent3">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99" name="Ellips 98">
                <a:extLst>
                  <a:ext uri="{FF2B5EF4-FFF2-40B4-BE49-F238E27FC236}">
                    <a16:creationId xmlns:a16="http://schemas.microsoft.com/office/drawing/2014/main" id="{1A175A5C-4088-4ED9-AA3A-09251E3A7040}"/>
                  </a:ext>
                </a:extLst>
              </p:cNvPr>
              <p:cNvSpPr/>
              <p:nvPr/>
            </p:nvSpPr>
            <p:spPr>
              <a:xfrm>
                <a:off x="3346093" y="910733"/>
                <a:ext cx="465128" cy="487680"/>
              </a:xfrm>
              <a:prstGeom prst="ellipse">
                <a:avLst/>
              </a:prstGeom>
              <a:solidFill>
                <a:schemeClr val="accent1"/>
              </a:solidFill>
              <a:ln>
                <a:solidFill>
                  <a:schemeClr val="accent3">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grpSp>
        <p:grpSp>
          <p:nvGrpSpPr>
            <p:cNvPr id="80" name="Grupp 79">
              <a:extLst>
                <a:ext uri="{FF2B5EF4-FFF2-40B4-BE49-F238E27FC236}">
                  <a16:creationId xmlns:a16="http://schemas.microsoft.com/office/drawing/2014/main" id="{F833EE3B-1123-44AD-83F5-051D9AC27257}"/>
                </a:ext>
              </a:extLst>
            </p:cNvPr>
            <p:cNvGrpSpPr/>
            <p:nvPr/>
          </p:nvGrpSpPr>
          <p:grpSpPr>
            <a:xfrm>
              <a:off x="7111074" y="4497207"/>
              <a:ext cx="342143" cy="381421"/>
              <a:chOff x="3194099" y="910733"/>
              <a:chExt cx="771775" cy="860377"/>
            </a:xfrm>
            <a:solidFill>
              <a:srgbClr val="009AB0"/>
            </a:solidFill>
          </p:grpSpPr>
          <p:sp>
            <p:nvSpPr>
              <p:cNvPr id="96" name="Rektangel med rundade hörn på samma sida 144">
                <a:extLst>
                  <a:ext uri="{FF2B5EF4-FFF2-40B4-BE49-F238E27FC236}">
                    <a16:creationId xmlns:a16="http://schemas.microsoft.com/office/drawing/2014/main" id="{C2CF6B6D-9457-4D4C-83E0-8A8678A67AD1}"/>
                  </a:ext>
                </a:extLst>
              </p:cNvPr>
              <p:cNvSpPr/>
              <p:nvPr/>
            </p:nvSpPr>
            <p:spPr>
              <a:xfrm>
                <a:off x="3194099" y="1305452"/>
                <a:ext cx="771775" cy="465658"/>
              </a:xfrm>
              <a:prstGeom prst="round2SameRect">
                <a:avLst/>
              </a:prstGeom>
              <a:solidFill>
                <a:schemeClr val="accent1"/>
              </a:solidFill>
              <a:ln>
                <a:solidFill>
                  <a:schemeClr val="accent3">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97" name="Ellips 96">
                <a:extLst>
                  <a:ext uri="{FF2B5EF4-FFF2-40B4-BE49-F238E27FC236}">
                    <a16:creationId xmlns:a16="http://schemas.microsoft.com/office/drawing/2014/main" id="{E48997B9-3C68-4273-824B-6CD8DB2435F8}"/>
                  </a:ext>
                </a:extLst>
              </p:cNvPr>
              <p:cNvSpPr/>
              <p:nvPr/>
            </p:nvSpPr>
            <p:spPr>
              <a:xfrm>
                <a:off x="3346093" y="910733"/>
                <a:ext cx="465128" cy="487680"/>
              </a:xfrm>
              <a:prstGeom prst="ellipse">
                <a:avLst/>
              </a:prstGeom>
              <a:solidFill>
                <a:schemeClr val="accent1"/>
              </a:solidFill>
              <a:ln>
                <a:solidFill>
                  <a:schemeClr val="accent3">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grpSp>
        <p:grpSp>
          <p:nvGrpSpPr>
            <p:cNvPr id="81" name="Grupp 80">
              <a:extLst>
                <a:ext uri="{FF2B5EF4-FFF2-40B4-BE49-F238E27FC236}">
                  <a16:creationId xmlns:a16="http://schemas.microsoft.com/office/drawing/2014/main" id="{7A2C27CC-94A5-4290-B9FC-BA80D1F94FE3}"/>
                </a:ext>
              </a:extLst>
            </p:cNvPr>
            <p:cNvGrpSpPr/>
            <p:nvPr/>
          </p:nvGrpSpPr>
          <p:grpSpPr>
            <a:xfrm>
              <a:off x="7474021" y="4500628"/>
              <a:ext cx="342143" cy="381421"/>
              <a:chOff x="3194099" y="910733"/>
              <a:chExt cx="771775" cy="860377"/>
            </a:xfrm>
            <a:solidFill>
              <a:srgbClr val="009AB0"/>
            </a:solidFill>
          </p:grpSpPr>
          <p:sp>
            <p:nvSpPr>
              <p:cNvPr id="94" name="Rektangel med rundade hörn på samma sida 142">
                <a:extLst>
                  <a:ext uri="{FF2B5EF4-FFF2-40B4-BE49-F238E27FC236}">
                    <a16:creationId xmlns:a16="http://schemas.microsoft.com/office/drawing/2014/main" id="{3C6C2FD1-F639-4478-B3AA-5B22693329E4}"/>
                  </a:ext>
                </a:extLst>
              </p:cNvPr>
              <p:cNvSpPr/>
              <p:nvPr/>
            </p:nvSpPr>
            <p:spPr>
              <a:xfrm>
                <a:off x="3194099" y="1305452"/>
                <a:ext cx="771775" cy="465658"/>
              </a:xfrm>
              <a:prstGeom prst="round2SameRect">
                <a:avLst/>
              </a:prstGeom>
              <a:solidFill>
                <a:schemeClr val="accent1"/>
              </a:solidFill>
              <a:ln>
                <a:solidFill>
                  <a:schemeClr val="accent3">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95" name="Ellips 94">
                <a:extLst>
                  <a:ext uri="{FF2B5EF4-FFF2-40B4-BE49-F238E27FC236}">
                    <a16:creationId xmlns:a16="http://schemas.microsoft.com/office/drawing/2014/main" id="{FD3847FA-7889-46C2-B59F-DD4A8C61F59F}"/>
                  </a:ext>
                </a:extLst>
              </p:cNvPr>
              <p:cNvSpPr/>
              <p:nvPr/>
            </p:nvSpPr>
            <p:spPr>
              <a:xfrm>
                <a:off x="3346093" y="910733"/>
                <a:ext cx="465128" cy="487680"/>
              </a:xfrm>
              <a:prstGeom prst="ellipse">
                <a:avLst/>
              </a:prstGeom>
              <a:solidFill>
                <a:schemeClr val="accent1"/>
              </a:solidFill>
              <a:ln>
                <a:solidFill>
                  <a:schemeClr val="accent3">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grpSp>
        <p:grpSp>
          <p:nvGrpSpPr>
            <p:cNvPr id="82" name="Grupp 81">
              <a:extLst>
                <a:ext uri="{FF2B5EF4-FFF2-40B4-BE49-F238E27FC236}">
                  <a16:creationId xmlns:a16="http://schemas.microsoft.com/office/drawing/2014/main" id="{1D010556-E5E5-4F16-8A81-386A5B052FDE}"/>
                </a:ext>
              </a:extLst>
            </p:cNvPr>
            <p:cNvGrpSpPr/>
            <p:nvPr/>
          </p:nvGrpSpPr>
          <p:grpSpPr>
            <a:xfrm>
              <a:off x="8965412" y="4491664"/>
              <a:ext cx="342143" cy="381421"/>
              <a:chOff x="3194099" y="910733"/>
              <a:chExt cx="771775" cy="860377"/>
            </a:xfrm>
            <a:solidFill>
              <a:srgbClr val="009AB0"/>
            </a:solidFill>
          </p:grpSpPr>
          <p:sp>
            <p:nvSpPr>
              <p:cNvPr id="92" name="Rektangel med rundade hörn på samma sida 140">
                <a:extLst>
                  <a:ext uri="{FF2B5EF4-FFF2-40B4-BE49-F238E27FC236}">
                    <a16:creationId xmlns:a16="http://schemas.microsoft.com/office/drawing/2014/main" id="{A497657A-88D2-456B-BBEF-422F69A90A9A}"/>
                  </a:ext>
                </a:extLst>
              </p:cNvPr>
              <p:cNvSpPr/>
              <p:nvPr/>
            </p:nvSpPr>
            <p:spPr>
              <a:xfrm>
                <a:off x="3194099" y="1305452"/>
                <a:ext cx="771775" cy="465658"/>
              </a:xfrm>
              <a:prstGeom prst="round2SameRect">
                <a:avLst/>
              </a:prstGeom>
              <a:ln>
                <a:solidFill>
                  <a:schemeClr val="accent3">
                    <a:lumMod val="60000"/>
                    <a:lumOff val="40000"/>
                  </a:schemeClr>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sv-SE"/>
              </a:p>
            </p:txBody>
          </p:sp>
          <p:sp>
            <p:nvSpPr>
              <p:cNvPr id="93" name="Ellips 92">
                <a:extLst>
                  <a:ext uri="{FF2B5EF4-FFF2-40B4-BE49-F238E27FC236}">
                    <a16:creationId xmlns:a16="http://schemas.microsoft.com/office/drawing/2014/main" id="{F9BC663A-633F-41CB-9B4F-F7B635EE73A3}"/>
                  </a:ext>
                </a:extLst>
              </p:cNvPr>
              <p:cNvSpPr/>
              <p:nvPr/>
            </p:nvSpPr>
            <p:spPr>
              <a:xfrm>
                <a:off x="3346093" y="910733"/>
                <a:ext cx="465128" cy="487680"/>
              </a:xfrm>
              <a:prstGeom prst="ellipse">
                <a:avLst/>
              </a:prstGeom>
              <a:ln>
                <a:solidFill>
                  <a:schemeClr val="accent3">
                    <a:lumMod val="60000"/>
                    <a:lumOff val="40000"/>
                  </a:schemeClr>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sv-SE"/>
              </a:p>
            </p:txBody>
          </p:sp>
        </p:grpSp>
        <p:grpSp>
          <p:nvGrpSpPr>
            <p:cNvPr id="83" name="Grupp 82">
              <a:extLst>
                <a:ext uri="{FF2B5EF4-FFF2-40B4-BE49-F238E27FC236}">
                  <a16:creationId xmlns:a16="http://schemas.microsoft.com/office/drawing/2014/main" id="{9E747294-F67C-4512-B245-C3DFF0C4D3C4}"/>
                </a:ext>
              </a:extLst>
            </p:cNvPr>
            <p:cNvGrpSpPr/>
            <p:nvPr/>
          </p:nvGrpSpPr>
          <p:grpSpPr>
            <a:xfrm>
              <a:off x="8588048" y="4492725"/>
              <a:ext cx="342143" cy="381421"/>
              <a:chOff x="3194099" y="910733"/>
              <a:chExt cx="771775" cy="860377"/>
            </a:xfrm>
            <a:solidFill>
              <a:srgbClr val="009AB0"/>
            </a:solidFill>
          </p:grpSpPr>
          <p:sp>
            <p:nvSpPr>
              <p:cNvPr id="90" name="Rektangel med rundade hörn på samma sida 138">
                <a:extLst>
                  <a:ext uri="{FF2B5EF4-FFF2-40B4-BE49-F238E27FC236}">
                    <a16:creationId xmlns:a16="http://schemas.microsoft.com/office/drawing/2014/main" id="{34F57AD5-86CE-4BEA-A464-871973354669}"/>
                  </a:ext>
                </a:extLst>
              </p:cNvPr>
              <p:cNvSpPr/>
              <p:nvPr/>
            </p:nvSpPr>
            <p:spPr>
              <a:xfrm>
                <a:off x="3194099" y="1305452"/>
                <a:ext cx="771775" cy="465658"/>
              </a:xfrm>
              <a:prstGeom prst="round2SameRect">
                <a:avLst/>
              </a:prstGeom>
              <a:ln>
                <a:solidFill>
                  <a:schemeClr val="accent3">
                    <a:lumMod val="60000"/>
                    <a:lumOff val="40000"/>
                  </a:schemeClr>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sv-SE"/>
              </a:p>
            </p:txBody>
          </p:sp>
          <p:sp>
            <p:nvSpPr>
              <p:cNvPr id="91" name="Ellips 90">
                <a:extLst>
                  <a:ext uri="{FF2B5EF4-FFF2-40B4-BE49-F238E27FC236}">
                    <a16:creationId xmlns:a16="http://schemas.microsoft.com/office/drawing/2014/main" id="{A9A8538A-7109-434A-9DF7-8E5507DA5575}"/>
                  </a:ext>
                </a:extLst>
              </p:cNvPr>
              <p:cNvSpPr/>
              <p:nvPr/>
            </p:nvSpPr>
            <p:spPr>
              <a:xfrm>
                <a:off x="3346093" y="910733"/>
                <a:ext cx="465128" cy="487680"/>
              </a:xfrm>
              <a:prstGeom prst="ellipse">
                <a:avLst/>
              </a:prstGeom>
              <a:ln>
                <a:solidFill>
                  <a:schemeClr val="accent3">
                    <a:lumMod val="60000"/>
                    <a:lumOff val="40000"/>
                  </a:schemeClr>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sv-SE"/>
              </a:p>
            </p:txBody>
          </p:sp>
        </p:grpSp>
        <p:grpSp>
          <p:nvGrpSpPr>
            <p:cNvPr id="84" name="Grupp 83">
              <a:extLst>
                <a:ext uri="{FF2B5EF4-FFF2-40B4-BE49-F238E27FC236}">
                  <a16:creationId xmlns:a16="http://schemas.microsoft.com/office/drawing/2014/main" id="{B452393D-29AA-4171-A87D-98CF8B3A120E}"/>
                </a:ext>
              </a:extLst>
            </p:cNvPr>
            <p:cNvGrpSpPr/>
            <p:nvPr/>
          </p:nvGrpSpPr>
          <p:grpSpPr>
            <a:xfrm>
              <a:off x="7835789" y="4497207"/>
              <a:ext cx="342143" cy="381421"/>
              <a:chOff x="3194099" y="910733"/>
              <a:chExt cx="771775" cy="860377"/>
            </a:xfrm>
            <a:solidFill>
              <a:srgbClr val="009AB0"/>
            </a:solidFill>
          </p:grpSpPr>
          <p:sp>
            <p:nvSpPr>
              <p:cNvPr id="88" name="Rektangel med rundade hörn på samma sida 136">
                <a:extLst>
                  <a:ext uri="{FF2B5EF4-FFF2-40B4-BE49-F238E27FC236}">
                    <a16:creationId xmlns:a16="http://schemas.microsoft.com/office/drawing/2014/main" id="{8E4093E7-11D0-44BD-8FCF-8745A64037A6}"/>
                  </a:ext>
                </a:extLst>
              </p:cNvPr>
              <p:cNvSpPr/>
              <p:nvPr/>
            </p:nvSpPr>
            <p:spPr>
              <a:xfrm>
                <a:off x="3194099" y="1305452"/>
                <a:ext cx="771775" cy="465658"/>
              </a:xfrm>
              <a:prstGeom prst="round2SameRect">
                <a:avLst/>
              </a:prstGeom>
              <a:solidFill>
                <a:schemeClr val="accent1"/>
              </a:solidFill>
              <a:ln>
                <a:solidFill>
                  <a:schemeClr val="accent3">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89" name="Ellips 88">
                <a:extLst>
                  <a:ext uri="{FF2B5EF4-FFF2-40B4-BE49-F238E27FC236}">
                    <a16:creationId xmlns:a16="http://schemas.microsoft.com/office/drawing/2014/main" id="{386E16DB-A5F0-4E20-8FC1-2305D7A2DC05}"/>
                  </a:ext>
                </a:extLst>
              </p:cNvPr>
              <p:cNvSpPr/>
              <p:nvPr/>
            </p:nvSpPr>
            <p:spPr>
              <a:xfrm>
                <a:off x="3346093" y="910733"/>
                <a:ext cx="465128" cy="487680"/>
              </a:xfrm>
              <a:prstGeom prst="ellipse">
                <a:avLst/>
              </a:prstGeom>
              <a:solidFill>
                <a:schemeClr val="accent1"/>
              </a:solidFill>
              <a:ln>
                <a:solidFill>
                  <a:schemeClr val="accent3">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grpSp>
        <p:grpSp>
          <p:nvGrpSpPr>
            <p:cNvPr id="85" name="Grupp 84">
              <a:extLst>
                <a:ext uri="{FF2B5EF4-FFF2-40B4-BE49-F238E27FC236}">
                  <a16:creationId xmlns:a16="http://schemas.microsoft.com/office/drawing/2014/main" id="{5B88105A-073C-4106-B9C5-6EFA2B8DCA9A}"/>
                </a:ext>
              </a:extLst>
            </p:cNvPr>
            <p:cNvGrpSpPr/>
            <p:nvPr/>
          </p:nvGrpSpPr>
          <p:grpSpPr>
            <a:xfrm>
              <a:off x="8211329" y="4500628"/>
              <a:ext cx="342143" cy="381421"/>
              <a:chOff x="3194099" y="910733"/>
              <a:chExt cx="771775" cy="860377"/>
            </a:xfrm>
            <a:solidFill>
              <a:srgbClr val="009AB0"/>
            </a:solidFill>
          </p:grpSpPr>
          <p:sp>
            <p:nvSpPr>
              <p:cNvPr id="86" name="Rektangel med rundade hörn på samma sida 134">
                <a:extLst>
                  <a:ext uri="{FF2B5EF4-FFF2-40B4-BE49-F238E27FC236}">
                    <a16:creationId xmlns:a16="http://schemas.microsoft.com/office/drawing/2014/main" id="{9B4F3E1D-3A6B-4DD3-A5EB-1AC757D434B6}"/>
                  </a:ext>
                </a:extLst>
              </p:cNvPr>
              <p:cNvSpPr/>
              <p:nvPr/>
            </p:nvSpPr>
            <p:spPr>
              <a:xfrm>
                <a:off x="3194099" y="1305452"/>
                <a:ext cx="771775" cy="465658"/>
              </a:xfrm>
              <a:prstGeom prst="round2SameRect">
                <a:avLst/>
              </a:prstGeom>
              <a:solidFill>
                <a:schemeClr val="accent1"/>
              </a:solidFill>
              <a:ln>
                <a:solidFill>
                  <a:schemeClr val="accent3">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87" name="Ellips 86">
                <a:extLst>
                  <a:ext uri="{FF2B5EF4-FFF2-40B4-BE49-F238E27FC236}">
                    <a16:creationId xmlns:a16="http://schemas.microsoft.com/office/drawing/2014/main" id="{85906557-46A2-42C6-ABDD-AEF35712925D}"/>
                  </a:ext>
                </a:extLst>
              </p:cNvPr>
              <p:cNvSpPr/>
              <p:nvPr/>
            </p:nvSpPr>
            <p:spPr>
              <a:xfrm>
                <a:off x="3346093" y="910733"/>
                <a:ext cx="465128" cy="487680"/>
              </a:xfrm>
              <a:prstGeom prst="ellipse">
                <a:avLst/>
              </a:prstGeom>
              <a:solidFill>
                <a:schemeClr val="accent1"/>
              </a:solidFill>
              <a:ln>
                <a:solidFill>
                  <a:schemeClr val="accent3">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grpSp>
      </p:grpSp>
      <p:grpSp>
        <p:nvGrpSpPr>
          <p:cNvPr id="106" name="Grupp 105">
            <a:extLst>
              <a:ext uri="{FF2B5EF4-FFF2-40B4-BE49-F238E27FC236}">
                <a16:creationId xmlns:a16="http://schemas.microsoft.com/office/drawing/2014/main" id="{41A0A202-8BA1-4148-AAA0-11D636F9A865}"/>
              </a:ext>
            </a:extLst>
          </p:cNvPr>
          <p:cNvGrpSpPr/>
          <p:nvPr/>
        </p:nvGrpSpPr>
        <p:grpSpPr>
          <a:xfrm>
            <a:off x="1171757" y="4934423"/>
            <a:ext cx="3685799" cy="386152"/>
            <a:chOff x="944800" y="5154556"/>
            <a:chExt cx="3685799" cy="386152"/>
          </a:xfrm>
        </p:grpSpPr>
        <p:grpSp>
          <p:nvGrpSpPr>
            <p:cNvPr id="107" name="Grupp 106">
              <a:extLst>
                <a:ext uri="{FF2B5EF4-FFF2-40B4-BE49-F238E27FC236}">
                  <a16:creationId xmlns:a16="http://schemas.microsoft.com/office/drawing/2014/main" id="{21E7E06A-BC7C-459C-BD74-934CF9D28F20}"/>
                </a:ext>
              </a:extLst>
            </p:cNvPr>
            <p:cNvGrpSpPr/>
            <p:nvPr/>
          </p:nvGrpSpPr>
          <p:grpSpPr>
            <a:xfrm>
              <a:off x="944800" y="5154556"/>
              <a:ext cx="3685799" cy="386152"/>
              <a:chOff x="624577" y="5183384"/>
              <a:chExt cx="3685799" cy="386152"/>
            </a:xfrm>
          </p:grpSpPr>
          <p:grpSp>
            <p:nvGrpSpPr>
              <p:cNvPr id="111" name="Grupp 110">
                <a:extLst>
                  <a:ext uri="{FF2B5EF4-FFF2-40B4-BE49-F238E27FC236}">
                    <a16:creationId xmlns:a16="http://schemas.microsoft.com/office/drawing/2014/main" id="{F844B5E3-1AA7-42D6-B949-FC3C10B901C8}"/>
                  </a:ext>
                </a:extLst>
              </p:cNvPr>
              <p:cNvGrpSpPr/>
              <p:nvPr/>
            </p:nvGrpSpPr>
            <p:grpSpPr>
              <a:xfrm>
                <a:off x="624577" y="5185614"/>
                <a:ext cx="342143" cy="381421"/>
                <a:chOff x="3194099" y="910733"/>
                <a:chExt cx="771775" cy="860377"/>
              </a:xfrm>
              <a:solidFill>
                <a:srgbClr val="009AB0"/>
              </a:solidFill>
            </p:grpSpPr>
            <p:sp>
              <p:nvSpPr>
                <p:cNvPr id="136" name="Rektangel med rundade hörn på samma sida 241">
                  <a:extLst>
                    <a:ext uri="{FF2B5EF4-FFF2-40B4-BE49-F238E27FC236}">
                      <a16:creationId xmlns:a16="http://schemas.microsoft.com/office/drawing/2014/main" id="{8C4C3A85-55C5-4F48-BAFB-FAA70FA6E4E3}"/>
                    </a:ext>
                  </a:extLst>
                </p:cNvPr>
                <p:cNvSpPr/>
                <p:nvPr/>
              </p:nvSpPr>
              <p:spPr>
                <a:xfrm>
                  <a:off x="3194099" y="1305452"/>
                  <a:ext cx="771775" cy="465658"/>
                </a:xfrm>
                <a:prstGeom prst="round2SameRect">
                  <a:avLst/>
                </a:prstGeom>
                <a:solidFill>
                  <a:schemeClr val="accent1"/>
                </a:solidFill>
                <a:ln>
                  <a:solidFill>
                    <a:schemeClr val="accent3">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137" name="Ellips 136">
                  <a:extLst>
                    <a:ext uri="{FF2B5EF4-FFF2-40B4-BE49-F238E27FC236}">
                      <a16:creationId xmlns:a16="http://schemas.microsoft.com/office/drawing/2014/main" id="{369F3CF7-7D17-4C21-A75D-0CBB3F60048F}"/>
                    </a:ext>
                  </a:extLst>
                </p:cNvPr>
                <p:cNvSpPr/>
                <p:nvPr/>
              </p:nvSpPr>
              <p:spPr>
                <a:xfrm>
                  <a:off x="3346093" y="910733"/>
                  <a:ext cx="465128" cy="487680"/>
                </a:xfrm>
                <a:prstGeom prst="ellipse">
                  <a:avLst/>
                </a:prstGeom>
                <a:solidFill>
                  <a:schemeClr val="accent1"/>
                </a:solidFill>
                <a:ln>
                  <a:solidFill>
                    <a:schemeClr val="accent3">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grpSp>
          <p:grpSp>
            <p:nvGrpSpPr>
              <p:cNvPr id="112" name="Grupp 111">
                <a:extLst>
                  <a:ext uri="{FF2B5EF4-FFF2-40B4-BE49-F238E27FC236}">
                    <a16:creationId xmlns:a16="http://schemas.microsoft.com/office/drawing/2014/main" id="{0EA1A418-AA92-42B7-8C7A-3ADBAE86405F}"/>
                  </a:ext>
                </a:extLst>
              </p:cNvPr>
              <p:cNvGrpSpPr/>
              <p:nvPr/>
            </p:nvGrpSpPr>
            <p:grpSpPr>
              <a:xfrm>
                <a:off x="992581" y="5188115"/>
                <a:ext cx="342143" cy="381421"/>
                <a:chOff x="3194099" y="910733"/>
                <a:chExt cx="771775" cy="860377"/>
              </a:xfrm>
              <a:solidFill>
                <a:srgbClr val="009AB0"/>
              </a:solidFill>
            </p:grpSpPr>
            <p:sp>
              <p:nvSpPr>
                <p:cNvPr id="134" name="Rektangel med rundade hörn på samma sida 244">
                  <a:extLst>
                    <a:ext uri="{FF2B5EF4-FFF2-40B4-BE49-F238E27FC236}">
                      <a16:creationId xmlns:a16="http://schemas.microsoft.com/office/drawing/2014/main" id="{1D7A5071-0213-434B-A472-C4D7E5CE3FBF}"/>
                    </a:ext>
                  </a:extLst>
                </p:cNvPr>
                <p:cNvSpPr/>
                <p:nvPr/>
              </p:nvSpPr>
              <p:spPr>
                <a:xfrm>
                  <a:off x="3194099" y="1305452"/>
                  <a:ext cx="771775" cy="465658"/>
                </a:xfrm>
                <a:prstGeom prst="round2SameRect">
                  <a:avLst/>
                </a:prstGeom>
                <a:solidFill>
                  <a:schemeClr val="accent1"/>
                </a:solidFill>
                <a:ln>
                  <a:solidFill>
                    <a:schemeClr val="accent3">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135" name="Ellips 134">
                  <a:extLst>
                    <a:ext uri="{FF2B5EF4-FFF2-40B4-BE49-F238E27FC236}">
                      <a16:creationId xmlns:a16="http://schemas.microsoft.com/office/drawing/2014/main" id="{32C5ED78-30EF-4C9D-9B11-71442ABB1C82}"/>
                    </a:ext>
                  </a:extLst>
                </p:cNvPr>
                <p:cNvSpPr/>
                <p:nvPr/>
              </p:nvSpPr>
              <p:spPr>
                <a:xfrm>
                  <a:off x="3346093" y="910733"/>
                  <a:ext cx="465128" cy="487680"/>
                </a:xfrm>
                <a:prstGeom prst="ellipse">
                  <a:avLst/>
                </a:prstGeom>
                <a:solidFill>
                  <a:schemeClr val="accent1"/>
                </a:solidFill>
                <a:ln>
                  <a:solidFill>
                    <a:schemeClr val="accent3">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grpSp>
          <p:grpSp>
            <p:nvGrpSpPr>
              <p:cNvPr id="113" name="Grupp 112">
                <a:extLst>
                  <a:ext uri="{FF2B5EF4-FFF2-40B4-BE49-F238E27FC236}">
                    <a16:creationId xmlns:a16="http://schemas.microsoft.com/office/drawing/2014/main" id="{D2A9EE47-8F3B-4468-B729-DA24969DE30F}"/>
                  </a:ext>
                </a:extLst>
              </p:cNvPr>
              <p:cNvGrpSpPr/>
              <p:nvPr/>
            </p:nvGrpSpPr>
            <p:grpSpPr>
              <a:xfrm>
                <a:off x="1359065" y="5188115"/>
                <a:ext cx="342143" cy="381421"/>
                <a:chOff x="3194099" y="910733"/>
                <a:chExt cx="771775" cy="860377"/>
              </a:xfrm>
              <a:solidFill>
                <a:srgbClr val="009AB0"/>
              </a:solidFill>
            </p:grpSpPr>
            <p:sp>
              <p:nvSpPr>
                <p:cNvPr id="132" name="Rektangel med rundade hörn på samma sida 247">
                  <a:extLst>
                    <a:ext uri="{FF2B5EF4-FFF2-40B4-BE49-F238E27FC236}">
                      <a16:creationId xmlns:a16="http://schemas.microsoft.com/office/drawing/2014/main" id="{F6A3C65E-3929-4308-85C7-7A87365DCF15}"/>
                    </a:ext>
                  </a:extLst>
                </p:cNvPr>
                <p:cNvSpPr/>
                <p:nvPr/>
              </p:nvSpPr>
              <p:spPr>
                <a:xfrm>
                  <a:off x="3194099" y="1305452"/>
                  <a:ext cx="771775" cy="465658"/>
                </a:xfrm>
                <a:prstGeom prst="round2SameRect">
                  <a:avLst/>
                </a:prstGeom>
                <a:solidFill>
                  <a:schemeClr val="accent1"/>
                </a:solidFill>
                <a:ln>
                  <a:solidFill>
                    <a:schemeClr val="accent3">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133" name="Ellips 132">
                  <a:extLst>
                    <a:ext uri="{FF2B5EF4-FFF2-40B4-BE49-F238E27FC236}">
                      <a16:creationId xmlns:a16="http://schemas.microsoft.com/office/drawing/2014/main" id="{355A58F2-349A-47E8-A097-A8B160F8A031}"/>
                    </a:ext>
                  </a:extLst>
                </p:cNvPr>
                <p:cNvSpPr/>
                <p:nvPr/>
              </p:nvSpPr>
              <p:spPr>
                <a:xfrm>
                  <a:off x="3346093" y="910733"/>
                  <a:ext cx="465128" cy="487680"/>
                </a:xfrm>
                <a:prstGeom prst="ellipse">
                  <a:avLst/>
                </a:prstGeom>
                <a:solidFill>
                  <a:schemeClr val="accent1"/>
                </a:solidFill>
                <a:ln>
                  <a:solidFill>
                    <a:schemeClr val="accent3">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grpSp>
          <p:grpSp>
            <p:nvGrpSpPr>
              <p:cNvPr id="114" name="Grupp 113">
                <a:extLst>
                  <a:ext uri="{FF2B5EF4-FFF2-40B4-BE49-F238E27FC236}">
                    <a16:creationId xmlns:a16="http://schemas.microsoft.com/office/drawing/2014/main" id="{94B359C3-668D-4627-94AC-557DCCE457BF}"/>
                  </a:ext>
                </a:extLst>
              </p:cNvPr>
              <p:cNvGrpSpPr/>
              <p:nvPr/>
            </p:nvGrpSpPr>
            <p:grpSpPr>
              <a:xfrm>
                <a:off x="1724371" y="5184694"/>
                <a:ext cx="342143" cy="381421"/>
                <a:chOff x="3194099" y="910733"/>
                <a:chExt cx="771775" cy="860377"/>
              </a:xfrm>
              <a:solidFill>
                <a:srgbClr val="009AB0"/>
              </a:solidFill>
            </p:grpSpPr>
            <p:sp>
              <p:nvSpPr>
                <p:cNvPr id="130" name="Rektangel med rundade hörn på samma sida 250">
                  <a:extLst>
                    <a:ext uri="{FF2B5EF4-FFF2-40B4-BE49-F238E27FC236}">
                      <a16:creationId xmlns:a16="http://schemas.microsoft.com/office/drawing/2014/main" id="{3AC78900-5B20-4DF3-A083-DBB4B39DCE30}"/>
                    </a:ext>
                  </a:extLst>
                </p:cNvPr>
                <p:cNvSpPr/>
                <p:nvPr/>
              </p:nvSpPr>
              <p:spPr>
                <a:xfrm>
                  <a:off x="3194099" y="1305452"/>
                  <a:ext cx="771775" cy="465658"/>
                </a:xfrm>
                <a:prstGeom prst="round2SameRect">
                  <a:avLst/>
                </a:prstGeom>
                <a:solidFill>
                  <a:schemeClr val="accent1"/>
                </a:solidFill>
                <a:ln>
                  <a:solidFill>
                    <a:schemeClr val="accent3">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131" name="Ellips 130">
                  <a:extLst>
                    <a:ext uri="{FF2B5EF4-FFF2-40B4-BE49-F238E27FC236}">
                      <a16:creationId xmlns:a16="http://schemas.microsoft.com/office/drawing/2014/main" id="{68BBE20F-01D9-496F-93E2-8526EE949EE3}"/>
                    </a:ext>
                  </a:extLst>
                </p:cNvPr>
                <p:cNvSpPr/>
                <p:nvPr/>
              </p:nvSpPr>
              <p:spPr>
                <a:xfrm>
                  <a:off x="3346093" y="910733"/>
                  <a:ext cx="465128" cy="487680"/>
                </a:xfrm>
                <a:prstGeom prst="ellipse">
                  <a:avLst/>
                </a:prstGeom>
                <a:solidFill>
                  <a:schemeClr val="accent1"/>
                </a:solidFill>
                <a:ln>
                  <a:solidFill>
                    <a:schemeClr val="accent3">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grpSp>
          <p:grpSp>
            <p:nvGrpSpPr>
              <p:cNvPr id="115" name="Grupp 114">
                <a:extLst>
                  <a:ext uri="{FF2B5EF4-FFF2-40B4-BE49-F238E27FC236}">
                    <a16:creationId xmlns:a16="http://schemas.microsoft.com/office/drawing/2014/main" id="{EE530384-1C6C-4119-B6D3-A4F45C05D793}"/>
                  </a:ext>
                </a:extLst>
              </p:cNvPr>
              <p:cNvGrpSpPr/>
              <p:nvPr/>
            </p:nvGrpSpPr>
            <p:grpSpPr>
              <a:xfrm>
                <a:off x="2098837" y="5184694"/>
                <a:ext cx="342143" cy="381421"/>
                <a:chOff x="3217423" y="910733"/>
                <a:chExt cx="771775" cy="860377"/>
              </a:xfrm>
              <a:solidFill>
                <a:srgbClr val="009AB0"/>
              </a:solidFill>
            </p:grpSpPr>
            <p:sp>
              <p:nvSpPr>
                <p:cNvPr id="128" name="Rektangel med rundade hörn på samma sida 253">
                  <a:extLst>
                    <a:ext uri="{FF2B5EF4-FFF2-40B4-BE49-F238E27FC236}">
                      <a16:creationId xmlns:a16="http://schemas.microsoft.com/office/drawing/2014/main" id="{451DBE17-2D0E-47B2-BC75-9E45927BE454}"/>
                    </a:ext>
                  </a:extLst>
                </p:cNvPr>
                <p:cNvSpPr/>
                <p:nvPr/>
              </p:nvSpPr>
              <p:spPr>
                <a:xfrm>
                  <a:off x="3217423" y="1305452"/>
                  <a:ext cx="771775" cy="465658"/>
                </a:xfrm>
                <a:prstGeom prst="round2SameRect">
                  <a:avLst/>
                </a:prstGeom>
                <a:solidFill>
                  <a:schemeClr val="bg1"/>
                </a:solidFill>
                <a:ln>
                  <a:solidFill>
                    <a:schemeClr val="accent3">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dirty="0"/>
                </a:p>
              </p:txBody>
            </p:sp>
            <p:sp>
              <p:nvSpPr>
                <p:cNvPr id="129" name="Ellips 128">
                  <a:extLst>
                    <a:ext uri="{FF2B5EF4-FFF2-40B4-BE49-F238E27FC236}">
                      <a16:creationId xmlns:a16="http://schemas.microsoft.com/office/drawing/2014/main" id="{A4CED2E9-ADA2-4C68-BD26-6E12625017AE}"/>
                    </a:ext>
                  </a:extLst>
                </p:cNvPr>
                <p:cNvSpPr/>
                <p:nvPr/>
              </p:nvSpPr>
              <p:spPr>
                <a:xfrm>
                  <a:off x="3346093" y="910733"/>
                  <a:ext cx="465128" cy="487680"/>
                </a:xfrm>
                <a:prstGeom prst="ellipse">
                  <a:avLst/>
                </a:prstGeom>
                <a:solidFill>
                  <a:schemeClr val="accent1"/>
                </a:solidFill>
                <a:ln>
                  <a:solidFill>
                    <a:schemeClr val="accent3">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grpSp>
          <p:grpSp>
            <p:nvGrpSpPr>
              <p:cNvPr id="116" name="Grupp 115">
                <a:extLst>
                  <a:ext uri="{FF2B5EF4-FFF2-40B4-BE49-F238E27FC236}">
                    <a16:creationId xmlns:a16="http://schemas.microsoft.com/office/drawing/2014/main" id="{4480AF2D-1B06-4774-AE1A-81082473B5C8}"/>
                  </a:ext>
                </a:extLst>
              </p:cNvPr>
              <p:cNvGrpSpPr/>
              <p:nvPr/>
            </p:nvGrpSpPr>
            <p:grpSpPr>
              <a:xfrm>
                <a:off x="2459910" y="5183882"/>
                <a:ext cx="342143" cy="381421"/>
                <a:chOff x="3194099" y="910733"/>
                <a:chExt cx="771775" cy="860377"/>
              </a:xfrm>
              <a:solidFill>
                <a:srgbClr val="009AB0"/>
              </a:solidFill>
            </p:grpSpPr>
            <p:sp>
              <p:nvSpPr>
                <p:cNvPr id="126" name="Rektangel med rundade hörn på samma sida 256">
                  <a:extLst>
                    <a:ext uri="{FF2B5EF4-FFF2-40B4-BE49-F238E27FC236}">
                      <a16:creationId xmlns:a16="http://schemas.microsoft.com/office/drawing/2014/main" id="{B7EE0D29-418A-4363-B0DA-8872672DD17A}"/>
                    </a:ext>
                  </a:extLst>
                </p:cNvPr>
                <p:cNvSpPr/>
                <p:nvPr/>
              </p:nvSpPr>
              <p:spPr>
                <a:xfrm>
                  <a:off x="3194099" y="1305452"/>
                  <a:ext cx="771775" cy="465658"/>
                </a:xfrm>
                <a:prstGeom prst="round2SameRect">
                  <a:avLst/>
                </a:prstGeom>
                <a:ln>
                  <a:solidFill>
                    <a:schemeClr val="accent3">
                      <a:lumMod val="60000"/>
                      <a:lumOff val="40000"/>
                    </a:schemeClr>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sv-SE"/>
                </a:p>
              </p:txBody>
            </p:sp>
            <p:sp>
              <p:nvSpPr>
                <p:cNvPr id="127" name="Ellips 126">
                  <a:extLst>
                    <a:ext uri="{FF2B5EF4-FFF2-40B4-BE49-F238E27FC236}">
                      <a16:creationId xmlns:a16="http://schemas.microsoft.com/office/drawing/2014/main" id="{F05BA370-A1F6-4BB6-9E49-7D066C43CFE0}"/>
                    </a:ext>
                  </a:extLst>
                </p:cNvPr>
                <p:cNvSpPr/>
                <p:nvPr/>
              </p:nvSpPr>
              <p:spPr>
                <a:xfrm>
                  <a:off x="3346093" y="910733"/>
                  <a:ext cx="465128" cy="487680"/>
                </a:xfrm>
                <a:prstGeom prst="ellipse">
                  <a:avLst/>
                </a:prstGeom>
                <a:ln>
                  <a:solidFill>
                    <a:schemeClr val="accent3">
                      <a:lumMod val="60000"/>
                      <a:lumOff val="40000"/>
                    </a:schemeClr>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sv-SE"/>
                </a:p>
              </p:txBody>
            </p:sp>
          </p:grpSp>
          <p:grpSp>
            <p:nvGrpSpPr>
              <p:cNvPr id="117" name="Grupp 116">
                <a:extLst>
                  <a:ext uri="{FF2B5EF4-FFF2-40B4-BE49-F238E27FC236}">
                    <a16:creationId xmlns:a16="http://schemas.microsoft.com/office/drawing/2014/main" id="{460E33F8-6FD1-4BDD-91A6-1D827664376E}"/>
                  </a:ext>
                </a:extLst>
              </p:cNvPr>
              <p:cNvGrpSpPr/>
              <p:nvPr/>
            </p:nvGrpSpPr>
            <p:grpSpPr>
              <a:xfrm>
                <a:off x="3968233" y="5183384"/>
                <a:ext cx="342143" cy="381421"/>
                <a:chOff x="3194099" y="910733"/>
                <a:chExt cx="771775" cy="860377"/>
              </a:xfrm>
              <a:solidFill>
                <a:srgbClr val="009AB0"/>
              </a:solidFill>
            </p:grpSpPr>
            <p:sp>
              <p:nvSpPr>
                <p:cNvPr id="124" name="Rektangel med rundade hörn på samma sida 259">
                  <a:extLst>
                    <a:ext uri="{FF2B5EF4-FFF2-40B4-BE49-F238E27FC236}">
                      <a16:creationId xmlns:a16="http://schemas.microsoft.com/office/drawing/2014/main" id="{966FD761-5A04-41D4-ACD3-11C9F2FE5B4B}"/>
                    </a:ext>
                  </a:extLst>
                </p:cNvPr>
                <p:cNvSpPr/>
                <p:nvPr/>
              </p:nvSpPr>
              <p:spPr>
                <a:xfrm>
                  <a:off x="3194099" y="1305452"/>
                  <a:ext cx="771775" cy="465658"/>
                </a:xfrm>
                <a:prstGeom prst="round2SameRect">
                  <a:avLst/>
                </a:prstGeom>
                <a:ln>
                  <a:solidFill>
                    <a:schemeClr val="accent3">
                      <a:lumMod val="60000"/>
                      <a:lumOff val="40000"/>
                    </a:schemeClr>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sv-SE"/>
                </a:p>
              </p:txBody>
            </p:sp>
            <p:sp>
              <p:nvSpPr>
                <p:cNvPr id="125" name="Ellips 124">
                  <a:extLst>
                    <a:ext uri="{FF2B5EF4-FFF2-40B4-BE49-F238E27FC236}">
                      <a16:creationId xmlns:a16="http://schemas.microsoft.com/office/drawing/2014/main" id="{A4A20983-7859-44FE-B294-E7D346FAC18F}"/>
                    </a:ext>
                  </a:extLst>
                </p:cNvPr>
                <p:cNvSpPr/>
                <p:nvPr/>
              </p:nvSpPr>
              <p:spPr>
                <a:xfrm>
                  <a:off x="3346093" y="910733"/>
                  <a:ext cx="465128" cy="487680"/>
                </a:xfrm>
                <a:prstGeom prst="ellipse">
                  <a:avLst/>
                </a:prstGeom>
                <a:ln>
                  <a:solidFill>
                    <a:schemeClr val="accent3">
                      <a:lumMod val="60000"/>
                      <a:lumOff val="40000"/>
                    </a:schemeClr>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sv-SE"/>
                </a:p>
              </p:txBody>
            </p:sp>
          </p:grpSp>
          <p:grpSp>
            <p:nvGrpSpPr>
              <p:cNvPr id="118" name="Grupp 117">
                <a:extLst>
                  <a:ext uri="{FF2B5EF4-FFF2-40B4-BE49-F238E27FC236}">
                    <a16:creationId xmlns:a16="http://schemas.microsoft.com/office/drawing/2014/main" id="{1271D34D-D150-40AF-85B3-11F7E0E2286A}"/>
                  </a:ext>
                </a:extLst>
              </p:cNvPr>
              <p:cNvGrpSpPr/>
              <p:nvPr/>
            </p:nvGrpSpPr>
            <p:grpSpPr>
              <a:xfrm>
                <a:off x="3590869" y="5184445"/>
                <a:ext cx="342143" cy="381421"/>
                <a:chOff x="3194099" y="910733"/>
                <a:chExt cx="771775" cy="860377"/>
              </a:xfrm>
              <a:solidFill>
                <a:srgbClr val="009AB0"/>
              </a:solidFill>
            </p:grpSpPr>
            <p:sp>
              <p:nvSpPr>
                <p:cNvPr id="122" name="Rektangel med rundade hörn på samma sida 262">
                  <a:extLst>
                    <a:ext uri="{FF2B5EF4-FFF2-40B4-BE49-F238E27FC236}">
                      <a16:creationId xmlns:a16="http://schemas.microsoft.com/office/drawing/2014/main" id="{2544C147-DC94-4C72-924D-F802E50EFA20}"/>
                    </a:ext>
                  </a:extLst>
                </p:cNvPr>
                <p:cNvSpPr/>
                <p:nvPr/>
              </p:nvSpPr>
              <p:spPr>
                <a:xfrm>
                  <a:off x="3194099" y="1305452"/>
                  <a:ext cx="771775" cy="465658"/>
                </a:xfrm>
                <a:prstGeom prst="round2SameRect">
                  <a:avLst/>
                </a:prstGeom>
                <a:ln>
                  <a:solidFill>
                    <a:schemeClr val="accent3">
                      <a:lumMod val="60000"/>
                      <a:lumOff val="40000"/>
                    </a:schemeClr>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sv-SE"/>
                </a:p>
              </p:txBody>
            </p:sp>
            <p:sp>
              <p:nvSpPr>
                <p:cNvPr id="123" name="Ellips 122">
                  <a:extLst>
                    <a:ext uri="{FF2B5EF4-FFF2-40B4-BE49-F238E27FC236}">
                      <a16:creationId xmlns:a16="http://schemas.microsoft.com/office/drawing/2014/main" id="{68D13478-52DD-410A-9B54-DA9D1641EE9D}"/>
                    </a:ext>
                  </a:extLst>
                </p:cNvPr>
                <p:cNvSpPr/>
                <p:nvPr/>
              </p:nvSpPr>
              <p:spPr>
                <a:xfrm>
                  <a:off x="3346093" y="910733"/>
                  <a:ext cx="465128" cy="487680"/>
                </a:xfrm>
                <a:prstGeom prst="ellipse">
                  <a:avLst/>
                </a:prstGeom>
                <a:ln>
                  <a:solidFill>
                    <a:schemeClr val="accent3">
                      <a:lumMod val="60000"/>
                      <a:lumOff val="40000"/>
                    </a:schemeClr>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sv-SE"/>
                </a:p>
              </p:txBody>
            </p:sp>
          </p:grpSp>
          <p:grpSp>
            <p:nvGrpSpPr>
              <p:cNvPr id="119" name="Grupp 118">
                <a:extLst>
                  <a:ext uri="{FF2B5EF4-FFF2-40B4-BE49-F238E27FC236}">
                    <a16:creationId xmlns:a16="http://schemas.microsoft.com/office/drawing/2014/main" id="{91D8D006-EAD6-46B8-BB65-A9775D6A8BD5}"/>
                  </a:ext>
                </a:extLst>
              </p:cNvPr>
              <p:cNvGrpSpPr/>
              <p:nvPr/>
            </p:nvGrpSpPr>
            <p:grpSpPr>
              <a:xfrm>
                <a:off x="2838610" y="5184694"/>
                <a:ext cx="342143" cy="381421"/>
                <a:chOff x="3194099" y="910733"/>
                <a:chExt cx="771775" cy="860377"/>
              </a:xfrm>
              <a:solidFill>
                <a:srgbClr val="009AB0"/>
              </a:solidFill>
            </p:grpSpPr>
            <p:sp>
              <p:nvSpPr>
                <p:cNvPr id="120" name="Rektangel med rundade hörn på samma sida 265">
                  <a:extLst>
                    <a:ext uri="{FF2B5EF4-FFF2-40B4-BE49-F238E27FC236}">
                      <a16:creationId xmlns:a16="http://schemas.microsoft.com/office/drawing/2014/main" id="{E2388F43-E415-4F27-BAB0-ADEB6086300F}"/>
                    </a:ext>
                  </a:extLst>
                </p:cNvPr>
                <p:cNvSpPr/>
                <p:nvPr/>
              </p:nvSpPr>
              <p:spPr>
                <a:xfrm>
                  <a:off x="3194099" y="1305452"/>
                  <a:ext cx="771775" cy="465658"/>
                </a:xfrm>
                <a:prstGeom prst="round2SameRect">
                  <a:avLst/>
                </a:prstGeom>
                <a:ln>
                  <a:solidFill>
                    <a:schemeClr val="accent3">
                      <a:lumMod val="60000"/>
                      <a:lumOff val="40000"/>
                    </a:schemeClr>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sv-SE"/>
                </a:p>
              </p:txBody>
            </p:sp>
            <p:sp>
              <p:nvSpPr>
                <p:cNvPr id="121" name="Ellips 120">
                  <a:extLst>
                    <a:ext uri="{FF2B5EF4-FFF2-40B4-BE49-F238E27FC236}">
                      <a16:creationId xmlns:a16="http://schemas.microsoft.com/office/drawing/2014/main" id="{33316C78-02BF-4E97-A363-CB89C91831B2}"/>
                    </a:ext>
                  </a:extLst>
                </p:cNvPr>
                <p:cNvSpPr/>
                <p:nvPr/>
              </p:nvSpPr>
              <p:spPr>
                <a:xfrm>
                  <a:off x="3346093" y="910733"/>
                  <a:ext cx="465128" cy="487680"/>
                </a:xfrm>
                <a:prstGeom prst="ellipse">
                  <a:avLst/>
                </a:prstGeom>
                <a:ln>
                  <a:solidFill>
                    <a:schemeClr val="accent3">
                      <a:lumMod val="60000"/>
                      <a:lumOff val="40000"/>
                    </a:schemeClr>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sv-SE"/>
                </a:p>
              </p:txBody>
            </p:sp>
          </p:grpSp>
        </p:grpSp>
        <p:grpSp>
          <p:nvGrpSpPr>
            <p:cNvPr id="108" name="Grupp 107">
              <a:extLst>
                <a:ext uri="{FF2B5EF4-FFF2-40B4-BE49-F238E27FC236}">
                  <a16:creationId xmlns:a16="http://schemas.microsoft.com/office/drawing/2014/main" id="{BFD3B2D4-381F-4A9B-846F-93370EA420EA}"/>
                </a:ext>
              </a:extLst>
            </p:cNvPr>
            <p:cNvGrpSpPr/>
            <p:nvPr/>
          </p:nvGrpSpPr>
          <p:grpSpPr>
            <a:xfrm>
              <a:off x="3530790" y="5154556"/>
              <a:ext cx="342143" cy="381421"/>
              <a:chOff x="3194099" y="910733"/>
              <a:chExt cx="771775" cy="860377"/>
            </a:xfrm>
            <a:solidFill>
              <a:srgbClr val="009AB0"/>
            </a:solidFill>
          </p:grpSpPr>
          <p:sp>
            <p:nvSpPr>
              <p:cNvPr id="109" name="Rektangel med rundade hörn på samma sida 349">
                <a:extLst>
                  <a:ext uri="{FF2B5EF4-FFF2-40B4-BE49-F238E27FC236}">
                    <a16:creationId xmlns:a16="http://schemas.microsoft.com/office/drawing/2014/main" id="{EEA27184-AE86-4A04-8E6D-086489BEAD48}"/>
                  </a:ext>
                </a:extLst>
              </p:cNvPr>
              <p:cNvSpPr/>
              <p:nvPr/>
            </p:nvSpPr>
            <p:spPr>
              <a:xfrm>
                <a:off x="3194099" y="1305452"/>
                <a:ext cx="771775" cy="465658"/>
              </a:xfrm>
              <a:prstGeom prst="round2SameRect">
                <a:avLst/>
              </a:prstGeom>
              <a:ln>
                <a:solidFill>
                  <a:schemeClr val="accent3">
                    <a:lumMod val="60000"/>
                    <a:lumOff val="40000"/>
                  </a:schemeClr>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sv-SE"/>
              </a:p>
            </p:txBody>
          </p:sp>
          <p:sp>
            <p:nvSpPr>
              <p:cNvPr id="110" name="Ellips 109">
                <a:extLst>
                  <a:ext uri="{FF2B5EF4-FFF2-40B4-BE49-F238E27FC236}">
                    <a16:creationId xmlns:a16="http://schemas.microsoft.com/office/drawing/2014/main" id="{F606CAD9-3AF1-4692-8BF3-27B3D4FDFEFB}"/>
                  </a:ext>
                </a:extLst>
              </p:cNvPr>
              <p:cNvSpPr/>
              <p:nvPr/>
            </p:nvSpPr>
            <p:spPr>
              <a:xfrm>
                <a:off x="3346093" y="910733"/>
                <a:ext cx="465128" cy="487680"/>
              </a:xfrm>
              <a:prstGeom prst="ellipse">
                <a:avLst/>
              </a:prstGeom>
              <a:ln>
                <a:solidFill>
                  <a:schemeClr val="accent3">
                    <a:lumMod val="60000"/>
                    <a:lumOff val="40000"/>
                  </a:schemeClr>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sv-SE"/>
              </a:p>
            </p:txBody>
          </p:sp>
        </p:grpSp>
      </p:grpSp>
      <p:sp>
        <p:nvSpPr>
          <p:cNvPr id="138" name="textruta 8">
            <a:extLst>
              <a:ext uri="{FF2B5EF4-FFF2-40B4-BE49-F238E27FC236}">
                <a16:creationId xmlns:a16="http://schemas.microsoft.com/office/drawing/2014/main" id="{EB8691C6-5D8D-4B42-B714-E99BB571C38E}"/>
              </a:ext>
            </a:extLst>
          </p:cNvPr>
          <p:cNvSpPr txBox="1"/>
          <p:nvPr/>
        </p:nvSpPr>
        <p:spPr>
          <a:xfrm>
            <a:off x="5844922" y="3738580"/>
            <a:ext cx="4060063" cy="400110"/>
          </a:xfrm>
          <a:prstGeom prst="rect">
            <a:avLst/>
          </a:prstGeom>
          <a:noFill/>
        </p:spPr>
        <p:txBody>
          <a:bodyPr wrap="square" rtlCol="0">
            <a:spAutoFit/>
          </a:bodyPr>
          <a:lstStyle/>
          <a:p>
            <a:r>
              <a:rPr lang="sv-SE" sz="2000" dirty="0"/>
              <a:t>Privat fondsparande + tjänstepension</a:t>
            </a:r>
          </a:p>
        </p:txBody>
      </p:sp>
      <p:sp>
        <p:nvSpPr>
          <p:cNvPr id="139" name="Höger klammerparentes 138">
            <a:extLst>
              <a:ext uri="{FF2B5EF4-FFF2-40B4-BE49-F238E27FC236}">
                <a16:creationId xmlns:a16="http://schemas.microsoft.com/office/drawing/2014/main" id="{F1E96388-46A6-47EB-930E-889A940F54C2}"/>
              </a:ext>
            </a:extLst>
          </p:cNvPr>
          <p:cNvSpPr/>
          <p:nvPr/>
        </p:nvSpPr>
        <p:spPr>
          <a:xfrm>
            <a:off x="4984299" y="3501411"/>
            <a:ext cx="690107" cy="2050325"/>
          </a:xfrm>
          <a:prstGeom prst="rightBrace">
            <a:avLst/>
          </a:prstGeom>
          <a:ln>
            <a:solidFill>
              <a:schemeClr val="accent3">
                <a:lumMod val="75000"/>
              </a:schemeClr>
            </a:solidFill>
          </a:ln>
        </p:spPr>
        <p:style>
          <a:lnRef idx="2">
            <a:schemeClr val="accent5"/>
          </a:lnRef>
          <a:fillRef idx="0">
            <a:schemeClr val="accent5"/>
          </a:fillRef>
          <a:effectRef idx="1">
            <a:schemeClr val="accent5"/>
          </a:effectRef>
          <a:fontRef idx="minor">
            <a:schemeClr val="tx1"/>
          </a:fontRef>
        </p:style>
        <p:txBody>
          <a:bodyPr rtlCol="0" anchor="ctr"/>
          <a:lstStyle/>
          <a:p>
            <a:pPr algn="ctr"/>
            <a:endParaRPr lang="sv-SE"/>
          </a:p>
        </p:txBody>
      </p:sp>
    </p:spTree>
    <p:extLst>
      <p:ext uri="{BB962C8B-B14F-4D97-AF65-F5344CB8AC3E}">
        <p14:creationId xmlns:p14="http://schemas.microsoft.com/office/powerpoint/2010/main" val="246945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7B311C97-1B07-19FD-9EE6-C6C79033F548}"/>
              </a:ext>
            </a:extLst>
          </p:cNvPr>
          <p:cNvSpPr>
            <a:spLocks noGrp="1"/>
          </p:cNvSpPr>
          <p:nvPr>
            <p:ph type="title"/>
          </p:nvPr>
        </p:nvSpPr>
        <p:spPr/>
        <p:txBody>
          <a:bodyPr/>
          <a:lstStyle/>
          <a:p>
            <a:r>
              <a:rPr lang="sv-SE" b="1" dirty="0">
                <a:latin typeface="Calibri" panose="020F0502020204030204" pitchFamily="34" charset="0"/>
                <a:ea typeface="Arial" charset="0"/>
                <a:cs typeface="Calibri" panose="020F0502020204030204" pitchFamily="34" charset="0"/>
              </a:rPr>
              <a:t>VAD ÄR EN FOND?</a:t>
            </a:r>
            <a:endParaRPr lang="sv-SE" dirty="0"/>
          </a:p>
        </p:txBody>
      </p:sp>
      <p:sp>
        <p:nvSpPr>
          <p:cNvPr id="6" name="Platshållare för innehåll 5">
            <a:extLst>
              <a:ext uri="{FF2B5EF4-FFF2-40B4-BE49-F238E27FC236}">
                <a16:creationId xmlns:a16="http://schemas.microsoft.com/office/drawing/2014/main" id="{1FC3D253-5568-99C5-81A9-6517621ABB33}"/>
              </a:ext>
            </a:extLst>
          </p:cNvPr>
          <p:cNvSpPr>
            <a:spLocks noGrp="1"/>
          </p:cNvSpPr>
          <p:nvPr>
            <p:ph idx="1"/>
          </p:nvPr>
        </p:nvSpPr>
        <p:spPr/>
        <p:txBody>
          <a:bodyPr>
            <a:normAutofit/>
          </a:bodyPr>
          <a:lstStyle/>
          <a:p>
            <a:pPr marL="0" indent="0">
              <a:spcBef>
                <a:spcPct val="20000"/>
              </a:spcBef>
              <a:spcAft>
                <a:spcPct val="0"/>
              </a:spcAft>
              <a:buNone/>
              <a:tabLst>
                <a:tab pos="214313" algn="l"/>
              </a:tabLst>
            </a:pPr>
            <a:r>
              <a:rPr lang="sv-SE" dirty="0">
                <a:ea typeface="+mn-lt"/>
                <a:cs typeface="+mn-lt"/>
              </a:rPr>
              <a:t>En fond är en samling/portfölj av värdepapper (aktier och räntor). Som fondsparare får du del av fondens samlade tillgångar. </a:t>
            </a:r>
          </a:p>
        </p:txBody>
      </p:sp>
      <p:sp>
        <p:nvSpPr>
          <p:cNvPr id="2" name="Platshållare för text 1">
            <a:extLst>
              <a:ext uri="{FF2B5EF4-FFF2-40B4-BE49-F238E27FC236}">
                <a16:creationId xmlns:a16="http://schemas.microsoft.com/office/drawing/2014/main" id="{4BE32249-6D33-EFAB-8CAE-AF13750DDC16}"/>
              </a:ext>
            </a:extLst>
          </p:cNvPr>
          <p:cNvSpPr>
            <a:spLocks noGrp="1"/>
          </p:cNvSpPr>
          <p:nvPr>
            <p:ph type="body" sz="quarter" idx="11"/>
          </p:nvPr>
        </p:nvSpPr>
        <p:spPr>
          <a:xfrm>
            <a:off x="809624" y="6379463"/>
            <a:ext cx="1730085" cy="257369"/>
          </a:xfrm>
        </p:spPr>
        <p:txBody>
          <a:bodyPr wrap="none">
            <a:spAutoFit/>
          </a:bodyPr>
          <a:lstStyle/>
          <a:p>
            <a:r>
              <a:rPr lang="sv-SE" dirty="0"/>
              <a:t>FONDER OCH FONDSPARANDE</a:t>
            </a:r>
          </a:p>
        </p:txBody>
      </p:sp>
      <p:sp>
        <p:nvSpPr>
          <p:cNvPr id="7" name="Rektangel 6">
            <a:extLst>
              <a:ext uri="{FF2B5EF4-FFF2-40B4-BE49-F238E27FC236}">
                <a16:creationId xmlns:a16="http://schemas.microsoft.com/office/drawing/2014/main" id="{24918754-2835-42F9-B52D-80AC80FF61A0}"/>
              </a:ext>
            </a:extLst>
          </p:cNvPr>
          <p:cNvSpPr/>
          <p:nvPr/>
        </p:nvSpPr>
        <p:spPr>
          <a:xfrm>
            <a:off x="544184" y="3044469"/>
            <a:ext cx="4857549" cy="1446550"/>
          </a:xfrm>
          <a:prstGeom prst="rect">
            <a:avLst/>
          </a:prstGeom>
        </p:spPr>
        <p:txBody>
          <a:bodyPr wrap="square">
            <a:spAutoFit/>
          </a:bodyPr>
          <a:lstStyle/>
          <a:p>
            <a:pPr>
              <a:spcBef>
                <a:spcPct val="20000"/>
              </a:spcBef>
              <a:spcAft>
                <a:spcPct val="0"/>
              </a:spcAft>
              <a:tabLst>
                <a:tab pos="214313" algn="l"/>
              </a:tabLst>
            </a:pPr>
            <a:r>
              <a:rPr lang="sv-SE" sz="2000" b="1" dirty="0">
                <a:ea typeface="+mn-lt"/>
                <a:cs typeface="+mn-lt"/>
              </a:rPr>
              <a:t>Detta innebär att du även med en mindre insättning kan få:</a:t>
            </a:r>
          </a:p>
          <a:p>
            <a:pPr marL="342900" indent="-342900">
              <a:spcBef>
                <a:spcPct val="20000"/>
              </a:spcBef>
              <a:spcAft>
                <a:spcPct val="0"/>
              </a:spcAft>
              <a:buFont typeface="Arial" panose="020B0604020202020204" pitchFamily="34" charset="0"/>
              <a:buChar char="•"/>
              <a:tabLst>
                <a:tab pos="214313" algn="l"/>
              </a:tabLst>
            </a:pPr>
            <a:r>
              <a:rPr lang="sv-SE" sz="2000" dirty="0">
                <a:ea typeface="+mn-lt"/>
                <a:cs typeface="+mn-lt"/>
              </a:rPr>
              <a:t>Tillgång till placeringar över hela världen</a:t>
            </a:r>
          </a:p>
          <a:p>
            <a:pPr marL="342900" indent="-342900">
              <a:spcBef>
                <a:spcPct val="20000"/>
              </a:spcBef>
              <a:spcAft>
                <a:spcPct val="0"/>
              </a:spcAft>
              <a:buFont typeface="Arial" panose="020B0604020202020204" pitchFamily="34" charset="0"/>
              <a:buChar char="•"/>
              <a:tabLst>
                <a:tab pos="214313" algn="l"/>
              </a:tabLst>
            </a:pPr>
            <a:r>
              <a:rPr lang="sv-SE" sz="2000" dirty="0">
                <a:ea typeface="+mn-lt"/>
                <a:cs typeface="+mn-lt"/>
              </a:rPr>
              <a:t>Automatisk riskspridning</a:t>
            </a:r>
          </a:p>
        </p:txBody>
      </p:sp>
      <p:pic>
        <p:nvPicPr>
          <p:cNvPr id="39" name="Platshållare för bild 38">
            <a:extLst>
              <a:ext uri="{FF2B5EF4-FFF2-40B4-BE49-F238E27FC236}">
                <a16:creationId xmlns:a16="http://schemas.microsoft.com/office/drawing/2014/main" id="{D44B79A0-181C-4F19-BDE3-36CC3735C801}"/>
              </a:ext>
            </a:extLst>
          </p:cNvPr>
          <p:cNvPicPr>
            <a:picLocks noGrp="1" noChangeAspect="1"/>
          </p:cNvPicPr>
          <p:nvPr>
            <p:ph type="pic" sz="quarter" idx="13"/>
          </p:nvPr>
        </p:nvPicPr>
        <p:blipFill>
          <a:blip r:embed="rId3">
            <a:extLst>
              <a:ext uri="{BEBA8EAE-BF5A-486C-A8C5-ECC9F3942E4B}">
                <a14:imgProps xmlns:a14="http://schemas.microsoft.com/office/drawing/2010/main">
                  <a14:imgLayer r:embed="rId4">
                    <a14:imgEffect>
                      <a14:saturation sat="66000"/>
                    </a14:imgEffect>
                  </a14:imgLayer>
                </a14:imgProps>
              </a:ext>
            </a:extLst>
          </a:blip>
          <a:srcRect l="24135" r="24135"/>
          <a:stretch>
            <a:fillRect/>
          </a:stretch>
        </p:blipFill>
        <p:spPr/>
      </p:pic>
    </p:spTree>
    <p:extLst>
      <p:ext uri="{BB962C8B-B14F-4D97-AF65-F5344CB8AC3E}">
        <p14:creationId xmlns:p14="http://schemas.microsoft.com/office/powerpoint/2010/main" val="33726710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2DF209F-1DD5-D822-025C-A9307A4228B7}"/>
              </a:ext>
            </a:extLst>
          </p:cNvPr>
          <p:cNvSpPr>
            <a:spLocks noGrp="1"/>
          </p:cNvSpPr>
          <p:nvPr>
            <p:ph type="title"/>
          </p:nvPr>
        </p:nvSpPr>
        <p:spPr/>
        <p:txBody>
          <a:bodyPr/>
          <a:lstStyle/>
          <a:p>
            <a:r>
              <a:rPr lang="sv-SE" dirty="0"/>
              <a:t>KONSUMENTSKYDDET ÄR OMFATTANDE</a:t>
            </a:r>
          </a:p>
        </p:txBody>
      </p:sp>
      <p:sp>
        <p:nvSpPr>
          <p:cNvPr id="3" name="Platshållare för text 2">
            <a:extLst>
              <a:ext uri="{FF2B5EF4-FFF2-40B4-BE49-F238E27FC236}">
                <a16:creationId xmlns:a16="http://schemas.microsoft.com/office/drawing/2014/main" id="{C9BDB2FD-3633-A8D9-30DA-578E00EFAA62}"/>
              </a:ext>
            </a:extLst>
          </p:cNvPr>
          <p:cNvSpPr>
            <a:spLocks noGrp="1"/>
          </p:cNvSpPr>
          <p:nvPr>
            <p:ph type="body" sz="quarter" idx="11"/>
          </p:nvPr>
        </p:nvSpPr>
        <p:spPr>
          <a:xfrm>
            <a:off x="809624" y="6385982"/>
            <a:ext cx="1730085" cy="257369"/>
          </a:xfrm>
        </p:spPr>
        <p:txBody>
          <a:bodyPr wrap="none">
            <a:spAutoFit/>
          </a:bodyPr>
          <a:lstStyle/>
          <a:p>
            <a:r>
              <a:rPr lang="sv-SE" dirty="0"/>
              <a:t>FONDER OCH FONDSPARANDE</a:t>
            </a:r>
          </a:p>
        </p:txBody>
      </p:sp>
      <p:pic>
        <p:nvPicPr>
          <p:cNvPr id="8" name="Bildobjekt 7">
            <a:extLst>
              <a:ext uri="{FF2B5EF4-FFF2-40B4-BE49-F238E27FC236}">
                <a16:creationId xmlns:a16="http://schemas.microsoft.com/office/drawing/2014/main" id="{D378B1AA-E60C-4F7E-95B2-69C28119C5A9}"/>
              </a:ext>
            </a:extLst>
          </p:cNvPr>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6088381" y="3439481"/>
            <a:ext cx="1597155" cy="1615443"/>
          </a:xfrm>
          <a:prstGeom prst="rect">
            <a:avLst/>
          </a:prstGeom>
        </p:spPr>
      </p:pic>
      <p:pic>
        <p:nvPicPr>
          <p:cNvPr id="9" name="Bildobjekt 8">
            <a:extLst>
              <a:ext uri="{FF2B5EF4-FFF2-40B4-BE49-F238E27FC236}">
                <a16:creationId xmlns:a16="http://schemas.microsoft.com/office/drawing/2014/main" id="{42304D12-8454-49A1-A6C5-961DC18AD24E}"/>
              </a:ext>
            </a:extLst>
          </p:cNvPr>
          <p:cNvPicPr>
            <a:picLocks noChangeAspect="1"/>
          </p:cNvPicPr>
          <p:nvPr/>
        </p:nvPicPr>
        <p:blipFill>
          <a:blip r:embed="rId4">
            <a:biLevel thresh="75000"/>
            <a:extLst>
              <a:ext uri="{28A0092B-C50C-407E-A947-70E740481C1C}">
                <a14:useLocalDpi xmlns:a14="http://schemas.microsoft.com/office/drawing/2010/main" val="0"/>
              </a:ext>
            </a:extLst>
          </a:blip>
          <a:stretch>
            <a:fillRect/>
          </a:stretch>
        </p:blipFill>
        <p:spPr>
          <a:xfrm>
            <a:off x="4516756" y="1593500"/>
            <a:ext cx="1597155" cy="1615443"/>
          </a:xfrm>
          <a:prstGeom prst="flowChartConnector">
            <a:avLst/>
          </a:prstGeom>
        </p:spPr>
      </p:pic>
      <p:sp>
        <p:nvSpPr>
          <p:cNvPr id="10" name="textruta 9">
            <a:extLst>
              <a:ext uri="{FF2B5EF4-FFF2-40B4-BE49-F238E27FC236}">
                <a16:creationId xmlns:a16="http://schemas.microsoft.com/office/drawing/2014/main" id="{D0DA7096-149E-4382-9D5D-8A0FDD19B9E7}"/>
              </a:ext>
            </a:extLst>
          </p:cNvPr>
          <p:cNvSpPr txBox="1"/>
          <p:nvPr/>
        </p:nvSpPr>
        <p:spPr>
          <a:xfrm>
            <a:off x="5599562" y="1827536"/>
            <a:ext cx="3143250" cy="1015663"/>
          </a:xfrm>
          <a:prstGeom prst="rect">
            <a:avLst/>
          </a:prstGeom>
          <a:noFill/>
        </p:spPr>
        <p:txBody>
          <a:bodyPr wrap="square" rtlCol="0">
            <a:spAutoFit/>
          </a:bodyPr>
          <a:lstStyle/>
          <a:p>
            <a:pPr algn="ctr"/>
            <a:r>
              <a:rPr lang="sv-SE" sz="2400" dirty="0"/>
              <a:t>Fond</a:t>
            </a:r>
          </a:p>
          <a:p>
            <a:pPr algn="ctr"/>
            <a:r>
              <a:rPr lang="sv-SE" dirty="0">
                <a:latin typeface="+mj-lt"/>
              </a:rPr>
              <a:t>Ägs gemensamt </a:t>
            </a:r>
            <a:br>
              <a:rPr lang="sv-SE" dirty="0">
                <a:latin typeface="+mj-lt"/>
              </a:rPr>
            </a:br>
            <a:r>
              <a:rPr lang="sv-SE" dirty="0">
                <a:latin typeface="+mj-lt"/>
              </a:rPr>
              <a:t>av spararna</a:t>
            </a:r>
          </a:p>
        </p:txBody>
      </p:sp>
      <p:pic>
        <p:nvPicPr>
          <p:cNvPr id="11" name="Bildobjekt 10">
            <a:extLst>
              <a:ext uri="{FF2B5EF4-FFF2-40B4-BE49-F238E27FC236}">
                <a16:creationId xmlns:a16="http://schemas.microsoft.com/office/drawing/2014/main" id="{4012E4CB-DFA1-4661-8A05-C4C6EBBCF43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59561" y="3429000"/>
            <a:ext cx="1597155" cy="1615443"/>
          </a:xfrm>
          <a:prstGeom prst="rect">
            <a:avLst/>
          </a:prstGeom>
        </p:spPr>
      </p:pic>
      <p:sp>
        <p:nvSpPr>
          <p:cNvPr id="12" name="textruta 11">
            <a:extLst>
              <a:ext uri="{FF2B5EF4-FFF2-40B4-BE49-F238E27FC236}">
                <a16:creationId xmlns:a16="http://schemas.microsoft.com/office/drawing/2014/main" id="{BB78ED5D-0B81-494F-AFB2-B5319206E166}"/>
              </a:ext>
            </a:extLst>
          </p:cNvPr>
          <p:cNvSpPr txBox="1"/>
          <p:nvPr/>
        </p:nvSpPr>
        <p:spPr>
          <a:xfrm>
            <a:off x="2486514" y="5190129"/>
            <a:ext cx="3143250" cy="738664"/>
          </a:xfrm>
          <a:prstGeom prst="rect">
            <a:avLst/>
          </a:prstGeom>
          <a:noFill/>
        </p:spPr>
        <p:txBody>
          <a:bodyPr wrap="square" rtlCol="0">
            <a:spAutoFit/>
          </a:bodyPr>
          <a:lstStyle/>
          <a:p>
            <a:pPr algn="ctr"/>
            <a:r>
              <a:rPr lang="sv-SE" sz="2400" dirty="0"/>
              <a:t>Fondbolag</a:t>
            </a:r>
          </a:p>
          <a:p>
            <a:pPr algn="ctr"/>
            <a:r>
              <a:rPr lang="sv-SE" dirty="0">
                <a:latin typeface="+mj-lt"/>
              </a:rPr>
              <a:t>Förvaltar</a:t>
            </a:r>
          </a:p>
        </p:txBody>
      </p:sp>
      <p:sp>
        <p:nvSpPr>
          <p:cNvPr id="13" name="textruta 12">
            <a:extLst>
              <a:ext uri="{FF2B5EF4-FFF2-40B4-BE49-F238E27FC236}">
                <a16:creationId xmlns:a16="http://schemas.microsoft.com/office/drawing/2014/main" id="{2381C756-B9E1-458C-9FCC-AA5BFAEF7ED9}"/>
              </a:ext>
            </a:extLst>
          </p:cNvPr>
          <p:cNvSpPr txBox="1"/>
          <p:nvPr/>
        </p:nvSpPr>
        <p:spPr>
          <a:xfrm>
            <a:off x="5315334" y="5190129"/>
            <a:ext cx="3143250" cy="738664"/>
          </a:xfrm>
          <a:prstGeom prst="rect">
            <a:avLst/>
          </a:prstGeom>
          <a:noFill/>
        </p:spPr>
        <p:txBody>
          <a:bodyPr wrap="square" rtlCol="0">
            <a:spAutoFit/>
          </a:bodyPr>
          <a:lstStyle/>
          <a:p>
            <a:pPr algn="ctr"/>
            <a:r>
              <a:rPr lang="sv-SE" sz="2400" dirty="0"/>
              <a:t>Förvaringsinstitut</a:t>
            </a:r>
          </a:p>
          <a:p>
            <a:pPr algn="ctr"/>
            <a:r>
              <a:rPr lang="sv-SE" dirty="0">
                <a:latin typeface="+mj-lt"/>
              </a:rPr>
              <a:t>Förvarar fondens tillgångar</a:t>
            </a:r>
          </a:p>
        </p:txBody>
      </p:sp>
    </p:spTree>
    <p:extLst>
      <p:ext uri="{BB962C8B-B14F-4D97-AF65-F5344CB8AC3E}">
        <p14:creationId xmlns:p14="http://schemas.microsoft.com/office/powerpoint/2010/main" val="12392928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9E424EB-553F-68D9-2099-36E35354136F}"/>
              </a:ext>
            </a:extLst>
          </p:cNvPr>
          <p:cNvSpPr>
            <a:spLocks noGrp="1"/>
          </p:cNvSpPr>
          <p:nvPr>
            <p:ph type="title"/>
          </p:nvPr>
        </p:nvSpPr>
        <p:spPr/>
        <p:txBody>
          <a:bodyPr/>
          <a:lstStyle/>
          <a:p>
            <a:r>
              <a:rPr lang="sv-SE" dirty="0"/>
              <a:t>VILKA FONDER FINNS ATT VÄLJA PÅ?</a:t>
            </a:r>
          </a:p>
        </p:txBody>
      </p:sp>
      <p:sp>
        <p:nvSpPr>
          <p:cNvPr id="4" name="Platshållare för text 3">
            <a:extLst>
              <a:ext uri="{FF2B5EF4-FFF2-40B4-BE49-F238E27FC236}">
                <a16:creationId xmlns:a16="http://schemas.microsoft.com/office/drawing/2014/main" id="{FF0F235D-6CDA-881C-F097-7D9DBC8608EA}"/>
              </a:ext>
            </a:extLst>
          </p:cNvPr>
          <p:cNvSpPr>
            <a:spLocks noGrp="1"/>
          </p:cNvSpPr>
          <p:nvPr>
            <p:ph type="body" sz="quarter" idx="12"/>
          </p:nvPr>
        </p:nvSpPr>
        <p:spPr>
          <a:xfrm>
            <a:off x="809624" y="6379463"/>
            <a:ext cx="1730085" cy="257369"/>
          </a:xfrm>
        </p:spPr>
        <p:txBody>
          <a:bodyPr wrap="none">
            <a:spAutoFit/>
          </a:bodyPr>
          <a:lstStyle/>
          <a:p>
            <a:r>
              <a:rPr lang="sv-SE" dirty="0"/>
              <a:t>FONDER OCH FONDSPARANDE</a:t>
            </a:r>
          </a:p>
        </p:txBody>
      </p:sp>
      <p:grpSp>
        <p:nvGrpSpPr>
          <p:cNvPr id="9" name="Grupp 8">
            <a:extLst>
              <a:ext uri="{FF2B5EF4-FFF2-40B4-BE49-F238E27FC236}">
                <a16:creationId xmlns:a16="http://schemas.microsoft.com/office/drawing/2014/main" id="{0348E1F5-ADA7-42B4-A9F5-5382EC889E97}"/>
              </a:ext>
            </a:extLst>
          </p:cNvPr>
          <p:cNvGrpSpPr/>
          <p:nvPr/>
        </p:nvGrpSpPr>
        <p:grpSpPr>
          <a:xfrm>
            <a:off x="2156431" y="1974097"/>
            <a:ext cx="7405613" cy="4322749"/>
            <a:chOff x="369888" y="2106413"/>
            <a:chExt cx="7635875" cy="4567238"/>
          </a:xfrm>
        </p:grpSpPr>
        <p:sp>
          <p:nvSpPr>
            <p:cNvPr id="10" name="Line 7">
              <a:extLst>
                <a:ext uri="{FF2B5EF4-FFF2-40B4-BE49-F238E27FC236}">
                  <a16:creationId xmlns:a16="http://schemas.microsoft.com/office/drawing/2014/main" id="{97842A62-72AF-415B-BCC7-E4D7CCA86512}"/>
                </a:ext>
              </a:extLst>
            </p:cNvPr>
            <p:cNvSpPr>
              <a:spLocks noChangeShapeType="1"/>
            </p:cNvSpPr>
            <p:nvPr/>
          </p:nvSpPr>
          <p:spPr bwMode="auto">
            <a:xfrm flipV="1">
              <a:off x="1433513" y="2454472"/>
              <a:ext cx="6234112" cy="3698479"/>
            </a:xfrm>
            <a:prstGeom prst="line">
              <a:avLst/>
            </a:prstGeom>
            <a:noFill/>
            <a:ln w="50800">
              <a:solidFill>
                <a:schemeClr val="accent1"/>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sv-SE">
                <a:ln>
                  <a:solidFill>
                    <a:srgbClr val="0093A7"/>
                  </a:solidFill>
                </a:ln>
              </a:endParaRPr>
            </a:p>
          </p:txBody>
        </p:sp>
        <p:grpSp>
          <p:nvGrpSpPr>
            <p:cNvPr id="12" name="Group 29">
              <a:extLst>
                <a:ext uri="{FF2B5EF4-FFF2-40B4-BE49-F238E27FC236}">
                  <a16:creationId xmlns:a16="http://schemas.microsoft.com/office/drawing/2014/main" id="{53766AA2-DE9F-48D4-8608-AAE11A2C175D}"/>
                </a:ext>
              </a:extLst>
            </p:cNvPr>
            <p:cNvGrpSpPr>
              <a:grpSpLocks/>
            </p:cNvGrpSpPr>
            <p:nvPr/>
          </p:nvGrpSpPr>
          <p:grpSpPr bwMode="auto">
            <a:xfrm>
              <a:off x="369888" y="2106413"/>
              <a:ext cx="7512050" cy="4567238"/>
              <a:chOff x="233" y="1215"/>
              <a:chExt cx="4732" cy="2877"/>
            </a:xfrm>
          </p:grpSpPr>
          <p:sp>
            <p:nvSpPr>
              <p:cNvPr id="33" name="Line 5">
                <a:extLst>
                  <a:ext uri="{FF2B5EF4-FFF2-40B4-BE49-F238E27FC236}">
                    <a16:creationId xmlns:a16="http://schemas.microsoft.com/office/drawing/2014/main" id="{BA946C93-8DFC-4E5C-ADE6-A0CE9750F8EA}"/>
                  </a:ext>
                </a:extLst>
              </p:cNvPr>
              <p:cNvSpPr>
                <a:spLocks noChangeShapeType="1"/>
              </p:cNvSpPr>
              <p:nvPr/>
            </p:nvSpPr>
            <p:spPr bwMode="auto">
              <a:xfrm>
                <a:off x="882" y="3776"/>
                <a:ext cx="4083" cy="17"/>
              </a:xfrm>
              <a:prstGeom prst="line">
                <a:avLst/>
              </a:prstGeom>
              <a:noFill/>
              <a:ln w="28575">
                <a:solidFill>
                  <a:schemeClr val="accent1"/>
                </a:solidFill>
                <a:round/>
                <a:headEnd/>
                <a:tailEnd type="triangle" w="med" len="med"/>
              </a:ln>
              <a:extLst>
                <a:ext uri="{909E8E84-426E-40DD-AFC4-6F175D3DCCD1}">
                  <a14:hiddenFill xmlns:a14="http://schemas.microsoft.com/office/drawing/2010/main">
                    <a:noFill/>
                  </a14:hiddenFill>
                </a:ext>
              </a:extLst>
            </p:spPr>
            <p:txBody>
              <a:bodyPr/>
              <a:lstStyle/>
              <a:p>
                <a:endParaRPr lang="sv-SE"/>
              </a:p>
            </p:txBody>
          </p:sp>
          <p:sp>
            <p:nvSpPr>
              <p:cNvPr id="34" name="Line 6">
                <a:extLst>
                  <a:ext uri="{FF2B5EF4-FFF2-40B4-BE49-F238E27FC236}">
                    <a16:creationId xmlns:a16="http://schemas.microsoft.com/office/drawing/2014/main" id="{A7274FF1-4FC4-4CD7-9B17-01B93DE8FF5B}"/>
                  </a:ext>
                </a:extLst>
              </p:cNvPr>
              <p:cNvSpPr>
                <a:spLocks noChangeShapeType="1"/>
              </p:cNvSpPr>
              <p:nvPr/>
            </p:nvSpPr>
            <p:spPr bwMode="auto">
              <a:xfrm flipV="1">
                <a:off x="882" y="1418"/>
                <a:ext cx="0" cy="2375"/>
              </a:xfrm>
              <a:prstGeom prst="line">
                <a:avLst/>
              </a:prstGeom>
              <a:noFill/>
              <a:ln w="28575">
                <a:solidFill>
                  <a:schemeClr val="accent1"/>
                </a:solidFill>
                <a:round/>
                <a:headEnd/>
                <a:tailEnd type="triangle" w="med" len="med"/>
              </a:ln>
              <a:extLst>
                <a:ext uri="{909E8E84-426E-40DD-AFC4-6F175D3DCCD1}">
                  <a14:hiddenFill xmlns:a14="http://schemas.microsoft.com/office/drawing/2010/main">
                    <a:noFill/>
                  </a14:hiddenFill>
                </a:ext>
              </a:extLst>
            </p:spPr>
            <p:txBody>
              <a:bodyPr/>
              <a:lstStyle/>
              <a:p>
                <a:endParaRPr lang="sv-SE"/>
              </a:p>
            </p:txBody>
          </p:sp>
          <p:sp>
            <p:nvSpPr>
              <p:cNvPr id="35" name="Text Box 8">
                <a:extLst>
                  <a:ext uri="{FF2B5EF4-FFF2-40B4-BE49-F238E27FC236}">
                    <a16:creationId xmlns:a16="http://schemas.microsoft.com/office/drawing/2014/main" id="{D0AE1ED7-C43B-468A-9B9F-FDC2AA50063D}"/>
                  </a:ext>
                </a:extLst>
              </p:cNvPr>
              <p:cNvSpPr txBox="1">
                <a:spLocks noChangeArrowheads="1"/>
              </p:cNvSpPr>
              <p:nvPr/>
            </p:nvSpPr>
            <p:spPr bwMode="auto">
              <a:xfrm>
                <a:off x="544" y="3572"/>
                <a:ext cx="303" cy="19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Georgia" pitchFamily="18" charset="0"/>
                  </a:defRPr>
                </a:lvl1pPr>
                <a:lvl2pPr marL="742950" indent="-285750" eaLnBrk="0" hangingPunct="0">
                  <a:defRPr>
                    <a:solidFill>
                      <a:schemeClr val="tx1"/>
                    </a:solidFill>
                    <a:latin typeface="Georgia" pitchFamily="18" charset="0"/>
                  </a:defRPr>
                </a:lvl2pPr>
                <a:lvl3pPr marL="1143000" indent="-228600" eaLnBrk="0" hangingPunct="0">
                  <a:defRPr>
                    <a:solidFill>
                      <a:schemeClr val="tx1"/>
                    </a:solidFill>
                    <a:latin typeface="Georgia" pitchFamily="18" charset="0"/>
                  </a:defRPr>
                </a:lvl3pPr>
                <a:lvl4pPr marL="1600200" indent="-228600" eaLnBrk="0" hangingPunct="0">
                  <a:defRPr>
                    <a:solidFill>
                      <a:schemeClr val="tx1"/>
                    </a:solidFill>
                    <a:latin typeface="Georgia" pitchFamily="18" charset="0"/>
                  </a:defRPr>
                </a:lvl4pPr>
                <a:lvl5pPr marL="2057400" indent="-228600" eaLnBrk="0" hangingPunct="0">
                  <a:defRPr>
                    <a:solidFill>
                      <a:schemeClr val="tx1"/>
                    </a:solidFill>
                    <a:latin typeface="Georgia" pitchFamily="18" charset="0"/>
                  </a:defRPr>
                </a:lvl5pPr>
                <a:lvl6pPr marL="2514600" indent="-228600" eaLnBrk="0" fontAlgn="base" hangingPunct="0">
                  <a:spcBef>
                    <a:spcPct val="0"/>
                  </a:spcBef>
                  <a:spcAft>
                    <a:spcPct val="0"/>
                  </a:spcAft>
                  <a:defRPr>
                    <a:solidFill>
                      <a:schemeClr val="tx1"/>
                    </a:solidFill>
                    <a:latin typeface="Georgia" pitchFamily="18" charset="0"/>
                  </a:defRPr>
                </a:lvl6pPr>
                <a:lvl7pPr marL="2971800" indent="-228600" eaLnBrk="0" fontAlgn="base" hangingPunct="0">
                  <a:spcBef>
                    <a:spcPct val="0"/>
                  </a:spcBef>
                  <a:spcAft>
                    <a:spcPct val="0"/>
                  </a:spcAft>
                  <a:defRPr>
                    <a:solidFill>
                      <a:schemeClr val="tx1"/>
                    </a:solidFill>
                    <a:latin typeface="Georgia" pitchFamily="18" charset="0"/>
                  </a:defRPr>
                </a:lvl7pPr>
                <a:lvl8pPr marL="3429000" indent="-228600" eaLnBrk="0" fontAlgn="base" hangingPunct="0">
                  <a:spcBef>
                    <a:spcPct val="0"/>
                  </a:spcBef>
                  <a:spcAft>
                    <a:spcPct val="0"/>
                  </a:spcAft>
                  <a:defRPr>
                    <a:solidFill>
                      <a:schemeClr val="tx1"/>
                    </a:solidFill>
                    <a:latin typeface="Georgia" pitchFamily="18" charset="0"/>
                  </a:defRPr>
                </a:lvl8pPr>
                <a:lvl9pPr marL="3886200" indent="-228600" eaLnBrk="0" fontAlgn="base" hangingPunct="0">
                  <a:spcBef>
                    <a:spcPct val="0"/>
                  </a:spcBef>
                  <a:spcAft>
                    <a:spcPct val="0"/>
                  </a:spcAft>
                  <a:defRPr>
                    <a:solidFill>
                      <a:schemeClr val="tx1"/>
                    </a:solidFill>
                    <a:latin typeface="Georgia" pitchFamily="18" charset="0"/>
                  </a:defRPr>
                </a:lvl9pPr>
              </a:lstStyle>
              <a:p>
                <a:r>
                  <a:rPr lang="sv-SE" sz="1400" dirty="0">
                    <a:latin typeface="+mj-lt"/>
                    <a:ea typeface="ＭＳ Ｐゴシック" pitchFamily="34" charset="-128"/>
                    <a:cs typeface="Arial" pitchFamily="34" charset="0"/>
                  </a:rPr>
                  <a:t>Låg</a:t>
                </a:r>
              </a:p>
            </p:txBody>
          </p:sp>
          <p:sp>
            <p:nvSpPr>
              <p:cNvPr id="36" name="Text Box 9">
                <a:extLst>
                  <a:ext uri="{FF2B5EF4-FFF2-40B4-BE49-F238E27FC236}">
                    <a16:creationId xmlns:a16="http://schemas.microsoft.com/office/drawing/2014/main" id="{F3B96BAD-EAB1-41D8-B53F-0BAF0D2EDF17}"/>
                  </a:ext>
                </a:extLst>
              </p:cNvPr>
              <p:cNvSpPr txBox="1">
                <a:spLocks noChangeArrowheads="1"/>
              </p:cNvSpPr>
              <p:nvPr/>
            </p:nvSpPr>
            <p:spPr bwMode="auto">
              <a:xfrm>
                <a:off x="544" y="1215"/>
                <a:ext cx="309" cy="20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a:solidFill>
                      <a:schemeClr val="tx1"/>
                    </a:solidFill>
                    <a:latin typeface="Georgia" pitchFamily="18" charset="0"/>
                  </a:defRPr>
                </a:lvl1pPr>
                <a:lvl2pPr marL="742950" indent="-285750" eaLnBrk="0" hangingPunct="0">
                  <a:defRPr>
                    <a:solidFill>
                      <a:schemeClr val="tx1"/>
                    </a:solidFill>
                    <a:latin typeface="Georgia" pitchFamily="18" charset="0"/>
                  </a:defRPr>
                </a:lvl2pPr>
                <a:lvl3pPr marL="1143000" indent="-228600" eaLnBrk="0" hangingPunct="0">
                  <a:defRPr>
                    <a:solidFill>
                      <a:schemeClr val="tx1"/>
                    </a:solidFill>
                    <a:latin typeface="Georgia" pitchFamily="18" charset="0"/>
                  </a:defRPr>
                </a:lvl3pPr>
                <a:lvl4pPr marL="1600200" indent="-228600" eaLnBrk="0" hangingPunct="0">
                  <a:defRPr>
                    <a:solidFill>
                      <a:schemeClr val="tx1"/>
                    </a:solidFill>
                    <a:latin typeface="Georgia" pitchFamily="18" charset="0"/>
                  </a:defRPr>
                </a:lvl4pPr>
                <a:lvl5pPr marL="2057400" indent="-228600" eaLnBrk="0" hangingPunct="0">
                  <a:defRPr>
                    <a:solidFill>
                      <a:schemeClr val="tx1"/>
                    </a:solidFill>
                    <a:latin typeface="Georgia" pitchFamily="18" charset="0"/>
                  </a:defRPr>
                </a:lvl5pPr>
                <a:lvl6pPr marL="2514600" indent="-228600" eaLnBrk="0" fontAlgn="base" hangingPunct="0">
                  <a:spcBef>
                    <a:spcPct val="0"/>
                  </a:spcBef>
                  <a:spcAft>
                    <a:spcPct val="0"/>
                  </a:spcAft>
                  <a:defRPr>
                    <a:solidFill>
                      <a:schemeClr val="tx1"/>
                    </a:solidFill>
                    <a:latin typeface="Georgia" pitchFamily="18" charset="0"/>
                  </a:defRPr>
                </a:lvl6pPr>
                <a:lvl7pPr marL="2971800" indent="-228600" eaLnBrk="0" fontAlgn="base" hangingPunct="0">
                  <a:spcBef>
                    <a:spcPct val="0"/>
                  </a:spcBef>
                  <a:spcAft>
                    <a:spcPct val="0"/>
                  </a:spcAft>
                  <a:defRPr>
                    <a:solidFill>
                      <a:schemeClr val="tx1"/>
                    </a:solidFill>
                    <a:latin typeface="Georgia" pitchFamily="18" charset="0"/>
                  </a:defRPr>
                </a:lvl7pPr>
                <a:lvl8pPr marL="3429000" indent="-228600" eaLnBrk="0" fontAlgn="base" hangingPunct="0">
                  <a:spcBef>
                    <a:spcPct val="0"/>
                  </a:spcBef>
                  <a:spcAft>
                    <a:spcPct val="0"/>
                  </a:spcAft>
                  <a:defRPr>
                    <a:solidFill>
                      <a:schemeClr val="tx1"/>
                    </a:solidFill>
                    <a:latin typeface="Georgia" pitchFamily="18" charset="0"/>
                  </a:defRPr>
                </a:lvl8pPr>
                <a:lvl9pPr marL="3886200" indent="-228600" eaLnBrk="0" fontAlgn="base" hangingPunct="0">
                  <a:spcBef>
                    <a:spcPct val="0"/>
                  </a:spcBef>
                  <a:spcAft>
                    <a:spcPct val="0"/>
                  </a:spcAft>
                  <a:defRPr>
                    <a:solidFill>
                      <a:schemeClr val="tx1"/>
                    </a:solidFill>
                    <a:latin typeface="Georgia" pitchFamily="18" charset="0"/>
                  </a:defRPr>
                </a:lvl9pPr>
              </a:lstStyle>
              <a:p>
                <a:r>
                  <a:rPr lang="sv-SE" sz="1400" dirty="0">
                    <a:latin typeface="+mn-lt"/>
                    <a:ea typeface="ＭＳ Ｐゴシック" pitchFamily="34" charset="-128"/>
                    <a:cs typeface="Arial" pitchFamily="34" charset="0"/>
                  </a:rPr>
                  <a:t>Hög</a:t>
                </a:r>
              </a:p>
            </p:txBody>
          </p:sp>
          <p:sp>
            <p:nvSpPr>
              <p:cNvPr id="37" name="Text Box 10">
                <a:extLst>
                  <a:ext uri="{FF2B5EF4-FFF2-40B4-BE49-F238E27FC236}">
                    <a16:creationId xmlns:a16="http://schemas.microsoft.com/office/drawing/2014/main" id="{95200F54-FFC8-4C29-AE2B-5DEAB6449F06}"/>
                  </a:ext>
                </a:extLst>
              </p:cNvPr>
              <p:cNvSpPr txBox="1">
                <a:spLocks noChangeArrowheads="1"/>
              </p:cNvSpPr>
              <p:nvPr/>
            </p:nvSpPr>
            <p:spPr bwMode="auto">
              <a:xfrm>
                <a:off x="4588" y="3849"/>
                <a:ext cx="342" cy="20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a:solidFill>
                      <a:schemeClr val="tx1"/>
                    </a:solidFill>
                    <a:latin typeface="Georgia" pitchFamily="18" charset="0"/>
                  </a:defRPr>
                </a:lvl1pPr>
                <a:lvl2pPr marL="742950" indent="-285750" eaLnBrk="0" hangingPunct="0">
                  <a:defRPr>
                    <a:solidFill>
                      <a:schemeClr val="tx1"/>
                    </a:solidFill>
                    <a:latin typeface="Georgia" pitchFamily="18" charset="0"/>
                  </a:defRPr>
                </a:lvl2pPr>
                <a:lvl3pPr marL="1143000" indent="-228600" eaLnBrk="0" hangingPunct="0">
                  <a:defRPr>
                    <a:solidFill>
                      <a:schemeClr val="tx1"/>
                    </a:solidFill>
                    <a:latin typeface="Georgia" pitchFamily="18" charset="0"/>
                  </a:defRPr>
                </a:lvl3pPr>
                <a:lvl4pPr marL="1600200" indent="-228600" eaLnBrk="0" hangingPunct="0">
                  <a:defRPr>
                    <a:solidFill>
                      <a:schemeClr val="tx1"/>
                    </a:solidFill>
                    <a:latin typeface="Georgia" pitchFamily="18" charset="0"/>
                  </a:defRPr>
                </a:lvl4pPr>
                <a:lvl5pPr marL="2057400" indent="-228600" eaLnBrk="0" hangingPunct="0">
                  <a:defRPr>
                    <a:solidFill>
                      <a:schemeClr val="tx1"/>
                    </a:solidFill>
                    <a:latin typeface="Georgia" pitchFamily="18" charset="0"/>
                  </a:defRPr>
                </a:lvl5pPr>
                <a:lvl6pPr marL="2514600" indent="-228600" eaLnBrk="0" fontAlgn="base" hangingPunct="0">
                  <a:spcBef>
                    <a:spcPct val="0"/>
                  </a:spcBef>
                  <a:spcAft>
                    <a:spcPct val="0"/>
                  </a:spcAft>
                  <a:defRPr>
                    <a:solidFill>
                      <a:schemeClr val="tx1"/>
                    </a:solidFill>
                    <a:latin typeface="Georgia" pitchFamily="18" charset="0"/>
                  </a:defRPr>
                </a:lvl6pPr>
                <a:lvl7pPr marL="2971800" indent="-228600" eaLnBrk="0" fontAlgn="base" hangingPunct="0">
                  <a:spcBef>
                    <a:spcPct val="0"/>
                  </a:spcBef>
                  <a:spcAft>
                    <a:spcPct val="0"/>
                  </a:spcAft>
                  <a:defRPr>
                    <a:solidFill>
                      <a:schemeClr val="tx1"/>
                    </a:solidFill>
                    <a:latin typeface="Georgia" pitchFamily="18" charset="0"/>
                  </a:defRPr>
                </a:lvl7pPr>
                <a:lvl8pPr marL="3429000" indent="-228600" eaLnBrk="0" fontAlgn="base" hangingPunct="0">
                  <a:spcBef>
                    <a:spcPct val="0"/>
                  </a:spcBef>
                  <a:spcAft>
                    <a:spcPct val="0"/>
                  </a:spcAft>
                  <a:defRPr>
                    <a:solidFill>
                      <a:schemeClr val="tx1"/>
                    </a:solidFill>
                    <a:latin typeface="Georgia" pitchFamily="18" charset="0"/>
                  </a:defRPr>
                </a:lvl8pPr>
                <a:lvl9pPr marL="3886200" indent="-228600" eaLnBrk="0" fontAlgn="base" hangingPunct="0">
                  <a:spcBef>
                    <a:spcPct val="0"/>
                  </a:spcBef>
                  <a:spcAft>
                    <a:spcPct val="0"/>
                  </a:spcAft>
                  <a:defRPr>
                    <a:solidFill>
                      <a:schemeClr val="tx1"/>
                    </a:solidFill>
                    <a:latin typeface="Georgia" pitchFamily="18" charset="0"/>
                  </a:defRPr>
                </a:lvl9pPr>
              </a:lstStyle>
              <a:p>
                <a:r>
                  <a:rPr lang="sv-SE" sz="1400" dirty="0">
                    <a:latin typeface="+mn-lt"/>
                    <a:ea typeface="ＭＳ Ｐゴシック" pitchFamily="34" charset="-128"/>
                    <a:cs typeface="Arial" pitchFamily="34" charset="0"/>
                  </a:rPr>
                  <a:t>Lång</a:t>
                </a:r>
              </a:p>
            </p:txBody>
          </p:sp>
          <p:sp>
            <p:nvSpPr>
              <p:cNvPr id="38" name="Text Box 11">
                <a:extLst>
                  <a:ext uri="{FF2B5EF4-FFF2-40B4-BE49-F238E27FC236}">
                    <a16:creationId xmlns:a16="http://schemas.microsoft.com/office/drawing/2014/main" id="{A51B82E8-BA47-4CA2-AA46-8A0704E75718}"/>
                  </a:ext>
                </a:extLst>
              </p:cNvPr>
              <p:cNvSpPr txBox="1">
                <a:spLocks noChangeArrowheads="1"/>
              </p:cNvSpPr>
              <p:nvPr/>
            </p:nvSpPr>
            <p:spPr bwMode="auto">
              <a:xfrm>
                <a:off x="233" y="2344"/>
                <a:ext cx="564" cy="49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a:solidFill>
                      <a:schemeClr val="tx1"/>
                    </a:solidFill>
                    <a:latin typeface="Georgia" pitchFamily="18" charset="0"/>
                  </a:defRPr>
                </a:lvl1pPr>
                <a:lvl2pPr marL="742950" indent="-285750" eaLnBrk="0" hangingPunct="0">
                  <a:defRPr>
                    <a:solidFill>
                      <a:schemeClr val="tx1"/>
                    </a:solidFill>
                    <a:latin typeface="Georgia" pitchFamily="18" charset="0"/>
                  </a:defRPr>
                </a:lvl2pPr>
                <a:lvl3pPr marL="1143000" indent="-228600" eaLnBrk="0" hangingPunct="0">
                  <a:defRPr>
                    <a:solidFill>
                      <a:schemeClr val="tx1"/>
                    </a:solidFill>
                    <a:latin typeface="Georgia" pitchFamily="18" charset="0"/>
                  </a:defRPr>
                </a:lvl3pPr>
                <a:lvl4pPr marL="1600200" indent="-228600" eaLnBrk="0" hangingPunct="0">
                  <a:defRPr>
                    <a:solidFill>
                      <a:schemeClr val="tx1"/>
                    </a:solidFill>
                    <a:latin typeface="Georgia" pitchFamily="18" charset="0"/>
                  </a:defRPr>
                </a:lvl4pPr>
                <a:lvl5pPr marL="2057400" indent="-228600" eaLnBrk="0" hangingPunct="0">
                  <a:defRPr>
                    <a:solidFill>
                      <a:schemeClr val="tx1"/>
                    </a:solidFill>
                    <a:latin typeface="Georgia" pitchFamily="18" charset="0"/>
                  </a:defRPr>
                </a:lvl5pPr>
                <a:lvl6pPr marL="2514600" indent="-228600" eaLnBrk="0" fontAlgn="base" hangingPunct="0">
                  <a:spcBef>
                    <a:spcPct val="0"/>
                  </a:spcBef>
                  <a:spcAft>
                    <a:spcPct val="0"/>
                  </a:spcAft>
                  <a:defRPr>
                    <a:solidFill>
                      <a:schemeClr val="tx1"/>
                    </a:solidFill>
                    <a:latin typeface="Georgia" pitchFamily="18" charset="0"/>
                  </a:defRPr>
                </a:lvl6pPr>
                <a:lvl7pPr marL="2971800" indent="-228600" eaLnBrk="0" fontAlgn="base" hangingPunct="0">
                  <a:spcBef>
                    <a:spcPct val="0"/>
                  </a:spcBef>
                  <a:spcAft>
                    <a:spcPct val="0"/>
                  </a:spcAft>
                  <a:defRPr>
                    <a:solidFill>
                      <a:schemeClr val="tx1"/>
                    </a:solidFill>
                    <a:latin typeface="Georgia" pitchFamily="18" charset="0"/>
                  </a:defRPr>
                </a:lvl7pPr>
                <a:lvl8pPr marL="3429000" indent="-228600" eaLnBrk="0" fontAlgn="base" hangingPunct="0">
                  <a:spcBef>
                    <a:spcPct val="0"/>
                  </a:spcBef>
                  <a:spcAft>
                    <a:spcPct val="0"/>
                  </a:spcAft>
                  <a:defRPr>
                    <a:solidFill>
                      <a:schemeClr val="tx1"/>
                    </a:solidFill>
                    <a:latin typeface="Georgia" pitchFamily="18" charset="0"/>
                  </a:defRPr>
                </a:lvl8pPr>
                <a:lvl9pPr marL="3886200" indent="-228600" eaLnBrk="0" fontAlgn="base" hangingPunct="0">
                  <a:spcBef>
                    <a:spcPct val="0"/>
                  </a:spcBef>
                  <a:spcAft>
                    <a:spcPct val="0"/>
                  </a:spcAft>
                  <a:defRPr>
                    <a:solidFill>
                      <a:schemeClr val="tx1"/>
                    </a:solidFill>
                    <a:latin typeface="Georgia" pitchFamily="18" charset="0"/>
                  </a:defRPr>
                </a:lvl9pPr>
              </a:lstStyle>
              <a:p>
                <a:r>
                  <a:rPr lang="sv-SE" dirty="0">
                    <a:latin typeface="+mn-lt"/>
                    <a:ea typeface="ＭＳ Ｐゴシック" pitchFamily="34" charset="-128"/>
                    <a:cs typeface="Arial" pitchFamily="34" charset="0"/>
                  </a:rPr>
                  <a:t>Risk/</a:t>
                </a:r>
              </a:p>
              <a:p>
                <a:r>
                  <a:rPr lang="sv-SE" sz="1200" dirty="0">
                    <a:latin typeface="+mn-lt"/>
                    <a:ea typeface="ＭＳ Ｐゴシック" pitchFamily="34" charset="-128"/>
                    <a:cs typeface="Arial" pitchFamily="34" charset="0"/>
                  </a:rPr>
                  <a:t>Möjlig</a:t>
                </a:r>
              </a:p>
              <a:p>
                <a:r>
                  <a:rPr lang="sv-SE" sz="1200" dirty="0">
                    <a:latin typeface="+mn-lt"/>
                    <a:ea typeface="ＭＳ Ｐゴシック" pitchFamily="34" charset="-128"/>
                    <a:cs typeface="Arial" pitchFamily="34" charset="0"/>
                  </a:rPr>
                  <a:t>avkastning</a:t>
                </a:r>
              </a:p>
            </p:txBody>
          </p:sp>
          <p:sp>
            <p:nvSpPr>
              <p:cNvPr id="39" name="Text Box 12">
                <a:extLst>
                  <a:ext uri="{FF2B5EF4-FFF2-40B4-BE49-F238E27FC236}">
                    <a16:creationId xmlns:a16="http://schemas.microsoft.com/office/drawing/2014/main" id="{57325250-D4F0-479E-B0D0-00B673809E93}"/>
                  </a:ext>
                </a:extLst>
              </p:cNvPr>
              <p:cNvSpPr txBox="1">
                <a:spLocks noChangeArrowheads="1"/>
              </p:cNvSpPr>
              <p:nvPr/>
            </p:nvSpPr>
            <p:spPr bwMode="auto">
              <a:xfrm>
                <a:off x="2705" y="3846"/>
                <a:ext cx="567" cy="24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a:solidFill>
                      <a:schemeClr val="tx1"/>
                    </a:solidFill>
                    <a:latin typeface="Georgia" pitchFamily="18" charset="0"/>
                  </a:defRPr>
                </a:lvl1pPr>
                <a:lvl2pPr marL="742950" indent="-285750" eaLnBrk="0" hangingPunct="0">
                  <a:defRPr>
                    <a:solidFill>
                      <a:schemeClr val="tx1"/>
                    </a:solidFill>
                    <a:latin typeface="Georgia" pitchFamily="18" charset="0"/>
                  </a:defRPr>
                </a:lvl2pPr>
                <a:lvl3pPr marL="1143000" indent="-228600" eaLnBrk="0" hangingPunct="0">
                  <a:defRPr>
                    <a:solidFill>
                      <a:schemeClr val="tx1"/>
                    </a:solidFill>
                    <a:latin typeface="Georgia" pitchFamily="18" charset="0"/>
                  </a:defRPr>
                </a:lvl3pPr>
                <a:lvl4pPr marL="1600200" indent="-228600" eaLnBrk="0" hangingPunct="0">
                  <a:defRPr>
                    <a:solidFill>
                      <a:schemeClr val="tx1"/>
                    </a:solidFill>
                    <a:latin typeface="Georgia" pitchFamily="18" charset="0"/>
                  </a:defRPr>
                </a:lvl4pPr>
                <a:lvl5pPr marL="2057400" indent="-228600" eaLnBrk="0" hangingPunct="0">
                  <a:defRPr>
                    <a:solidFill>
                      <a:schemeClr val="tx1"/>
                    </a:solidFill>
                    <a:latin typeface="Georgia" pitchFamily="18" charset="0"/>
                  </a:defRPr>
                </a:lvl5pPr>
                <a:lvl6pPr marL="2514600" indent="-228600" eaLnBrk="0" fontAlgn="base" hangingPunct="0">
                  <a:spcBef>
                    <a:spcPct val="0"/>
                  </a:spcBef>
                  <a:spcAft>
                    <a:spcPct val="0"/>
                  </a:spcAft>
                  <a:defRPr>
                    <a:solidFill>
                      <a:schemeClr val="tx1"/>
                    </a:solidFill>
                    <a:latin typeface="Georgia" pitchFamily="18" charset="0"/>
                  </a:defRPr>
                </a:lvl6pPr>
                <a:lvl7pPr marL="2971800" indent="-228600" eaLnBrk="0" fontAlgn="base" hangingPunct="0">
                  <a:spcBef>
                    <a:spcPct val="0"/>
                  </a:spcBef>
                  <a:spcAft>
                    <a:spcPct val="0"/>
                  </a:spcAft>
                  <a:defRPr>
                    <a:solidFill>
                      <a:schemeClr val="tx1"/>
                    </a:solidFill>
                    <a:latin typeface="Georgia" pitchFamily="18" charset="0"/>
                  </a:defRPr>
                </a:lvl7pPr>
                <a:lvl8pPr marL="3429000" indent="-228600" eaLnBrk="0" fontAlgn="base" hangingPunct="0">
                  <a:spcBef>
                    <a:spcPct val="0"/>
                  </a:spcBef>
                  <a:spcAft>
                    <a:spcPct val="0"/>
                  </a:spcAft>
                  <a:defRPr>
                    <a:solidFill>
                      <a:schemeClr val="tx1"/>
                    </a:solidFill>
                    <a:latin typeface="Georgia" pitchFamily="18" charset="0"/>
                  </a:defRPr>
                </a:lvl8pPr>
                <a:lvl9pPr marL="3886200" indent="-228600" eaLnBrk="0" fontAlgn="base" hangingPunct="0">
                  <a:spcBef>
                    <a:spcPct val="0"/>
                  </a:spcBef>
                  <a:spcAft>
                    <a:spcPct val="0"/>
                  </a:spcAft>
                  <a:defRPr>
                    <a:solidFill>
                      <a:schemeClr val="tx1"/>
                    </a:solidFill>
                    <a:latin typeface="Georgia" pitchFamily="18" charset="0"/>
                  </a:defRPr>
                </a:lvl9pPr>
              </a:lstStyle>
              <a:p>
                <a:r>
                  <a:rPr lang="sv-SE" dirty="0">
                    <a:latin typeface="+mn-lt"/>
                    <a:ea typeface="ＭＳ Ｐゴシック" pitchFamily="34" charset="-128"/>
                    <a:cs typeface="Arial" pitchFamily="34" charset="0"/>
                  </a:rPr>
                  <a:t>Spartid</a:t>
                </a:r>
              </a:p>
            </p:txBody>
          </p:sp>
        </p:grpSp>
        <p:sp>
          <p:nvSpPr>
            <p:cNvPr id="13" name="Text Box 14">
              <a:extLst>
                <a:ext uri="{FF2B5EF4-FFF2-40B4-BE49-F238E27FC236}">
                  <a16:creationId xmlns:a16="http://schemas.microsoft.com/office/drawing/2014/main" id="{90BEDB30-3819-4A36-8753-32675A153D66}"/>
                </a:ext>
              </a:extLst>
            </p:cNvPr>
            <p:cNvSpPr txBox="1">
              <a:spLocks noChangeArrowheads="1"/>
            </p:cNvSpPr>
            <p:nvPr/>
          </p:nvSpPr>
          <p:spPr bwMode="auto">
            <a:xfrm>
              <a:off x="3208164" y="3803166"/>
              <a:ext cx="1281418" cy="35770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a:solidFill>
                    <a:schemeClr val="tx1"/>
                  </a:solidFill>
                  <a:latin typeface="Georgia" pitchFamily="18" charset="0"/>
                </a:defRPr>
              </a:lvl1pPr>
              <a:lvl2pPr marL="742950" indent="-285750" eaLnBrk="0" hangingPunct="0">
                <a:defRPr>
                  <a:solidFill>
                    <a:schemeClr val="tx1"/>
                  </a:solidFill>
                  <a:latin typeface="Georgia" pitchFamily="18" charset="0"/>
                </a:defRPr>
              </a:lvl2pPr>
              <a:lvl3pPr marL="1143000" indent="-228600" eaLnBrk="0" hangingPunct="0">
                <a:defRPr>
                  <a:solidFill>
                    <a:schemeClr val="tx1"/>
                  </a:solidFill>
                  <a:latin typeface="Georgia" pitchFamily="18" charset="0"/>
                </a:defRPr>
              </a:lvl3pPr>
              <a:lvl4pPr marL="1600200" indent="-228600" eaLnBrk="0" hangingPunct="0">
                <a:defRPr>
                  <a:solidFill>
                    <a:schemeClr val="tx1"/>
                  </a:solidFill>
                  <a:latin typeface="Georgia" pitchFamily="18" charset="0"/>
                </a:defRPr>
              </a:lvl4pPr>
              <a:lvl5pPr marL="2057400" indent="-228600" eaLnBrk="0" hangingPunct="0">
                <a:defRPr>
                  <a:solidFill>
                    <a:schemeClr val="tx1"/>
                  </a:solidFill>
                  <a:latin typeface="Georgia" pitchFamily="18" charset="0"/>
                </a:defRPr>
              </a:lvl5pPr>
              <a:lvl6pPr marL="2514600" indent="-228600" eaLnBrk="0" fontAlgn="base" hangingPunct="0">
                <a:spcBef>
                  <a:spcPct val="0"/>
                </a:spcBef>
                <a:spcAft>
                  <a:spcPct val="0"/>
                </a:spcAft>
                <a:defRPr>
                  <a:solidFill>
                    <a:schemeClr val="tx1"/>
                  </a:solidFill>
                  <a:latin typeface="Georgia" pitchFamily="18" charset="0"/>
                </a:defRPr>
              </a:lvl6pPr>
              <a:lvl7pPr marL="2971800" indent="-228600" eaLnBrk="0" fontAlgn="base" hangingPunct="0">
                <a:spcBef>
                  <a:spcPct val="0"/>
                </a:spcBef>
                <a:spcAft>
                  <a:spcPct val="0"/>
                </a:spcAft>
                <a:defRPr>
                  <a:solidFill>
                    <a:schemeClr val="tx1"/>
                  </a:solidFill>
                  <a:latin typeface="Georgia" pitchFamily="18" charset="0"/>
                </a:defRPr>
              </a:lvl7pPr>
              <a:lvl8pPr marL="3429000" indent="-228600" eaLnBrk="0" fontAlgn="base" hangingPunct="0">
                <a:spcBef>
                  <a:spcPct val="0"/>
                </a:spcBef>
                <a:spcAft>
                  <a:spcPct val="0"/>
                </a:spcAft>
                <a:defRPr>
                  <a:solidFill>
                    <a:schemeClr val="tx1"/>
                  </a:solidFill>
                  <a:latin typeface="Georgia" pitchFamily="18" charset="0"/>
                </a:defRPr>
              </a:lvl8pPr>
              <a:lvl9pPr marL="3886200" indent="-228600" eaLnBrk="0" fontAlgn="base" hangingPunct="0">
                <a:spcBef>
                  <a:spcPct val="0"/>
                </a:spcBef>
                <a:spcAft>
                  <a:spcPct val="0"/>
                </a:spcAft>
                <a:defRPr>
                  <a:solidFill>
                    <a:schemeClr val="tx1"/>
                  </a:solidFill>
                  <a:latin typeface="Georgia" pitchFamily="18" charset="0"/>
                </a:defRPr>
              </a:lvl9pPr>
            </a:lstStyle>
            <a:p>
              <a:r>
                <a:rPr lang="sv-SE" sz="1600" dirty="0">
                  <a:solidFill>
                    <a:srgbClr val="002060"/>
                  </a:solidFill>
                  <a:latin typeface="+mn-lt"/>
                  <a:ea typeface="ＭＳ Ｐゴシック" pitchFamily="34" charset="-128"/>
                  <a:cs typeface="Arial" pitchFamily="34" charset="0"/>
                </a:rPr>
                <a:t>Blandfonder</a:t>
              </a:r>
            </a:p>
          </p:txBody>
        </p:sp>
        <p:sp>
          <p:nvSpPr>
            <p:cNvPr id="14" name="Text Box 15">
              <a:extLst>
                <a:ext uri="{FF2B5EF4-FFF2-40B4-BE49-F238E27FC236}">
                  <a16:creationId xmlns:a16="http://schemas.microsoft.com/office/drawing/2014/main" id="{87A1E273-696B-41C1-A2AD-7E8D451556E0}"/>
                </a:ext>
              </a:extLst>
            </p:cNvPr>
            <p:cNvSpPr txBox="1">
              <a:spLocks noChangeArrowheads="1"/>
            </p:cNvSpPr>
            <p:nvPr/>
          </p:nvSpPr>
          <p:spPr bwMode="auto">
            <a:xfrm>
              <a:off x="3522899" y="3463937"/>
              <a:ext cx="1933366" cy="35770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a:solidFill>
                    <a:schemeClr val="tx1"/>
                  </a:solidFill>
                  <a:latin typeface="Georgia" pitchFamily="18" charset="0"/>
                </a:defRPr>
              </a:lvl1pPr>
              <a:lvl2pPr marL="742950" indent="-285750" eaLnBrk="0" hangingPunct="0">
                <a:defRPr>
                  <a:solidFill>
                    <a:schemeClr val="tx1"/>
                  </a:solidFill>
                  <a:latin typeface="Georgia" pitchFamily="18" charset="0"/>
                </a:defRPr>
              </a:lvl2pPr>
              <a:lvl3pPr marL="1143000" indent="-228600" eaLnBrk="0" hangingPunct="0">
                <a:defRPr>
                  <a:solidFill>
                    <a:schemeClr val="tx1"/>
                  </a:solidFill>
                  <a:latin typeface="Georgia" pitchFamily="18" charset="0"/>
                </a:defRPr>
              </a:lvl3pPr>
              <a:lvl4pPr marL="1600200" indent="-228600" eaLnBrk="0" hangingPunct="0">
                <a:defRPr>
                  <a:solidFill>
                    <a:schemeClr val="tx1"/>
                  </a:solidFill>
                  <a:latin typeface="Georgia" pitchFamily="18" charset="0"/>
                </a:defRPr>
              </a:lvl4pPr>
              <a:lvl5pPr marL="2057400" indent="-228600" eaLnBrk="0" hangingPunct="0">
                <a:defRPr>
                  <a:solidFill>
                    <a:schemeClr val="tx1"/>
                  </a:solidFill>
                  <a:latin typeface="Georgia" pitchFamily="18" charset="0"/>
                </a:defRPr>
              </a:lvl5pPr>
              <a:lvl6pPr marL="2514600" indent="-228600" eaLnBrk="0" fontAlgn="base" hangingPunct="0">
                <a:spcBef>
                  <a:spcPct val="0"/>
                </a:spcBef>
                <a:spcAft>
                  <a:spcPct val="0"/>
                </a:spcAft>
                <a:defRPr>
                  <a:solidFill>
                    <a:schemeClr val="tx1"/>
                  </a:solidFill>
                  <a:latin typeface="Georgia" pitchFamily="18" charset="0"/>
                </a:defRPr>
              </a:lvl6pPr>
              <a:lvl7pPr marL="2971800" indent="-228600" eaLnBrk="0" fontAlgn="base" hangingPunct="0">
                <a:spcBef>
                  <a:spcPct val="0"/>
                </a:spcBef>
                <a:spcAft>
                  <a:spcPct val="0"/>
                </a:spcAft>
                <a:defRPr>
                  <a:solidFill>
                    <a:schemeClr val="tx1"/>
                  </a:solidFill>
                  <a:latin typeface="Georgia" pitchFamily="18" charset="0"/>
                </a:defRPr>
              </a:lvl7pPr>
              <a:lvl8pPr marL="3429000" indent="-228600" eaLnBrk="0" fontAlgn="base" hangingPunct="0">
                <a:spcBef>
                  <a:spcPct val="0"/>
                </a:spcBef>
                <a:spcAft>
                  <a:spcPct val="0"/>
                </a:spcAft>
                <a:defRPr>
                  <a:solidFill>
                    <a:schemeClr val="tx1"/>
                  </a:solidFill>
                  <a:latin typeface="Georgia" pitchFamily="18" charset="0"/>
                </a:defRPr>
              </a:lvl8pPr>
              <a:lvl9pPr marL="3886200" indent="-228600" eaLnBrk="0" fontAlgn="base" hangingPunct="0">
                <a:spcBef>
                  <a:spcPct val="0"/>
                </a:spcBef>
                <a:spcAft>
                  <a:spcPct val="0"/>
                </a:spcAft>
                <a:defRPr>
                  <a:solidFill>
                    <a:schemeClr val="tx1"/>
                  </a:solidFill>
                  <a:latin typeface="Georgia" pitchFamily="18" charset="0"/>
                </a:defRPr>
              </a:lvl9pPr>
            </a:lstStyle>
            <a:p>
              <a:r>
                <a:rPr lang="sv-SE" sz="1600" dirty="0">
                  <a:solidFill>
                    <a:srgbClr val="CC3300"/>
                  </a:solidFill>
                  <a:latin typeface="+mn-lt"/>
                  <a:ea typeface="ＭＳ Ｐゴシック" pitchFamily="34" charset="-128"/>
                  <a:cs typeface="Arial" pitchFamily="34" charset="0"/>
                </a:rPr>
                <a:t>Globala aktiefonder</a:t>
              </a:r>
            </a:p>
          </p:txBody>
        </p:sp>
        <p:grpSp>
          <p:nvGrpSpPr>
            <p:cNvPr id="15" name="Group 33">
              <a:extLst>
                <a:ext uri="{FF2B5EF4-FFF2-40B4-BE49-F238E27FC236}">
                  <a16:creationId xmlns:a16="http://schemas.microsoft.com/office/drawing/2014/main" id="{642C16AF-4BA5-45B8-9B1C-ED128EC386B0}"/>
                </a:ext>
              </a:extLst>
            </p:cNvPr>
            <p:cNvGrpSpPr>
              <a:grpSpLocks/>
            </p:cNvGrpSpPr>
            <p:nvPr/>
          </p:nvGrpSpPr>
          <p:grpSpPr bwMode="auto">
            <a:xfrm>
              <a:off x="4238627" y="2973185"/>
              <a:ext cx="2120901" cy="536574"/>
              <a:chOff x="2670" y="1761"/>
              <a:chExt cx="1336" cy="338"/>
            </a:xfrm>
          </p:grpSpPr>
          <p:sp>
            <p:nvSpPr>
              <p:cNvPr id="31" name="Text Box 16">
                <a:extLst>
                  <a:ext uri="{FF2B5EF4-FFF2-40B4-BE49-F238E27FC236}">
                    <a16:creationId xmlns:a16="http://schemas.microsoft.com/office/drawing/2014/main" id="{06EFA29A-C59B-4E43-A1A7-DA38AA13FA24}"/>
                  </a:ext>
                </a:extLst>
              </p:cNvPr>
              <p:cNvSpPr txBox="1">
                <a:spLocks noChangeArrowheads="1"/>
              </p:cNvSpPr>
              <p:nvPr/>
            </p:nvSpPr>
            <p:spPr bwMode="auto">
              <a:xfrm>
                <a:off x="2670" y="1761"/>
                <a:ext cx="1336" cy="22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a:solidFill>
                      <a:schemeClr val="tx1"/>
                    </a:solidFill>
                    <a:latin typeface="Georgia" pitchFamily="18" charset="0"/>
                  </a:defRPr>
                </a:lvl1pPr>
                <a:lvl2pPr marL="742950" indent="-285750" eaLnBrk="0" hangingPunct="0">
                  <a:defRPr>
                    <a:solidFill>
                      <a:schemeClr val="tx1"/>
                    </a:solidFill>
                    <a:latin typeface="Georgia" pitchFamily="18" charset="0"/>
                  </a:defRPr>
                </a:lvl2pPr>
                <a:lvl3pPr marL="1143000" indent="-228600" eaLnBrk="0" hangingPunct="0">
                  <a:defRPr>
                    <a:solidFill>
                      <a:schemeClr val="tx1"/>
                    </a:solidFill>
                    <a:latin typeface="Georgia" pitchFamily="18" charset="0"/>
                  </a:defRPr>
                </a:lvl3pPr>
                <a:lvl4pPr marL="1600200" indent="-228600" eaLnBrk="0" hangingPunct="0">
                  <a:defRPr>
                    <a:solidFill>
                      <a:schemeClr val="tx1"/>
                    </a:solidFill>
                    <a:latin typeface="Georgia" pitchFamily="18" charset="0"/>
                  </a:defRPr>
                </a:lvl4pPr>
                <a:lvl5pPr marL="2057400" indent="-228600" eaLnBrk="0" hangingPunct="0">
                  <a:defRPr>
                    <a:solidFill>
                      <a:schemeClr val="tx1"/>
                    </a:solidFill>
                    <a:latin typeface="Georgia" pitchFamily="18" charset="0"/>
                  </a:defRPr>
                </a:lvl5pPr>
                <a:lvl6pPr marL="2514600" indent="-228600" eaLnBrk="0" fontAlgn="base" hangingPunct="0">
                  <a:spcBef>
                    <a:spcPct val="0"/>
                  </a:spcBef>
                  <a:spcAft>
                    <a:spcPct val="0"/>
                  </a:spcAft>
                  <a:defRPr>
                    <a:solidFill>
                      <a:schemeClr val="tx1"/>
                    </a:solidFill>
                    <a:latin typeface="Georgia" pitchFamily="18" charset="0"/>
                  </a:defRPr>
                </a:lvl6pPr>
                <a:lvl7pPr marL="2971800" indent="-228600" eaLnBrk="0" fontAlgn="base" hangingPunct="0">
                  <a:spcBef>
                    <a:spcPct val="0"/>
                  </a:spcBef>
                  <a:spcAft>
                    <a:spcPct val="0"/>
                  </a:spcAft>
                  <a:defRPr>
                    <a:solidFill>
                      <a:schemeClr val="tx1"/>
                    </a:solidFill>
                    <a:latin typeface="Georgia" pitchFamily="18" charset="0"/>
                  </a:defRPr>
                </a:lvl7pPr>
                <a:lvl8pPr marL="3429000" indent="-228600" eaLnBrk="0" fontAlgn="base" hangingPunct="0">
                  <a:spcBef>
                    <a:spcPct val="0"/>
                  </a:spcBef>
                  <a:spcAft>
                    <a:spcPct val="0"/>
                  </a:spcAft>
                  <a:defRPr>
                    <a:solidFill>
                      <a:schemeClr val="tx1"/>
                    </a:solidFill>
                    <a:latin typeface="Georgia" pitchFamily="18" charset="0"/>
                  </a:defRPr>
                </a:lvl8pPr>
                <a:lvl9pPr marL="3886200" indent="-228600" eaLnBrk="0" fontAlgn="base" hangingPunct="0">
                  <a:spcBef>
                    <a:spcPct val="0"/>
                  </a:spcBef>
                  <a:spcAft>
                    <a:spcPct val="0"/>
                  </a:spcAft>
                  <a:defRPr>
                    <a:solidFill>
                      <a:schemeClr val="tx1"/>
                    </a:solidFill>
                    <a:latin typeface="Georgia" pitchFamily="18" charset="0"/>
                  </a:defRPr>
                </a:lvl9pPr>
              </a:lstStyle>
              <a:p>
                <a:r>
                  <a:rPr lang="sv-SE" sz="1600" dirty="0">
                    <a:solidFill>
                      <a:srgbClr val="CC3300"/>
                    </a:solidFill>
                    <a:latin typeface="+mn-lt"/>
                    <a:ea typeface="ＭＳ Ｐゴシック" pitchFamily="34" charset="-128"/>
                    <a:cs typeface="Arial" pitchFamily="34" charset="0"/>
                  </a:rPr>
                  <a:t>Regionala aktiefonder</a:t>
                </a:r>
              </a:p>
            </p:txBody>
          </p:sp>
          <p:sp>
            <p:nvSpPr>
              <p:cNvPr id="32" name="Text Box 20">
                <a:extLst>
                  <a:ext uri="{FF2B5EF4-FFF2-40B4-BE49-F238E27FC236}">
                    <a16:creationId xmlns:a16="http://schemas.microsoft.com/office/drawing/2014/main" id="{6DEF73C0-2F61-4C17-90A2-8510832C1BDB}"/>
                  </a:ext>
                </a:extLst>
              </p:cNvPr>
              <p:cNvSpPr txBox="1">
                <a:spLocks noChangeArrowheads="1"/>
              </p:cNvSpPr>
              <p:nvPr/>
            </p:nvSpPr>
            <p:spPr bwMode="auto">
              <a:xfrm>
                <a:off x="3098" y="1915"/>
                <a:ext cx="676" cy="18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a:solidFill>
                      <a:schemeClr val="tx1"/>
                    </a:solidFill>
                    <a:latin typeface="Georgia" pitchFamily="18" charset="0"/>
                  </a:defRPr>
                </a:lvl1pPr>
                <a:lvl2pPr marL="742950" indent="-285750" eaLnBrk="0" hangingPunct="0">
                  <a:defRPr>
                    <a:solidFill>
                      <a:schemeClr val="tx1"/>
                    </a:solidFill>
                    <a:latin typeface="Georgia" pitchFamily="18" charset="0"/>
                  </a:defRPr>
                </a:lvl2pPr>
                <a:lvl3pPr marL="1143000" indent="-228600" eaLnBrk="0" hangingPunct="0">
                  <a:defRPr>
                    <a:solidFill>
                      <a:schemeClr val="tx1"/>
                    </a:solidFill>
                    <a:latin typeface="Georgia" pitchFamily="18" charset="0"/>
                  </a:defRPr>
                </a:lvl3pPr>
                <a:lvl4pPr marL="1600200" indent="-228600" eaLnBrk="0" hangingPunct="0">
                  <a:defRPr>
                    <a:solidFill>
                      <a:schemeClr val="tx1"/>
                    </a:solidFill>
                    <a:latin typeface="Georgia" pitchFamily="18" charset="0"/>
                  </a:defRPr>
                </a:lvl4pPr>
                <a:lvl5pPr marL="2057400" indent="-228600" eaLnBrk="0" hangingPunct="0">
                  <a:defRPr>
                    <a:solidFill>
                      <a:schemeClr val="tx1"/>
                    </a:solidFill>
                    <a:latin typeface="Georgia" pitchFamily="18" charset="0"/>
                  </a:defRPr>
                </a:lvl5pPr>
                <a:lvl6pPr marL="2514600" indent="-228600" eaLnBrk="0" fontAlgn="base" hangingPunct="0">
                  <a:spcBef>
                    <a:spcPct val="0"/>
                  </a:spcBef>
                  <a:spcAft>
                    <a:spcPct val="0"/>
                  </a:spcAft>
                  <a:defRPr>
                    <a:solidFill>
                      <a:schemeClr val="tx1"/>
                    </a:solidFill>
                    <a:latin typeface="Georgia" pitchFamily="18" charset="0"/>
                  </a:defRPr>
                </a:lvl6pPr>
                <a:lvl7pPr marL="2971800" indent="-228600" eaLnBrk="0" fontAlgn="base" hangingPunct="0">
                  <a:spcBef>
                    <a:spcPct val="0"/>
                  </a:spcBef>
                  <a:spcAft>
                    <a:spcPct val="0"/>
                  </a:spcAft>
                  <a:defRPr>
                    <a:solidFill>
                      <a:schemeClr val="tx1"/>
                    </a:solidFill>
                    <a:latin typeface="Georgia" pitchFamily="18" charset="0"/>
                  </a:defRPr>
                </a:lvl7pPr>
                <a:lvl8pPr marL="3429000" indent="-228600" eaLnBrk="0" fontAlgn="base" hangingPunct="0">
                  <a:spcBef>
                    <a:spcPct val="0"/>
                  </a:spcBef>
                  <a:spcAft>
                    <a:spcPct val="0"/>
                  </a:spcAft>
                  <a:defRPr>
                    <a:solidFill>
                      <a:schemeClr val="tx1"/>
                    </a:solidFill>
                    <a:latin typeface="Georgia" pitchFamily="18" charset="0"/>
                  </a:defRPr>
                </a:lvl8pPr>
                <a:lvl9pPr marL="3886200" indent="-228600" eaLnBrk="0" fontAlgn="base" hangingPunct="0">
                  <a:spcBef>
                    <a:spcPct val="0"/>
                  </a:spcBef>
                  <a:spcAft>
                    <a:spcPct val="0"/>
                  </a:spcAft>
                  <a:defRPr>
                    <a:solidFill>
                      <a:schemeClr val="tx1"/>
                    </a:solidFill>
                    <a:latin typeface="Georgia" pitchFamily="18" charset="0"/>
                  </a:defRPr>
                </a:lvl9pPr>
              </a:lstStyle>
              <a:p>
                <a:r>
                  <a:rPr lang="sv-SE" sz="1200" dirty="0">
                    <a:solidFill>
                      <a:srgbClr val="808080"/>
                    </a:solidFill>
                    <a:latin typeface="+mn-lt"/>
                    <a:ea typeface="ＭＳ Ｐゴシック" pitchFamily="34" charset="-128"/>
                    <a:cs typeface="Arial" pitchFamily="34" charset="0"/>
                  </a:rPr>
                  <a:t>Europafonder</a:t>
                </a:r>
              </a:p>
            </p:txBody>
          </p:sp>
        </p:grpSp>
        <p:grpSp>
          <p:nvGrpSpPr>
            <p:cNvPr id="16" name="Group 34">
              <a:extLst>
                <a:ext uri="{FF2B5EF4-FFF2-40B4-BE49-F238E27FC236}">
                  <a16:creationId xmlns:a16="http://schemas.microsoft.com/office/drawing/2014/main" id="{EEF2FC9A-73AF-44F7-941C-BC8E174BE01F}"/>
                </a:ext>
              </a:extLst>
            </p:cNvPr>
            <p:cNvGrpSpPr>
              <a:grpSpLocks/>
            </p:cNvGrpSpPr>
            <p:nvPr/>
          </p:nvGrpSpPr>
          <p:grpSpPr bwMode="auto">
            <a:xfrm>
              <a:off x="5599109" y="2503291"/>
              <a:ext cx="1382711" cy="506413"/>
              <a:chOff x="3527" y="1465"/>
              <a:chExt cx="871" cy="319"/>
            </a:xfrm>
          </p:grpSpPr>
          <p:sp>
            <p:nvSpPr>
              <p:cNvPr id="29" name="Text Box 17">
                <a:extLst>
                  <a:ext uri="{FF2B5EF4-FFF2-40B4-BE49-F238E27FC236}">
                    <a16:creationId xmlns:a16="http://schemas.microsoft.com/office/drawing/2014/main" id="{2A15009F-D591-4EF1-BFDC-60265598F1F4}"/>
                  </a:ext>
                </a:extLst>
              </p:cNvPr>
              <p:cNvSpPr txBox="1">
                <a:spLocks noChangeArrowheads="1"/>
              </p:cNvSpPr>
              <p:nvPr/>
            </p:nvSpPr>
            <p:spPr bwMode="auto">
              <a:xfrm>
                <a:off x="3527" y="1465"/>
                <a:ext cx="871" cy="22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a:solidFill>
                      <a:schemeClr val="tx1"/>
                    </a:solidFill>
                    <a:latin typeface="Georgia" pitchFamily="18" charset="0"/>
                  </a:defRPr>
                </a:lvl1pPr>
                <a:lvl2pPr marL="742950" indent="-285750" eaLnBrk="0" hangingPunct="0">
                  <a:defRPr>
                    <a:solidFill>
                      <a:schemeClr val="tx1"/>
                    </a:solidFill>
                    <a:latin typeface="Georgia" pitchFamily="18" charset="0"/>
                  </a:defRPr>
                </a:lvl2pPr>
                <a:lvl3pPr marL="1143000" indent="-228600" eaLnBrk="0" hangingPunct="0">
                  <a:defRPr>
                    <a:solidFill>
                      <a:schemeClr val="tx1"/>
                    </a:solidFill>
                    <a:latin typeface="Georgia" pitchFamily="18" charset="0"/>
                  </a:defRPr>
                </a:lvl3pPr>
                <a:lvl4pPr marL="1600200" indent="-228600" eaLnBrk="0" hangingPunct="0">
                  <a:defRPr>
                    <a:solidFill>
                      <a:schemeClr val="tx1"/>
                    </a:solidFill>
                    <a:latin typeface="Georgia" pitchFamily="18" charset="0"/>
                  </a:defRPr>
                </a:lvl4pPr>
                <a:lvl5pPr marL="2057400" indent="-228600" eaLnBrk="0" hangingPunct="0">
                  <a:defRPr>
                    <a:solidFill>
                      <a:schemeClr val="tx1"/>
                    </a:solidFill>
                    <a:latin typeface="Georgia" pitchFamily="18" charset="0"/>
                  </a:defRPr>
                </a:lvl5pPr>
                <a:lvl6pPr marL="2514600" indent="-228600" eaLnBrk="0" fontAlgn="base" hangingPunct="0">
                  <a:spcBef>
                    <a:spcPct val="0"/>
                  </a:spcBef>
                  <a:spcAft>
                    <a:spcPct val="0"/>
                  </a:spcAft>
                  <a:defRPr>
                    <a:solidFill>
                      <a:schemeClr val="tx1"/>
                    </a:solidFill>
                    <a:latin typeface="Georgia" pitchFamily="18" charset="0"/>
                  </a:defRPr>
                </a:lvl6pPr>
                <a:lvl7pPr marL="2971800" indent="-228600" eaLnBrk="0" fontAlgn="base" hangingPunct="0">
                  <a:spcBef>
                    <a:spcPct val="0"/>
                  </a:spcBef>
                  <a:spcAft>
                    <a:spcPct val="0"/>
                  </a:spcAft>
                  <a:defRPr>
                    <a:solidFill>
                      <a:schemeClr val="tx1"/>
                    </a:solidFill>
                    <a:latin typeface="Georgia" pitchFamily="18" charset="0"/>
                  </a:defRPr>
                </a:lvl7pPr>
                <a:lvl8pPr marL="3429000" indent="-228600" eaLnBrk="0" fontAlgn="base" hangingPunct="0">
                  <a:spcBef>
                    <a:spcPct val="0"/>
                  </a:spcBef>
                  <a:spcAft>
                    <a:spcPct val="0"/>
                  </a:spcAft>
                  <a:defRPr>
                    <a:solidFill>
                      <a:schemeClr val="tx1"/>
                    </a:solidFill>
                    <a:latin typeface="Georgia" pitchFamily="18" charset="0"/>
                  </a:defRPr>
                </a:lvl8pPr>
                <a:lvl9pPr marL="3886200" indent="-228600" eaLnBrk="0" fontAlgn="base" hangingPunct="0">
                  <a:spcBef>
                    <a:spcPct val="0"/>
                  </a:spcBef>
                  <a:spcAft>
                    <a:spcPct val="0"/>
                  </a:spcAft>
                  <a:defRPr>
                    <a:solidFill>
                      <a:schemeClr val="tx1"/>
                    </a:solidFill>
                    <a:latin typeface="Georgia" pitchFamily="18" charset="0"/>
                  </a:defRPr>
                </a:lvl9pPr>
              </a:lstStyle>
              <a:p>
                <a:r>
                  <a:rPr lang="sv-SE" sz="1600" dirty="0">
                    <a:solidFill>
                      <a:srgbClr val="CC3300"/>
                    </a:solidFill>
                    <a:latin typeface="+mn-lt"/>
                    <a:ea typeface="ＭＳ Ｐゴシック" pitchFamily="34" charset="-128"/>
                    <a:cs typeface="Arial" pitchFamily="34" charset="0"/>
                  </a:rPr>
                  <a:t>Länderfonder</a:t>
                </a:r>
              </a:p>
            </p:txBody>
          </p:sp>
          <p:sp>
            <p:nvSpPr>
              <p:cNvPr id="30" name="Text Box 21">
                <a:extLst>
                  <a:ext uri="{FF2B5EF4-FFF2-40B4-BE49-F238E27FC236}">
                    <a16:creationId xmlns:a16="http://schemas.microsoft.com/office/drawing/2014/main" id="{1A7D9AB8-F0B8-4C5E-BAA3-885F49F7DB0D}"/>
                  </a:ext>
                </a:extLst>
              </p:cNvPr>
              <p:cNvSpPr txBox="1">
                <a:spLocks noChangeArrowheads="1"/>
              </p:cNvSpPr>
              <p:nvPr/>
            </p:nvSpPr>
            <p:spPr bwMode="auto">
              <a:xfrm>
                <a:off x="3632" y="1600"/>
                <a:ext cx="680" cy="18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a:solidFill>
                      <a:schemeClr val="tx1"/>
                    </a:solidFill>
                    <a:latin typeface="Georgia" pitchFamily="18" charset="0"/>
                  </a:defRPr>
                </a:lvl1pPr>
                <a:lvl2pPr marL="742950" indent="-285750" eaLnBrk="0" hangingPunct="0">
                  <a:defRPr>
                    <a:solidFill>
                      <a:schemeClr val="tx1"/>
                    </a:solidFill>
                    <a:latin typeface="Georgia" pitchFamily="18" charset="0"/>
                  </a:defRPr>
                </a:lvl2pPr>
                <a:lvl3pPr marL="1143000" indent="-228600" eaLnBrk="0" hangingPunct="0">
                  <a:defRPr>
                    <a:solidFill>
                      <a:schemeClr val="tx1"/>
                    </a:solidFill>
                    <a:latin typeface="Georgia" pitchFamily="18" charset="0"/>
                  </a:defRPr>
                </a:lvl3pPr>
                <a:lvl4pPr marL="1600200" indent="-228600" eaLnBrk="0" hangingPunct="0">
                  <a:defRPr>
                    <a:solidFill>
                      <a:schemeClr val="tx1"/>
                    </a:solidFill>
                    <a:latin typeface="Georgia" pitchFamily="18" charset="0"/>
                  </a:defRPr>
                </a:lvl4pPr>
                <a:lvl5pPr marL="2057400" indent="-228600" eaLnBrk="0" hangingPunct="0">
                  <a:defRPr>
                    <a:solidFill>
                      <a:schemeClr val="tx1"/>
                    </a:solidFill>
                    <a:latin typeface="Georgia" pitchFamily="18" charset="0"/>
                  </a:defRPr>
                </a:lvl5pPr>
                <a:lvl6pPr marL="2514600" indent="-228600" eaLnBrk="0" fontAlgn="base" hangingPunct="0">
                  <a:spcBef>
                    <a:spcPct val="0"/>
                  </a:spcBef>
                  <a:spcAft>
                    <a:spcPct val="0"/>
                  </a:spcAft>
                  <a:defRPr>
                    <a:solidFill>
                      <a:schemeClr val="tx1"/>
                    </a:solidFill>
                    <a:latin typeface="Georgia" pitchFamily="18" charset="0"/>
                  </a:defRPr>
                </a:lvl6pPr>
                <a:lvl7pPr marL="2971800" indent="-228600" eaLnBrk="0" fontAlgn="base" hangingPunct="0">
                  <a:spcBef>
                    <a:spcPct val="0"/>
                  </a:spcBef>
                  <a:spcAft>
                    <a:spcPct val="0"/>
                  </a:spcAft>
                  <a:defRPr>
                    <a:solidFill>
                      <a:schemeClr val="tx1"/>
                    </a:solidFill>
                    <a:latin typeface="Georgia" pitchFamily="18" charset="0"/>
                  </a:defRPr>
                </a:lvl7pPr>
                <a:lvl8pPr marL="3429000" indent="-228600" eaLnBrk="0" fontAlgn="base" hangingPunct="0">
                  <a:spcBef>
                    <a:spcPct val="0"/>
                  </a:spcBef>
                  <a:spcAft>
                    <a:spcPct val="0"/>
                  </a:spcAft>
                  <a:defRPr>
                    <a:solidFill>
                      <a:schemeClr val="tx1"/>
                    </a:solidFill>
                    <a:latin typeface="Georgia" pitchFamily="18" charset="0"/>
                  </a:defRPr>
                </a:lvl8pPr>
                <a:lvl9pPr marL="3886200" indent="-228600" eaLnBrk="0" fontAlgn="base" hangingPunct="0">
                  <a:spcBef>
                    <a:spcPct val="0"/>
                  </a:spcBef>
                  <a:spcAft>
                    <a:spcPct val="0"/>
                  </a:spcAft>
                  <a:defRPr>
                    <a:solidFill>
                      <a:schemeClr val="tx1"/>
                    </a:solidFill>
                    <a:latin typeface="Georgia" pitchFamily="18" charset="0"/>
                  </a:defRPr>
                </a:lvl9pPr>
              </a:lstStyle>
              <a:p>
                <a:r>
                  <a:rPr lang="sv-SE" sz="1200" dirty="0">
                    <a:solidFill>
                      <a:srgbClr val="808080"/>
                    </a:solidFill>
                    <a:latin typeface="+mn-lt"/>
                    <a:ea typeface="ＭＳ Ｐゴシック" pitchFamily="34" charset="-128"/>
                    <a:cs typeface="Arial" pitchFamily="34" charset="0"/>
                  </a:rPr>
                  <a:t>Sverigefonder</a:t>
                </a:r>
              </a:p>
            </p:txBody>
          </p:sp>
        </p:grpSp>
        <p:grpSp>
          <p:nvGrpSpPr>
            <p:cNvPr id="17" name="Group 35">
              <a:extLst>
                <a:ext uri="{FF2B5EF4-FFF2-40B4-BE49-F238E27FC236}">
                  <a16:creationId xmlns:a16="http://schemas.microsoft.com/office/drawing/2014/main" id="{E5C63EBA-26CF-4D27-9984-A0F440BD6CA7}"/>
                </a:ext>
              </a:extLst>
            </p:cNvPr>
            <p:cNvGrpSpPr>
              <a:grpSpLocks/>
            </p:cNvGrpSpPr>
            <p:nvPr/>
          </p:nvGrpSpPr>
          <p:grpSpPr bwMode="auto">
            <a:xfrm>
              <a:off x="6069019" y="2114352"/>
              <a:ext cx="1474789" cy="517526"/>
              <a:chOff x="3823" y="1220"/>
              <a:chExt cx="929" cy="326"/>
            </a:xfrm>
          </p:grpSpPr>
          <p:sp>
            <p:nvSpPr>
              <p:cNvPr id="27" name="Text Box 18">
                <a:extLst>
                  <a:ext uri="{FF2B5EF4-FFF2-40B4-BE49-F238E27FC236}">
                    <a16:creationId xmlns:a16="http://schemas.microsoft.com/office/drawing/2014/main" id="{EDE18567-0570-4433-8B8A-E903883272EB}"/>
                  </a:ext>
                </a:extLst>
              </p:cNvPr>
              <p:cNvSpPr txBox="1">
                <a:spLocks noChangeArrowheads="1"/>
              </p:cNvSpPr>
              <p:nvPr/>
            </p:nvSpPr>
            <p:spPr bwMode="auto">
              <a:xfrm>
                <a:off x="3823" y="1220"/>
                <a:ext cx="929" cy="22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a:solidFill>
                      <a:schemeClr val="tx1"/>
                    </a:solidFill>
                    <a:latin typeface="Georgia" pitchFamily="18" charset="0"/>
                  </a:defRPr>
                </a:lvl1pPr>
                <a:lvl2pPr marL="742950" indent="-285750" eaLnBrk="0" hangingPunct="0">
                  <a:defRPr>
                    <a:solidFill>
                      <a:schemeClr val="tx1"/>
                    </a:solidFill>
                    <a:latin typeface="Georgia" pitchFamily="18" charset="0"/>
                  </a:defRPr>
                </a:lvl2pPr>
                <a:lvl3pPr marL="1143000" indent="-228600" eaLnBrk="0" hangingPunct="0">
                  <a:defRPr>
                    <a:solidFill>
                      <a:schemeClr val="tx1"/>
                    </a:solidFill>
                    <a:latin typeface="Georgia" pitchFamily="18" charset="0"/>
                  </a:defRPr>
                </a:lvl3pPr>
                <a:lvl4pPr marL="1600200" indent="-228600" eaLnBrk="0" hangingPunct="0">
                  <a:defRPr>
                    <a:solidFill>
                      <a:schemeClr val="tx1"/>
                    </a:solidFill>
                    <a:latin typeface="Georgia" pitchFamily="18" charset="0"/>
                  </a:defRPr>
                </a:lvl4pPr>
                <a:lvl5pPr marL="2057400" indent="-228600" eaLnBrk="0" hangingPunct="0">
                  <a:defRPr>
                    <a:solidFill>
                      <a:schemeClr val="tx1"/>
                    </a:solidFill>
                    <a:latin typeface="Georgia" pitchFamily="18" charset="0"/>
                  </a:defRPr>
                </a:lvl5pPr>
                <a:lvl6pPr marL="2514600" indent="-228600" eaLnBrk="0" fontAlgn="base" hangingPunct="0">
                  <a:spcBef>
                    <a:spcPct val="0"/>
                  </a:spcBef>
                  <a:spcAft>
                    <a:spcPct val="0"/>
                  </a:spcAft>
                  <a:defRPr>
                    <a:solidFill>
                      <a:schemeClr val="tx1"/>
                    </a:solidFill>
                    <a:latin typeface="Georgia" pitchFamily="18" charset="0"/>
                  </a:defRPr>
                </a:lvl6pPr>
                <a:lvl7pPr marL="2971800" indent="-228600" eaLnBrk="0" fontAlgn="base" hangingPunct="0">
                  <a:spcBef>
                    <a:spcPct val="0"/>
                  </a:spcBef>
                  <a:spcAft>
                    <a:spcPct val="0"/>
                  </a:spcAft>
                  <a:defRPr>
                    <a:solidFill>
                      <a:schemeClr val="tx1"/>
                    </a:solidFill>
                    <a:latin typeface="Georgia" pitchFamily="18" charset="0"/>
                  </a:defRPr>
                </a:lvl7pPr>
                <a:lvl8pPr marL="3429000" indent="-228600" eaLnBrk="0" fontAlgn="base" hangingPunct="0">
                  <a:spcBef>
                    <a:spcPct val="0"/>
                  </a:spcBef>
                  <a:spcAft>
                    <a:spcPct val="0"/>
                  </a:spcAft>
                  <a:defRPr>
                    <a:solidFill>
                      <a:schemeClr val="tx1"/>
                    </a:solidFill>
                    <a:latin typeface="Georgia" pitchFamily="18" charset="0"/>
                  </a:defRPr>
                </a:lvl8pPr>
                <a:lvl9pPr marL="3886200" indent="-228600" eaLnBrk="0" fontAlgn="base" hangingPunct="0">
                  <a:spcBef>
                    <a:spcPct val="0"/>
                  </a:spcBef>
                  <a:spcAft>
                    <a:spcPct val="0"/>
                  </a:spcAft>
                  <a:defRPr>
                    <a:solidFill>
                      <a:schemeClr val="tx1"/>
                    </a:solidFill>
                    <a:latin typeface="Georgia" pitchFamily="18" charset="0"/>
                  </a:defRPr>
                </a:lvl9pPr>
              </a:lstStyle>
              <a:p>
                <a:r>
                  <a:rPr lang="sv-SE" sz="1600" dirty="0">
                    <a:solidFill>
                      <a:srgbClr val="CC3300"/>
                    </a:solidFill>
                    <a:latin typeface="+mn-lt"/>
                    <a:ea typeface="ＭＳ Ｐゴシック" pitchFamily="34" charset="-128"/>
                    <a:cs typeface="Arial" pitchFamily="34" charset="0"/>
                  </a:rPr>
                  <a:t>Branschfonder</a:t>
                </a:r>
              </a:p>
            </p:txBody>
          </p:sp>
          <p:sp>
            <p:nvSpPr>
              <p:cNvPr id="28" name="Text Box 22">
                <a:extLst>
                  <a:ext uri="{FF2B5EF4-FFF2-40B4-BE49-F238E27FC236}">
                    <a16:creationId xmlns:a16="http://schemas.microsoft.com/office/drawing/2014/main" id="{2F0A728A-2CBE-45F1-99C5-F18B280551A2}"/>
                  </a:ext>
                </a:extLst>
              </p:cNvPr>
              <p:cNvSpPr txBox="1">
                <a:spLocks noChangeArrowheads="1"/>
              </p:cNvSpPr>
              <p:nvPr/>
            </p:nvSpPr>
            <p:spPr bwMode="auto">
              <a:xfrm>
                <a:off x="4008" y="1362"/>
                <a:ext cx="646" cy="18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a:solidFill>
                      <a:schemeClr val="tx1"/>
                    </a:solidFill>
                    <a:latin typeface="Georgia" pitchFamily="18" charset="0"/>
                  </a:defRPr>
                </a:lvl1pPr>
                <a:lvl2pPr marL="742950" indent="-285750" eaLnBrk="0" hangingPunct="0">
                  <a:defRPr>
                    <a:solidFill>
                      <a:schemeClr val="tx1"/>
                    </a:solidFill>
                    <a:latin typeface="Georgia" pitchFamily="18" charset="0"/>
                  </a:defRPr>
                </a:lvl2pPr>
                <a:lvl3pPr marL="1143000" indent="-228600" eaLnBrk="0" hangingPunct="0">
                  <a:defRPr>
                    <a:solidFill>
                      <a:schemeClr val="tx1"/>
                    </a:solidFill>
                    <a:latin typeface="Georgia" pitchFamily="18" charset="0"/>
                  </a:defRPr>
                </a:lvl3pPr>
                <a:lvl4pPr marL="1600200" indent="-228600" eaLnBrk="0" hangingPunct="0">
                  <a:defRPr>
                    <a:solidFill>
                      <a:schemeClr val="tx1"/>
                    </a:solidFill>
                    <a:latin typeface="Georgia" pitchFamily="18" charset="0"/>
                  </a:defRPr>
                </a:lvl4pPr>
                <a:lvl5pPr marL="2057400" indent="-228600" eaLnBrk="0" hangingPunct="0">
                  <a:defRPr>
                    <a:solidFill>
                      <a:schemeClr val="tx1"/>
                    </a:solidFill>
                    <a:latin typeface="Georgia" pitchFamily="18" charset="0"/>
                  </a:defRPr>
                </a:lvl5pPr>
                <a:lvl6pPr marL="2514600" indent="-228600" eaLnBrk="0" fontAlgn="base" hangingPunct="0">
                  <a:spcBef>
                    <a:spcPct val="0"/>
                  </a:spcBef>
                  <a:spcAft>
                    <a:spcPct val="0"/>
                  </a:spcAft>
                  <a:defRPr>
                    <a:solidFill>
                      <a:schemeClr val="tx1"/>
                    </a:solidFill>
                    <a:latin typeface="Georgia" pitchFamily="18" charset="0"/>
                  </a:defRPr>
                </a:lvl6pPr>
                <a:lvl7pPr marL="2971800" indent="-228600" eaLnBrk="0" fontAlgn="base" hangingPunct="0">
                  <a:spcBef>
                    <a:spcPct val="0"/>
                  </a:spcBef>
                  <a:spcAft>
                    <a:spcPct val="0"/>
                  </a:spcAft>
                  <a:defRPr>
                    <a:solidFill>
                      <a:schemeClr val="tx1"/>
                    </a:solidFill>
                    <a:latin typeface="Georgia" pitchFamily="18" charset="0"/>
                  </a:defRPr>
                </a:lvl7pPr>
                <a:lvl8pPr marL="3429000" indent="-228600" eaLnBrk="0" fontAlgn="base" hangingPunct="0">
                  <a:spcBef>
                    <a:spcPct val="0"/>
                  </a:spcBef>
                  <a:spcAft>
                    <a:spcPct val="0"/>
                  </a:spcAft>
                  <a:defRPr>
                    <a:solidFill>
                      <a:schemeClr val="tx1"/>
                    </a:solidFill>
                    <a:latin typeface="Georgia" pitchFamily="18" charset="0"/>
                  </a:defRPr>
                </a:lvl8pPr>
                <a:lvl9pPr marL="3886200" indent="-228600" eaLnBrk="0" fontAlgn="base" hangingPunct="0">
                  <a:spcBef>
                    <a:spcPct val="0"/>
                  </a:spcBef>
                  <a:spcAft>
                    <a:spcPct val="0"/>
                  </a:spcAft>
                  <a:defRPr>
                    <a:solidFill>
                      <a:schemeClr val="tx1"/>
                    </a:solidFill>
                    <a:latin typeface="Georgia" pitchFamily="18" charset="0"/>
                  </a:defRPr>
                </a:lvl9pPr>
              </a:lstStyle>
              <a:p>
                <a:pPr algn="r"/>
                <a:r>
                  <a:rPr lang="sv-SE" sz="1200" dirty="0">
                    <a:solidFill>
                      <a:srgbClr val="808080"/>
                    </a:solidFill>
                    <a:latin typeface="+mn-lt"/>
                    <a:ea typeface="ＭＳ Ｐゴシック" pitchFamily="34" charset="-128"/>
                    <a:cs typeface="Arial" pitchFamily="34" charset="0"/>
                  </a:rPr>
                  <a:t>Teknikfonder</a:t>
                </a:r>
              </a:p>
            </p:txBody>
          </p:sp>
        </p:grpSp>
        <p:grpSp>
          <p:nvGrpSpPr>
            <p:cNvPr id="18" name="Group 31">
              <a:extLst>
                <a:ext uri="{FF2B5EF4-FFF2-40B4-BE49-F238E27FC236}">
                  <a16:creationId xmlns:a16="http://schemas.microsoft.com/office/drawing/2014/main" id="{C9F63A9B-2888-4CF1-9361-1425AE24CA25}"/>
                </a:ext>
              </a:extLst>
            </p:cNvPr>
            <p:cNvGrpSpPr>
              <a:grpSpLocks/>
            </p:cNvGrpSpPr>
            <p:nvPr/>
          </p:nvGrpSpPr>
          <p:grpSpPr bwMode="auto">
            <a:xfrm>
              <a:off x="2178052" y="4273354"/>
              <a:ext cx="1797051" cy="539751"/>
              <a:chOff x="1261" y="2816"/>
              <a:chExt cx="1132" cy="340"/>
            </a:xfrm>
          </p:grpSpPr>
          <p:sp>
            <p:nvSpPr>
              <p:cNvPr id="25" name="Text Box 24">
                <a:extLst>
                  <a:ext uri="{FF2B5EF4-FFF2-40B4-BE49-F238E27FC236}">
                    <a16:creationId xmlns:a16="http://schemas.microsoft.com/office/drawing/2014/main" id="{DB5FB166-D025-4CAA-B29D-C2B456AEA702}"/>
                  </a:ext>
                </a:extLst>
              </p:cNvPr>
              <p:cNvSpPr txBox="1">
                <a:spLocks noChangeArrowheads="1"/>
              </p:cNvSpPr>
              <p:nvPr/>
            </p:nvSpPr>
            <p:spPr bwMode="auto">
              <a:xfrm>
                <a:off x="1261" y="2816"/>
                <a:ext cx="1132" cy="22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a:solidFill>
                      <a:schemeClr val="tx1"/>
                    </a:solidFill>
                    <a:latin typeface="Georgia" pitchFamily="18" charset="0"/>
                  </a:defRPr>
                </a:lvl1pPr>
                <a:lvl2pPr marL="742950" indent="-285750" eaLnBrk="0" hangingPunct="0">
                  <a:defRPr>
                    <a:solidFill>
                      <a:schemeClr val="tx1"/>
                    </a:solidFill>
                    <a:latin typeface="Georgia" pitchFamily="18" charset="0"/>
                  </a:defRPr>
                </a:lvl2pPr>
                <a:lvl3pPr marL="1143000" indent="-228600" eaLnBrk="0" hangingPunct="0">
                  <a:defRPr>
                    <a:solidFill>
                      <a:schemeClr val="tx1"/>
                    </a:solidFill>
                    <a:latin typeface="Georgia" pitchFamily="18" charset="0"/>
                  </a:defRPr>
                </a:lvl3pPr>
                <a:lvl4pPr marL="1600200" indent="-228600" eaLnBrk="0" hangingPunct="0">
                  <a:defRPr>
                    <a:solidFill>
                      <a:schemeClr val="tx1"/>
                    </a:solidFill>
                    <a:latin typeface="Georgia" pitchFamily="18" charset="0"/>
                  </a:defRPr>
                </a:lvl4pPr>
                <a:lvl5pPr marL="2057400" indent="-228600" eaLnBrk="0" hangingPunct="0">
                  <a:defRPr>
                    <a:solidFill>
                      <a:schemeClr val="tx1"/>
                    </a:solidFill>
                    <a:latin typeface="Georgia" pitchFamily="18" charset="0"/>
                  </a:defRPr>
                </a:lvl5pPr>
                <a:lvl6pPr marL="2514600" indent="-228600" eaLnBrk="0" fontAlgn="base" hangingPunct="0">
                  <a:spcBef>
                    <a:spcPct val="0"/>
                  </a:spcBef>
                  <a:spcAft>
                    <a:spcPct val="0"/>
                  </a:spcAft>
                  <a:defRPr>
                    <a:solidFill>
                      <a:schemeClr val="tx1"/>
                    </a:solidFill>
                    <a:latin typeface="Georgia" pitchFamily="18" charset="0"/>
                  </a:defRPr>
                </a:lvl6pPr>
                <a:lvl7pPr marL="2971800" indent="-228600" eaLnBrk="0" fontAlgn="base" hangingPunct="0">
                  <a:spcBef>
                    <a:spcPct val="0"/>
                  </a:spcBef>
                  <a:spcAft>
                    <a:spcPct val="0"/>
                  </a:spcAft>
                  <a:defRPr>
                    <a:solidFill>
                      <a:schemeClr val="tx1"/>
                    </a:solidFill>
                    <a:latin typeface="Georgia" pitchFamily="18" charset="0"/>
                  </a:defRPr>
                </a:lvl7pPr>
                <a:lvl8pPr marL="3429000" indent="-228600" eaLnBrk="0" fontAlgn="base" hangingPunct="0">
                  <a:spcBef>
                    <a:spcPct val="0"/>
                  </a:spcBef>
                  <a:spcAft>
                    <a:spcPct val="0"/>
                  </a:spcAft>
                  <a:defRPr>
                    <a:solidFill>
                      <a:schemeClr val="tx1"/>
                    </a:solidFill>
                    <a:latin typeface="Georgia" pitchFamily="18" charset="0"/>
                  </a:defRPr>
                </a:lvl8pPr>
                <a:lvl9pPr marL="3886200" indent="-228600" eaLnBrk="0" fontAlgn="base" hangingPunct="0">
                  <a:spcBef>
                    <a:spcPct val="0"/>
                  </a:spcBef>
                  <a:spcAft>
                    <a:spcPct val="0"/>
                  </a:spcAft>
                  <a:defRPr>
                    <a:solidFill>
                      <a:schemeClr val="tx1"/>
                    </a:solidFill>
                    <a:latin typeface="Georgia" pitchFamily="18" charset="0"/>
                  </a:defRPr>
                </a:lvl9pPr>
              </a:lstStyle>
              <a:p>
                <a:r>
                  <a:rPr lang="sv-SE" sz="1600" dirty="0">
                    <a:solidFill>
                      <a:schemeClr val="accent6">
                        <a:lumMod val="50000"/>
                      </a:schemeClr>
                    </a:solidFill>
                    <a:latin typeface="+mn-lt"/>
                    <a:ea typeface="ＭＳ Ｐゴシック" pitchFamily="34" charset="-128"/>
                    <a:cs typeface="Arial" pitchFamily="34" charset="0"/>
                  </a:rPr>
                  <a:t>Långa räntefonder</a:t>
                </a:r>
              </a:p>
            </p:txBody>
          </p:sp>
          <p:sp>
            <p:nvSpPr>
              <p:cNvPr id="26" name="Text Box 25">
                <a:extLst>
                  <a:ext uri="{FF2B5EF4-FFF2-40B4-BE49-F238E27FC236}">
                    <a16:creationId xmlns:a16="http://schemas.microsoft.com/office/drawing/2014/main" id="{3A4206D8-C36F-4313-B2BF-65862D684FFA}"/>
                  </a:ext>
                </a:extLst>
              </p:cNvPr>
              <p:cNvSpPr txBox="1">
                <a:spLocks noChangeArrowheads="1"/>
              </p:cNvSpPr>
              <p:nvPr/>
            </p:nvSpPr>
            <p:spPr bwMode="auto">
              <a:xfrm>
                <a:off x="1399" y="2972"/>
                <a:ext cx="846" cy="18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a:solidFill>
                      <a:schemeClr val="tx1"/>
                    </a:solidFill>
                    <a:latin typeface="Georgia" pitchFamily="18" charset="0"/>
                  </a:defRPr>
                </a:lvl1pPr>
                <a:lvl2pPr marL="742950" indent="-285750" eaLnBrk="0" hangingPunct="0">
                  <a:defRPr>
                    <a:solidFill>
                      <a:schemeClr val="tx1"/>
                    </a:solidFill>
                    <a:latin typeface="Georgia" pitchFamily="18" charset="0"/>
                  </a:defRPr>
                </a:lvl2pPr>
                <a:lvl3pPr marL="1143000" indent="-228600" eaLnBrk="0" hangingPunct="0">
                  <a:defRPr>
                    <a:solidFill>
                      <a:schemeClr val="tx1"/>
                    </a:solidFill>
                    <a:latin typeface="Georgia" pitchFamily="18" charset="0"/>
                  </a:defRPr>
                </a:lvl3pPr>
                <a:lvl4pPr marL="1600200" indent="-228600" eaLnBrk="0" hangingPunct="0">
                  <a:defRPr>
                    <a:solidFill>
                      <a:schemeClr val="tx1"/>
                    </a:solidFill>
                    <a:latin typeface="Georgia" pitchFamily="18" charset="0"/>
                  </a:defRPr>
                </a:lvl4pPr>
                <a:lvl5pPr marL="2057400" indent="-228600" eaLnBrk="0" hangingPunct="0">
                  <a:defRPr>
                    <a:solidFill>
                      <a:schemeClr val="tx1"/>
                    </a:solidFill>
                    <a:latin typeface="Georgia" pitchFamily="18" charset="0"/>
                  </a:defRPr>
                </a:lvl5pPr>
                <a:lvl6pPr marL="2514600" indent="-228600" eaLnBrk="0" fontAlgn="base" hangingPunct="0">
                  <a:spcBef>
                    <a:spcPct val="0"/>
                  </a:spcBef>
                  <a:spcAft>
                    <a:spcPct val="0"/>
                  </a:spcAft>
                  <a:defRPr>
                    <a:solidFill>
                      <a:schemeClr val="tx1"/>
                    </a:solidFill>
                    <a:latin typeface="Georgia" pitchFamily="18" charset="0"/>
                  </a:defRPr>
                </a:lvl6pPr>
                <a:lvl7pPr marL="2971800" indent="-228600" eaLnBrk="0" fontAlgn="base" hangingPunct="0">
                  <a:spcBef>
                    <a:spcPct val="0"/>
                  </a:spcBef>
                  <a:spcAft>
                    <a:spcPct val="0"/>
                  </a:spcAft>
                  <a:defRPr>
                    <a:solidFill>
                      <a:schemeClr val="tx1"/>
                    </a:solidFill>
                    <a:latin typeface="Georgia" pitchFamily="18" charset="0"/>
                  </a:defRPr>
                </a:lvl7pPr>
                <a:lvl8pPr marL="3429000" indent="-228600" eaLnBrk="0" fontAlgn="base" hangingPunct="0">
                  <a:spcBef>
                    <a:spcPct val="0"/>
                  </a:spcBef>
                  <a:spcAft>
                    <a:spcPct val="0"/>
                  </a:spcAft>
                  <a:defRPr>
                    <a:solidFill>
                      <a:schemeClr val="tx1"/>
                    </a:solidFill>
                    <a:latin typeface="Georgia" pitchFamily="18" charset="0"/>
                  </a:defRPr>
                </a:lvl8pPr>
                <a:lvl9pPr marL="3886200" indent="-228600" eaLnBrk="0" fontAlgn="base" hangingPunct="0">
                  <a:spcBef>
                    <a:spcPct val="0"/>
                  </a:spcBef>
                  <a:spcAft>
                    <a:spcPct val="0"/>
                  </a:spcAft>
                  <a:defRPr>
                    <a:solidFill>
                      <a:schemeClr val="tx1"/>
                    </a:solidFill>
                    <a:latin typeface="Georgia" pitchFamily="18" charset="0"/>
                  </a:defRPr>
                </a:lvl9pPr>
              </a:lstStyle>
              <a:p>
                <a:r>
                  <a:rPr lang="sv-SE" sz="1200" dirty="0">
                    <a:solidFill>
                      <a:srgbClr val="808080"/>
                    </a:solidFill>
                    <a:latin typeface="+mn-lt"/>
                    <a:ea typeface="ＭＳ Ｐゴシック" pitchFamily="34" charset="-128"/>
                    <a:cs typeface="Arial" pitchFamily="34" charset="0"/>
                  </a:rPr>
                  <a:t>Obligationsfonder</a:t>
                </a:r>
              </a:p>
            </p:txBody>
          </p:sp>
        </p:grpSp>
        <p:grpSp>
          <p:nvGrpSpPr>
            <p:cNvPr id="19" name="Group 30">
              <a:extLst>
                <a:ext uri="{FF2B5EF4-FFF2-40B4-BE49-F238E27FC236}">
                  <a16:creationId xmlns:a16="http://schemas.microsoft.com/office/drawing/2014/main" id="{830AE6AF-C38B-4BA6-BBF7-EB9F104FED60}"/>
                </a:ext>
              </a:extLst>
            </p:cNvPr>
            <p:cNvGrpSpPr>
              <a:grpSpLocks/>
            </p:cNvGrpSpPr>
            <p:nvPr/>
          </p:nvGrpSpPr>
          <p:grpSpPr bwMode="auto">
            <a:xfrm>
              <a:off x="1408113" y="4725793"/>
              <a:ext cx="1765301" cy="519113"/>
              <a:chOff x="887" y="2865"/>
              <a:chExt cx="1112" cy="327"/>
            </a:xfrm>
          </p:grpSpPr>
          <p:sp>
            <p:nvSpPr>
              <p:cNvPr id="23" name="Text Box 26">
                <a:extLst>
                  <a:ext uri="{FF2B5EF4-FFF2-40B4-BE49-F238E27FC236}">
                    <a16:creationId xmlns:a16="http://schemas.microsoft.com/office/drawing/2014/main" id="{C16D3F5A-4E0D-4352-B71E-A0710A204C59}"/>
                  </a:ext>
                </a:extLst>
              </p:cNvPr>
              <p:cNvSpPr txBox="1">
                <a:spLocks noChangeArrowheads="1"/>
              </p:cNvSpPr>
              <p:nvPr/>
            </p:nvSpPr>
            <p:spPr bwMode="auto">
              <a:xfrm>
                <a:off x="887" y="2865"/>
                <a:ext cx="1112" cy="22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a:solidFill>
                      <a:schemeClr val="tx1"/>
                    </a:solidFill>
                    <a:latin typeface="Georgia" pitchFamily="18" charset="0"/>
                  </a:defRPr>
                </a:lvl1pPr>
                <a:lvl2pPr marL="742950" indent="-285750" eaLnBrk="0" hangingPunct="0">
                  <a:defRPr>
                    <a:solidFill>
                      <a:schemeClr val="tx1"/>
                    </a:solidFill>
                    <a:latin typeface="Georgia" pitchFamily="18" charset="0"/>
                  </a:defRPr>
                </a:lvl2pPr>
                <a:lvl3pPr marL="1143000" indent="-228600" eaLnBrk="0" hangingPunct="0">
                  <a:defRPr>
                    <a:solidFill>
                      <a:schemeClr val="tx1"/>
                    </a:solidFill>
                    <a:latin typeface="Georgia" pitchFamily="18" charset="0"/>
                  </a:defRPr>
                </a:lvl3pPr>
                <a:lvl4pPr marL="1600200" indent="-228600" eaLnBrk="0" hangingPunct="0">
                  <a:defRPr>
                    <a:solidFill>
                      <a:schemeClr val="tx1"/>
                    </a:solidFill>
                    <a:latin typeface="Georgia" pitchFamily="18" charset="0"/>
                  </a:defRPr>
                </a:lvl4pPr>
                <a:lvl5pPr marL="2057400" indent="-228600" eaLnBrk="0" hangingPunct="0">
                  <a:defRPr>
                    <a:solidFill>
                      <a:schemeClr val="tx1"/>
                    </a:solidFill>
                    <a:latin typeface="Georgia" pitchFamily="18" charset="0"/>
                  </a:defRPr>
                </a:lvl5pPr>
                <a:lvl6pPr marL="2514600" indent="-228600" eaLnBrk="0" fontAlgn="base" hangingPunct="0">
                  <a:spcBef>
                    <a:spcPct val="0"/>
                  </a:spcBef>
                  <a:spcAft>
                    <a:spcPct val="0"/>
                  </a:spcAft>
                  <a:defRPr>
                    <a:solidFill>
                      <a:schemeClr val="tx1"/>
                    </a:solidFill>
                    <a:latin typeface="Georgia" pitchFamily="18" charset="0"/>
                  </a:defRPr>
                </a:lvl6pPr>
                <a:lvl7pPr marL="2971800" indent="-228600" eaLnBrk="0" fontAlgn="base" hangingPunct="0">
                  <a:spcBef>
                    <a:spcPct val="0"/>
                  </a:spcBef>
                  <a:spcAft>
                    <a:spcPct val="0"/>
                  </a:spcAft>
                  <a:defRPr>
                    <a:solidFill>
                      <a:schemeClr val="tx1"/>
                    </a:solidFill>
                    <a:latin typeface="Georgia" pitchFamily="18" charset="0"/>
                  </a:defRPr>
                </a:lvl7pPr>
                <a:lvl8pPr marL="3429000" indent="-228600" eaLnBrk="0" fontAlgn="base" hangingPunct="0">
                  <a:spcBef>
                    <a:spcPct val="0"/>
                  </a:spcBef>
                  <a:spcAft>
                    <a:spcPct val="0"/>
                  </a:spcAft>
                  <a:defRPr>
                    <a:solidFill>
                      <a:schemeClr val="tx1"/>
                    </a:solidFill>
                    <a:latin typeface="Georgia" pitchFamily="18" charset="0"/>
                  </a:defRPr>
                </a:lvl8pPr>
                <a:lvl9pPr marL="3886200" indent="-228600" eaLnBrk="0" fontAlgn="base" hangingPunct="0">
                  <a:spcBef>
                    <a:spcPct val="0"/>
                  </a:spcBef>
                  <a:spcAft>
                    <a:spcPct val="0"/>
                  </a:spcAft>
                  <a:defRPr>
                    <a:solidFill>
                      <a:schemeClr val="tx1"/>
                    </a:solidFill>
                    <a:latin typeface="Georgia" pitchFamily="18" charset="0"/>
                  </a:defRPr>
                </a:lvl9pPr>
              </a:lstStyle>
              <a:p>
                <a:r>
                  <a:rPr lang="sv-SE" sz="1600" dirty="0">
                    <a:solidFill>
                      <a:schemeClr val="accent6">
                        <a:lumMod val="50000"/>
                      </a:schemeClr>
                    </a:solidFill>
                    <a:latin typeface="+mn-lt"/>
                    <a:ea typeface="ＭＳ Ｐゴシック" pitchFamily="34" charset="-128"/>
                    <a:cs typeface="Arial" pitchFamily="34" charset="0"/>
                  </a:rPr>
                  <a:t>Korta räntefonder</a:t>
                </a:r>
              </a:p>
            </p:txBody>
          </p:sp>
          <p:sp>
            <p:nvSpPr>
              <p:cNvPr id="24" name="Text Box 27">
                <a:extLst>
                  <a:ext uri="{FF2B5EF4-FFF2-40B4-BE49-F238E27FC236}">
                    <a16:creationId xmlns:a16="http://schemas.microsoft.com/office/drawing/2014/main" id="{2316B7B7-B907-4DBD-A4F6-A0AC8C6A4168}"/>
                  </a:ext>
                </a:extLst>
              </p:cNvPr>
              <p:cNvSpPr txBox="1">
                <a:spLocks noChangeArrowheads="1"/>
              </p:cNvSpPr>
              <p:nvPr/>
            </p:nvSpPr>
            <p:spPr bwMode="auto">
              <a:xfrm>
                <a:off x="911" y="3018"/>
                <a:ext cx="1069" cy="17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Georgia" pitchFamily="18" charset="0"/>
                  </a:defRPr>
                </a:lvl1pPr>
                <a:lvl2pPr marL="742950" indent="-285750" eaLnBrk="0" hangingPunct="0">
                  <a:defRPr>
                    <a:solidFill>
                      <a:schemeClr val="tx1"/>
                    </a:solidFill>
                    <a:latin typeface="Georgia" pitchFamily="18" charset="0"/>
                  </a:defRPr>
                </a:lvl2pPr>
                <a:lvl3pPr marL="1143000" indent="-228600" eaLnBrk="0" hangingPunct="0">
                  <a:defRPr>
                    <a:solidFill>
                      <a:schemeClr val="tx1"/>
                    </a:solidFill>
                    <a:latin typeface="Georgia" pitchFamily="18" charset="0"/>
                  </a:defRPr>
                </a:lvl3pPr>
                <a:lvl4pPr marL="1600200" indent="-228600" eaLnBrk="0" hangingPunct="0">
                  <a:defRPr>
                    <a:solidFill>
                      <a:schemeClr val="tx1"/>
                    </a:solidFill>
                    <a:latin typeface="Georgia" pitchFamily="18" charset="0"/>
                  </a:defRPr>
                </a:lvl4pPr>
                <a:lvl5pPr marL="2057400" indent="-228600" eaLnBrk="0" hangingPunct="0">
                  <a:defRPr>
                    <a:solidFill>
                      <a:schemeClr val="tx1"/>
                    </a:solidFill>
                    <a:latin typeface="Georgia" pitchFamily="18" charset="0"/>
                  </a:defRPr>
                </a:lvl5pPr>
                <a:lvl6pPr marL="2514600" indent="-228600" eaLnBrk="0" fontAlgn="base" hangingPunct="0">
                  <a:spcBef>
                    <a:spcPct val="0"/>
                  </a:spcBef>
                  <a:spcAft>
                    <a:spcPct val="0"/>
                  </a:spcAft>
                  <a:defRPr>
                    <a:solidFill>
                      <a:schemeClr val="tx1"/>
                    </a:solidFill>
                    <a:latin typeface="Georgia" pitchFamily="18" charset="0"/>
                  </a:defRPr>
                </a:lvl6pPr>
                <a:lvl7pPr marL="2971800" indent="-228600" eaLnBrk="0" fontAlgn="base" hangingPunct="0">
                  <a:spcBef>
                    <a:spcPct val="0"/>
                  </a:spcBef>
                  <a:spcAft>
                    <a:spcPct val="0"/>
                  </a:spcAft>
                  <a:defRPr>
                    <a:solidFill>
                      <a:schemeClr val="tx1"/>
                    </a:solidFill>
                    <a:latin typeface="Georgia" pitchFamily="18" charset="0"/>
                  </a:defRPr>
                </a:lvl7pPr>
                <a:lvl8pPr marL="3429000" indent="-228600" eaLnBrk="0" fontAlgn="base" hangingPunct="0">
                  <a:spcBef>
                    <a:spcPct val="0"/>
                  </a:spcBef>
                  <a:spcAft>
                    <a:spcPct val="0"/>
                  </a:spcAft>
                  <a:defRPr>
                    <a:solidFill>
                      <a:schemeClr val="tx1"/>
                    </a:solidFill>
                    <a:latin typeface="Georgia" pitchFamily="18" charset="0"/>
                  </a:defRPr>
                </a:lvl8pPr>
                <a:lvl9pPr marL="3886200" indent="-228600" eaLnBrk="0" fontAlgn="base" hangingPunct="0">
                  <a:spcBef>
                    <a:spcPct val="0"/>
                  </a:spcBef>
                  <a:spcAft>
                    <a:spcPct val="0"/>
                  </a:spcAft>
                  <a:defRPr>
                    <a:solidFill>
                      <a:schemeClr val="tx1"/>
                    </a:solidFill>
                    <a:latin typeface="Georgia" pitchFamily="18" charset="0"/>
                  </a:defRPr>
                </a:lvl9pPr>
              </a:lstStyle>
              <a:p>
                <a:endParaRPr lang="sv-SE" sz="1200" dirty="0">
                  <a:solidFill>
                    <a:srgbClr val="808080"/>
                  </a:solidFill>
                  <a:latin typeface="+mj-lt"/>
                  <a:ea typeface="ＭＳ Ｐゴシック" pitchFamily="34" charset="-128"/>
                  <a:cs typeface="Arial" pitchFamily="34" charset="0"/>
                </a:endParaRPr>
              </a:p>
            </p:txBody>
          </p:sp>
        </p:grpSp>
        <p:sp>
          <p:nvSpPr>
            <p:cNvPr id="20" name="Text Box 28">
              <a:extLst>
                <a:ext uri="{FF2B5EF4-FFF2-40B4-BE49-F238E27FC236}">
                  <a16:creationId xmlns:a16="http://schemas.microsoft.com/office/drawing/2014/main" id="{31D8EC5D-C4DC-45B6-AFAD-A5149ED690D1}"/>
                </a:ext>
              </a:extLst>
            </p:cNvPr>
            <p:cNvSpPr txBox="1">
              <a:spLocks noChangeArrowheads="1"/>
            </p:cNvSpPr>
            <p:nvPr/>
          </p:nvSpPr>
          <p:spPr bwMode="auto">
            <a:xfrm rot="19740000">
              <a:off x="2173288" y="4105997"/>
              <a:ext cx="5832475" cy="32518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Georgia" pitchFamily="18" charset="0"/>
                </a:defRPr>
              </a:lvl1pPr>
              <a:lvl2pPr marL="742950" indent="-285750" eaLnBrk="0" hangingPunct="0">
                <a:defRPr>
                  <a:solidFill>
                    <a:schemeClr val="tx1"/>
                  </a:solidFill>
                  <a:latin typeface="Georgia" pitchFamily="18" charset="0"/>
                </a:defRPr>
              </a:lvl2pPr>
              <a:lvl3pPr marL="1143000" indent="-228600" eaLnBrk="0" hangingPunct="0">
                <a:defRPr>
                  <a:solidFill>
                    <a:schemeClr val="tx1"/>
                  </a:solidFill>
                  <a:latin typeface="Georgia" pitchFamily="18" charset="0"/>
                </a:defRPr>
              </a:lvl3pPr>
              <a:lvl4pPr marL="1600200" indent="-228600" eaLnBrk="0" hangingPunct="0">
                <a:defRPr>
                  <a:solidFill>
                    <a:schemeClr val="tx1"/>
                  </a:solidFill>
                  <a:latin typeface="Georgia" pitchFamily="18" charset="0"/>
                </a:defRPr>
              </a:lvl4pPr>
              <a:lvl5pPr marL="2057400" indent="-228600" eaLnBrk="0" hangingPunct="0">
                <a:defRPr>
                  <a:solidFill>
                    <a:schemeClr val="tx1"/>
                  </a:solidFill>
                  <a:latin typeface="Georgia" pitchFamily="18" charset="0"/>
                </a:defRPr>
              </a:lvl5pPr>
              <a:lvl6pPr marL="2514600" indent="-228600" eaLnBrk="0" fontAlgn="base" hangingPunct="0">
                <a:spcBef>
                  <a:spcPct val="0"/>
                </a:spcBef>
                <a:spcAft>
                  <a:spcPct val="0"/>
                </a:spcAft>
                <a:defRPr>
                  <a:solidFill>
                    <a:schemeClr val="tx1"/>
                  </a:solidFill>
                  <a:latin typeface="Georgia" pitchFamily="18" charset="0"/>
                </a:defRPr>
              </a:lvl6pPr>
              <a:lvl7pPr marL="2971800" indent="-228600" eaLnBrk="0" fontAlgn="base" hangingPunct="0">
                <a:spcBef>
                  <a:spcPct val="0"/>
                </a:spcBef>
                <a:spcAft>
                  <a:spcPct val="0"/>
                </a:spcAft>
                <a:defRPr>
                  <a:solidFill>
                    <a:schemeClr val="tx1"/>
                  </a:solidFill>
                  <a:latin typeface="Georgia" pitchFamily="18" charset="0"/>
                </a:defRPr>
              </a:lvl7pPr>
              <a:lvl8pPr marL="3429000" indent="-228600" eaLnBrk="0" fontAlgn="base" hangingPunct="0">
                <a:spcBef>
                  <a:spcPct val="0"/>
                </a:spcBef>
                <a:spcAft>
                  <a:spcPct val="0"/>
                </a:spcAft>
                <a:defRPr>
                  <a:solidFill>
                    <a:schemeClr val="tx1"/>
                  </a:solidFill>
                  <a:latin typeface="Georgia" pitchFamily="18" charset="0"/>
                </a:defRPr>
              </a:lvl8pPr>
              <a:lvl9pPr marL="3886200" indent="-228600" eaLnBrk="0" fontAlgn="base" hangingPunct="0">
                <a:spcBef>
                  <a:spcPct val="0"/>
                </a:spcBef>
                <a:spcAft>
                  <a:spcPct val="0"/>
                </a:spcAft>
                <a:defRPr>
                  <a:solidFill>
                    <a:schemeClr val="tx1"/>
                  </a:solidFill>
                  <a:latin typeface="Georgia" pitchFamily="18" charset="0"/>
                </a:defRPr>
              </a:lvl9pPr>
            </a:lstStyle>
            <a:p>
              <a:r>
                <a:rPr lang="sv-SE" sz="1400" dirty="0">
                  <a:latin typeface="+mn-lt"/>
                  <a:ea typeface="ＭＳ Ｐゴシック" pitchFamily="34" charset="-128"/>
                  <a:cs typeface="Arial" pitchFamily="34" charset="0"/>
                </a:rPr>
                <a:t>Räntepapper</a:t>
              </a:r>
              <a:r>
                <a:rPr lang="sv-SE" sz="1400" dirty="0">
                  <a:latin typeface="Calibri" pitchFamily="34" charset="0"/>
                  <a:ea typeface="ＭＳ Ｐゴシック" pitchFamily="34" charset="-128"/>
                  <a:cs typeface="Arial" pitchFamily="34" charset="0"/>
                </a:rPr>
                <a:t>                          </a:t>
              </a:r>
              <a:r>
                <a:rPr lang="sv-SE" sz="1400" dirty="0">
                  <a:latin typeface="+mj-lt"/>
                  <a:ea typeface="ＭＳ Ｐゴシック" pitchFamily="34" charset="-128"/>
                  <a:cs typeface="Arial" pitchFamily="34" charset="0"/>
                </a:rPr>
                <a:t>Bland</a:t>
              </a:r>
              <a:r>
                <a:rPr lang="sv-SE" sz="1400" dirty="0">
                  <a:latin typeface="Calibri" pitchFamily="34" charset="0"/>
                  <a:ea typeface="ＭＳ Ｐゴシック" pitchFamily="34" charset="-128"/>
                  <a:cs typeface="Arial" pitchFamily="34" charset="0"/>
                </a:rPr>
                <a:t>                                                       </a:t>
              </a:r>
              <a:r>
                <a:rPr lang="sv-SE" sz="1400" dirty="0">
                  <a:latin typeface="+mj-lt"/>
                  <a:ea typeface="ＭＳ Ｐゴシック" pitchFamily="34" charset="-128"/>
                  <a:cs typeface="Arial" pitchFamily="34" charset="0"/>
                </a:rPr>
                <a:t>Aktier</a:t>
              </a:r>
            </a:p>
          </p:txBody>
        </p:sp>
        <p:sp>
          <p:nvSpPr>
            <p:cNvPr id="21" name="Text Box 25">
              <a:extLst>
                <a:ext uri="{FF2B5EF4-FFF2-40B4-BE49-F238E27FC236}">
                  <a16:creationId xmlns:a16="http://schemas.microsoft.com/office/drawing/2014/main" id="{34E9C2CA-5C94-4685-B8EF-3099FB557FE9}"/>
                </a:ext>
              </a:extLst>
            </p:cNvPr>
            <p:cNvSpPr txBox="1">
              <a:spLocks noChangeArrowheads="1"/>
            </p:cNvSpPr>
            <p:nvPr/>
          </p:nvSpPr>
          <p:spPr bwMode="auto">
            <a:xfrm>
              <a:off x="3270249" y="4025539"/>
              <a:ext cx="1404059" cy="29266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a:solidFill>
                    <a:schemeClr val="tx1"/>
                  </a:solidFill>
                  <a:latin typeface="Georgia" pitchFamily="18" charset="0"/>
                </a:defRPr>
              </a:lvl1pPr>
              <a:lvl2pPr marL="742950" indent="-285750" eaLnBrk="0" hangingPunct="0">
                <a:defRPr>
                  <a:solidFill>
                    <a:schemeClr val="tx1"/>
                  </a:solidFill>
                  <a:latin typeface="Georgia" pitchFamily="18" charset="0"/>
                </a:defRPr>
              </a:lvl2pPr>
              <a:lvl3pPr marL="1143000" indent="-228600" eaLnBrk="0" hangingPunct="0">
                <a:defRPr>
                  <a:solidFill>
                    <a:schemeClr val="tx1"/>
                  </a:solidFill>
                  <a:latin typeface="Georgia" pitchFamily="18" charset="0"/>
                </a:defRPr>
              </a:lvl3pPr>
              <a:lvl4pPr marL="1600200" indent="-228600" eaLnBrk="0" hangingPunct="0">
                <a:defRPr>
                  <a:solidFill>
                    <a:schemeClr val="tx1"/>
                  </a:solidFill>
                  <a:latin typeface="Georgia" pitchFamily="18" charset="0"/>
                </a:defRPr>
              </a:lvl4pPr>
              <a:lvl5pPr marL="2057400" indent="-228600" eaLnBrk="0" hangingPunct="0">
                <a:defRPr>
                  <a:solidFill>
                    <a:schemeClr val="tx1"/>
                  </a:solidFill>
                  <a:latin typeface="Georgia" pitchFamily="18" charset="0"/>
                </a:defRPr>
              </a:lvl5pPr>
              <a:lvl6pPr marL="2514600" indent="-228600" eaLnBrk="0" fontAlgn="base" hangingPunct="0">
                <a:spcBef>
                  <a:spcPct val="0"/>
                </a:spcBef>
                <a:spcAft>
                  <a:spcPct val="0"/>
                </a:spcAft>
                <a:defRPr>
                  <a:solidFill>
                    <a:schemeClr val="tx1"/>
                  </a:solidFill>
                  <a:latin typeface="Georgia" pitchFamily="18" charset="0"/>
                </a:defRPr>
              </a:lvl6pPr>
              <a:lvl7pPr marL="2971800" indent="-228600" eaLnBrk="0" fontAlgn="base" hangingPunct="0">
                <a:spcBef>
                  <a:spcPct val="0"/>
                </a:spcBef>
                <a:spcAft>
                  <a:spcPct val="0"/>
                </a:spcAft>
                <a:defRPr>
                  <a:solidFill>
                    <a:schemeClr val="tx1"/>
                  </a:solidFill>
                  <a:latin typeface="Georgia" pitchFamily="18" charset="0"/>
                </a:defRPr>
              </a:lvl7pPr>
              <a:lvl8pPr marL="3429000" indent="-228600" eaLnBrk="0" fontAlgn="base" hangingPunct="0">
                <a:spcBef>
                  <a:spcPct val="0"/>
                </a:spcBef>
                <a:spcAft>
                  <a:spcPct val="0"/>
                </a:spcAft>
                <a:defRPr>
                  <a:solidFill>
                    <a:schemeClr val="tx1"/>
                  </a:solidFill>
                  <a:latin typeface="Georgia" pitchFamily="18" charset="0"/>
                </a:defRPr>
              </a:lvl8pPr>
              <a:lvl9pPr marL="3886200" indent="-228600" eaLnBrk="0" fontAlgn="base" hangingPunct="0">
                <a:spcBef>
                  <a:spcPct val="0"/>
                </a:spcBef>
                <a:spcAft>
                  <a:spcPct val="0"/>
                </a:spcAft>
                <a:defRPr>
                  <a:solidFill>
                    <a:schemeClr val="tx1"/>
                  </a:solidFill>
                  <a:latin typeface="Georgia" pitchFamily="18" charset="0"/>
                </a:defRPr>
              </a:lvl9pPr>
            </a:lstStyle>
            <a:p>
              <a:r>
                <a:rPr lang="sv-SE" sz="1200" dirty="0">
                  <a:solidFill>
                    <a:srgbClr val="808080"/>
                  </a:solidFill>
                  <a:latin typeface="+mn-lt"/>
                  <a:ea typeface="ＭＳ Ｐゴシック" pitchFamily="34" charset="-128"/>
                  <a:cs typeface="Arial" pitchFamily="34" charset="0"/>
                </a:rPr>
                <a:t>Generationsfonder</a:t>
              </a:r>
            </a:p>
          </p:txBody>
        </p:sp>
        <p:sp>
          <p:nvSpPr>
            <p:cNvPr id="22" name="Text Box 15">
              <a:extLst>
                <a:ext uri="{FF2B5EF4-FFF2-40B4-BE49-F238E27FC236}">
                  <a16:creationId xmlns:a16="http://schemas.microsoft.com/office/drawing/2014/main" id="{4A0B783A-724F-4447-A8CA-635955875B5C}"/>
                </a:ext>
              </a:extLst>
            </p:cNvPr>
            <p:cNvSpPr txBox="1">
              <a:spLocks noChangeArrowheads="1"/>
            </p:cNvSpPr>
            <p:nvPr/>
          </p:nvSpPr>
          <p:spPr bwMode="auto">
            <a:xfrm>
              <a:off x="5723609" y="4241021"/>
              <a:ext cx="1187537" cy="32518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a:solidFill>
                    <a:schemeClr val="tx1"/>
                  </a:solidFill>
                  <a:latin typeface="Georgia" pitchFamily="18" charset="0"/>
                </a:defRPr>
              </a:lvl1pPr>
              <a:lvl2pPr marL="742950" indent="-285750" eaLnBrk="0" hangingPunct="0">
                <a:defRPr>
                  <a:solidFill>
                    <a:schemeClr val="tx1"/>
                  </a:solidFill>
                  <a:latin typeface="Georgia" pitchFamily="18" charset="0"/>
                </a:defRPr>
              </a:lvl2pPr>
              <a:lvl3pPr marL="1143000" indent="-228600" eaLnBrk="0" hangingPunct="0">
                <a:defRPr>
                  <a:solidFill>
                    <a:schemeClr val="tx1"/>
                  </a:solidFill>
                  <a:latin typeface="Georgia" pitchFamily="18" charset="0"/>
                </a:defRPr>
              </a:lvl3pPr>
              <a:lvl4pPr marL="1600200" indent="-228600" eaLnBrk="0" hangingPunct="0">
                <a:defRPr>
                  <a:solidFill>
                    <a:schemeClr val="tx1"/>
                  </a:solidFill>
                  <a:latin typeface="Georgia" pitchFamily="18" charset="0"/>
                </a:defRPr>
              </a:lvl4pPr>
              <a:lvl5pPr marL="2057400" indent="-228600" eaLnBrk="0" hangingPunct="0">
                <a:defRPr>
                  <a:solidFill>
                    <a:schemeClr val="tx1"/>
                  </a:solidFill>
                  <a:latin typeface="Georgia" pitchFamily="18" charset="0"/>
                </a:defRPr>
              </a:lvl5pPr>
              <a:lvl6pPr marL="2514600" indent="-228600" eaLnBrk="0" fontAlgn="base" hangingPunct="0">
                <a:spcBef>
                  <a:spcPct val="0"/>
                </a:spcBef>
                <a:spcAft>
                  <a:spcPct val="0"/>
                </a:spcAft>
                <a:defRPr>
                  <a:solidFill>
                    <a:schemeClr val="tx1"/>
                  </a:solidFill>
                  <a:latin typeface="Georgia" pitchFamily="18" charset="0"/>
                </a:defRPr>
              </a:lvl6pPr>
              <a:lvl7pPr marL="2971800" indent="-228600" eaLnBrk="0" fontAlgn="base" hangingPunct="0">
                <a:spcBef>
                  <a:spcPct val="0"/>
                </a:spcBef>
                <a:spcAft>
                  <a:spcPct val="0"/>
                </a:spcAft>
                <a:defRPr>
                  <a:solidFill>
                    <a:schemeClr val="tx1"/>
                  </a:solidFill>
                  <a:latin typeface="Georgia" pitchFamily="18" charset="0"/>
                </a:defRPr>
              </a:lvl7pPr>
              <a:lvl8pPr marL="3429000" indent="-228600" eaLnBrk="0" fontAlgn="base" hangingPunct="0">
                <a:spcBef>
                  <a:spcPct val="0"/>
                </a:spcBef>
                <a:spcAft>
                  <a:spcPct val="0"/>
                </a:spcAft>
                <a:defRPr>
                  <a:solidFill>
                    <a:schemeClr val="tx1"/>
                  </a:solidFill>
                  <a:latin typeface="Georgia" pitchFamily="18" charset="0"/>
                </a:defRPr>
              </a:lvl8pPr>
              <a:lvl9pPr marL="3886200" indent="-228600" eaLnBrk="0" fontAlgn="base" hangingPunct="0">
                <a:spcBef>
                  <a:spcPct val="0"/>
                </a:spcBef>
                <a:spcAft>
                  <a:spcPct val="0"/>
                </a:spcAft>
                <a:defRPr>
                  <a:solidFill>
                    <a:schemeClr val="tx1"/>
                  </a:solidFill>
                  <a:latin typeface="Georgia" pitchFamily="18" charset="0"/>
                </a:defRPr>
              </a:lvl9pPr>
            </a:lstStyle>
            <a:p>
              <a:r>
                <a:rPr lang="sv-SE" sz="1400" dirty="0">
                  <a:solidFill>
                    <a:schemeClr val="accent6">
                      <a:lumMod val="50000"/>
                    </a:schemeClr>
                  </a:solidFill>
                  <a:latin typeface="+mn-lt"/>
                  <a:ea typeface="ＭＳ Ｐゴシック" pitchFamily="34" charset="-128"/>
                  <a:cs typeface="Arial" pitchFamily="34" charset="0"/>
                </a:rPr>
                <a:t>Hed</a:t>
              </a:r>
              <a:r>
                <a:rPr lang="sv-SE" sz="1400" dirty="0">
                  <a:solidFill>
                    <a:srgbClr val="002060"/>
                  </a:solidFill>
                  <a:latin typeface="+mn-lt"/>
                  <a:ea typeface="ＭＳ Ｐゴシック" pitchFamily="34" charset="-128"/>
                  <a:cs typeface="Arial" pitchFamily="34" charset="0"/>
                </a:rPr>
                <a:t>gefo</a:t>
              </a:r>
              <a:r>
                <a:rPr lang="sv-SE" sz="1400" dirty="0">
                  <a:solidFill>
                    <a:srgbClr val="CC3300"/>
                  </a:solidFill>
                  <a:latin typeface="+mn-lt"/>
                  <a:ea typeface="ＭＳ Ｐゴシック" pitchFamily="34" charset="-128"/>
                  <a:cs typeface="Arial" pitchFamily="34" charset="0"/>
                </a:rPr>
                <a:t>nder</a:t>
              </a:r>
            </a:p>
          </p:txBody>
        </p:sp>
      </p:grpSp>
      <p:sp>
        <p:nvSpPr>
          <p:cNvPr id="40" name="textruta 39">
            <a:extLst>
              <a:ext uri="{FF2B5EF4-FFF2-40B4-BE49-F238E27FC236}">
                <a16:creationId xmlns:a16="http://schemas.microsoft.com/office/drawing/2014/main" id="{A20776A1-DF12-4103-8D39-2F52F90A0C67}"/>
              </a:ext>
            </a:extLst>
          </p:cNvPr>
          <p:cNvSpPr txBox="1"/>
          <p:nvPr/>
        </p:nvSpPr>
        <p:spPr>
          <a:xfrm>
            <a:off x="1769661" y="1349576"/>
            <a:ext cx="8882762" cy="600027"/>
          </a:xfrm>
          <a:prstGeom prst="rect">
            <a:avLst/>
          </a:prstGeom>
          <a:noFill/>
        </p:spPr>
        <p:txBody>
          <a:bodyPr wrap="square" rtlCol="0" anchor="t">
            <a:noAutofit/>
          </a:bodyPr>
          <a:lstStyle/>
          <a:p>
            <a:pPr algn="ctr"/>
            <a:r>
              <a:rPr lang="sv-SE" sz="2000" dirty="0">
                <a:ea typeface="Arial" charset="0"/>
                <a:cs typeface="Arial" charset="0"/>
              </a:rPr>
              <a:t>Olika fondtyper har olika risknivå och därför lämpliga för olika spartider</a:t>
            </a:r>
            <a:endParaRPr lang="sv-SE" sz="2000" u="sng" dirty="0">
              <a:solidFill>
                <a:srgbClr val="FF0000"/>
              </a:solidFill>
              <a:ea typeface="Arial" charset="0"/>
              <a:cs typeface="Arial" charset="0"/>
            </a:endParaRPr>
          </a:p>
        </p:txBody>
      </p:sp>
    </p:spTree>
    <p:extLst>
      <p:ext uri="{BB962C8B-B14F-4D97-AF65-F5344CB8AC3E}">
        <p14:creationId xmlns:p14="http://schemas.microsoft.com/office/powerpoint/2010/main" val="39021357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9E424EB-553F-68D9-2099-36E35354136F}"/>
              </a:ext>
            </a:extLst>
          </p:cNvPr>
          <p:cNvSpPr>
            <a:spLocks noGrp="1"/>
          </p:cNvSpPr>
          <p:nvPr>
            <p:ph type="title"/>
          </p:nvPr>
        </p:nvSpPr>
        <p:spPr/>
        <p:txBody>
          <a:bodyPr/>
          <a:lstStyle/>
          <a:p>
            <a:r>
              <a:rPr lang="sv-SE" dirty="0"/>
              <a:t>AVKASTNING FÖR OLIKA FONDTYPER 1997-2022</a:t>
            </a:r>
          </a:p>
        </p:txBody>
      </p:sp>
      <p:sp>
        <p:nvSpPr>
          <p:cNvPr id="4" name="Platshållare för text 3">
            <a:extLst>
              <a:ext uri="{FF2B5EF4-FFF2-40B4-BE49-F238E27FC236}">
                <a16:creationId xmlns:a16="http://schemas.microsoft.com/office/drawing/2014/main" id="{FF0F235D-6CDA-881C-F097-7D9DBC8608EA}"/>
              </a:ext>
            </a:extLst>
          </p:cNvPr>
          <p:cNvSpPr>
            <a:spLocks noGrp="1"/>
          </p:cNvSpPr>
          <p:nvPr>
            <p:ph type="body" sz="quarter" idx="12"/>
          </p:nvPr>
        </p:nvSpPr>
        <p:spPr>
          <a:xfrm>
            <a:off x="809624" y="6379463"/>
            <a:ext cx="1730085" cy="257369"/>
          </a:xfrm>
        </p:spPr>
        <p:txBody>
          <a:bodyPr wrap="none">
            <a:spAutoFit/>
          </a:bodyPr>
          <a:lstStyle/>
          <a:p>
            <a:r>
              <a:rPr lang="sv-SE" dirty="0"/>
              <a:t>FONDER OCH FONDSPARANDE</a:t>
            </a:r>
          </a:p>
        </p:txBody>
      </p:sp>
      <p:graphicFrame>
        <p:nvGraphicFramePr>
          <p:cNvPr id="9" name="Chart 3">
            <a:extLst>
              <a:ext uri="{FF2B5EF4-FFF2-40B4-BE49-F238E27FC236}">
                <a16:creationId xmlns:a16="http://schemas.microsoft.com/office/drawing/2014/main" id="{380F2D36-DADD-4526-B128-7CF0D1B9D2FF}"/>
              </a:ext>
            </a:extLst>
          </p:cNvPr>
          <p:cNvGraphicFramePr>
            <a:graphicFrameLocks noGrp="1"/>
          </p:cNvGraphicFramePr>
          <p:nvPr>
            <p:ph type="chart" sz="quarter" idx="10"/>
            <p:extLst>
              <p:ext uri="{D42A27DB-BD31-4B8C-83A1-F6EECF244321}">
                <p14:modId xmlns:p14="http://schemas.microsoft.com/office/powerpoint/2010/main" val="742793491"/>
              </p:ext>
            </p:extLst>
          </p:nvPr>
        </p:nvGraphicFramePr>
        <p:xfrm>
          <a:off x="1972732" y="1659468"/>
          <a:ext cx="7984371" cy="441959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Tabell 5">
            <a:extLst>
              <a:ext uri="{FF2B5EF4-FFF2-40B4-BE49-F238E27FC236}">
                <a16:creationId xmlns:a16="http://schemas.microsoft.com/office/drawing/2014/main" id="{E5298D78-937F-4064-9EAB-0E5B75BE5CCE}"/>
              </a:ext>
            </a:extLst>
          </p:cNvPr>
          <p:cNvGraphicFramePr>
            <a:graphicFrameLocks noGrp="1"/>
          </p:cNvGraphicFramePr>
          <p:nvPr>
            <p:extLst>
              <p:ext uri="{D42A27DB-BD31-4B8C-83A1-F6EECF244321}">
                <p14:modId xmlns:p14="http://schemas.microsoft.com/office/powerpoint/2010/main" val="868925644"/>
              </p:ext>
            </p:extLst>
          </p:nvPr>
        </p:nvGraphicFramePr>
        <p:xfrm>
          <a:off x="9039641" y="6120866"/>
          <a:ext cx="3142593" cy="258597"/>
        </p:xfrm>
        <a:graphic>
          <a:graphicData uri="http://schemas.openxmlformats.org/drawingml/2006/table">
            <a:tbl>
              <a:tblPr>
                <a:tableStyleId>{5C22544A-7EE6-4342-B048-85BDC9FD1C3A}</a:tableStyleId>
              </a:tblPr>
              <a:tblGrid>
                <a:gridCol w="3142593">
                  <a:extLst>
                    <a:ext uri="{9D8B030D-6E8A-4147-A177-3AD203B41FA5}">
                      <a16:colId xmlns:a16="http://schemas.microsoft.com/office/drawing/2014/main" val="20000"/>
                    </a:ext>
                  </a:extLst>
                </a:gridCol>
              </a:tblGrid>
              <a:tr h="258597">
                <a:tc>
                  <a:txBody>
                    <a:bodyPr/>
                    <a:lstStyle/>
                    <a:p>
                      <a:pPr algn="l" fontAlgn="b"/>
                      <a:r>
                        <a:rPr lang="sv-SE" sz="1200" u="none" strike="noStrike" dirty="0">
                          <a:effectLst/>
                          <a:latin typeface="+mn-lt"/>
                        </a:rPr>
                        <a:t>Källa: Morningstar per den 31/12 - 2022</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5980720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9E424EB-553F-68D9-2099-36E35354136F}"/>
              </a:ext>
            </a:extLst>
          </p:cNvPr>
          <p:cNvSpPr>
            <a:spLocks noGrp="1"/>
          </p:cNvSpPr>
          <p:nvPr>
            <p:ph type="title"/>
          </p:nvPr>
        </p:nvSpPr>
        <p:spPr/>
        <p:txBody>
          <a:bodyPr/>
          <a:lstStyle/>
          <a:p>
            <a:r>
              <a:rPr lang="sv-SE" sz="3200" b="1" dirty="0">
                <a:latin typeface="Calibri" panose="020F0502020204030204" pitchFamily="34" charset="0"/>
                <a:ea typeface="Arial" charset="0"/>
                <a:cs typeface="Calibri" panose="020F0502020204030204" pitchFamily="34" charset="0"/>
              </a:rPr>
              <a:t>FONDFÖRMÖGENHETENS UTVECKLING 1979-2022</a:t>
            </a:r>
          </a:p>
        </p:txBody>
      </p:sp>
      <p:sp>
        <p:nvSpPr>
          <p:cNvPr id="4" name="Platshållare för text 3">
            <a:extLst>
              <a:ext uri="{FF2B5EF4-FFF2-40B4-BE49-F238E27FC236}">
                <a16:creationId xmlns:a16="http://schemas.microsoft.com/office/drawing/2014/main" id="{FF0F235D-6CDA-881C-F097-7D9DBC8608EA}"/>
              </a:ext>
            </a:extLst>
          </p:cNvPr>
          <p:cNvSpPr>
            <a:spLocks noGrp="1"/>
          </p:cNvSpPr>
          <p:nvPr>
            <p:ph type="body" sz="quarter" idx="12"/>
          </p:nvPr>
        </p:nvSpPr>
        <p:spPr>
          <a:xfrm>
            <a:off x="809624" y="6379463"/>
            <a:ext cx="1730085" cy="257369"/>
          </a:xfrm>
        </p:spPr>
        <p:txBody>
          <a:bodyPr wrap="none">
            <a:spAutoFit/>
          </a:bodyPr>
          <a:lstStyle/>
          <a:p>
            <a:r>
              <a:rPr lang="sv-SE" dirty="0"/>
              <a:t>FONDER OCH FONDSPARANDE</a:t>
            </a:r>
          </a:p>
        </p:txBody>
      </p:sp>
      <p:graphicFrame>
        <p:nvGraphicFramePr>
          <p:cNvPr id="8" name="Platshållare för diagram 7">
            <a:extLst>
              <a:ext uri="{FF2B5EF4-FFF2-40B4-BE49-F238E27FC236}">
                <a16:creationId xmlns:a16="http://schemas.microsoft.com/office/drawing/2014/main" id="{62FFF1B4-C608-4991-97DE-4DF20B2D9CF2}"/>
              </a:ext>
            </a:extLst>
          </p:cNvPr>
          <p:cNvGraphicFramePr>
            <a:graphicFrameLocks noGrp="1"/>
          </p:cNvGraphicFramePr>
          <p:nvPr>
            <p:ph type="chart" sz="quarter" idx="10"/>
            <p:extLst>
              <p:ext uri="{D42A27DB-BD31-4B8C-83A1-F6EECF244321}">
                <p14:modId xmlns:p14="http://schemas.microsoft.com/office/powerpoint/2010/main" val="2638161981"/>
              </p:ext>
            </p:extLst>
          </p:nvPr>
        </p:nvGraphicFramePr>
        <p:xfrm>
          <a:off x="1340193" y="1511468"/>
          <a:ext cx="9038089" cy="4606926"/>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ruta 9">
            <a:extLst>
              <a:ext uri="{FF2B5EF4-FFF2-40B4-BE49-F238E27FC236}">
                <a16:creationId xmlns:a16="http://schemas.microsoft.com/office/drawing/2014/main" id="{020F52F2-604A-4559-AC06-AAC2CAF1A64E}"/>
              </a:ext>
            </a:extLst>
          </p:cNvPr>
          <p:cNvSpPr txBox="1"/>
          <p:nvPr/>
        </p:nvSpPr>
        <p:spPr>
          <a:xfrm>
            <a:off x="9332903" y="6180935"/>
            <a:ext cx="2652761" cy="276999"/>
          </a:xfrm>
          <a:prstGeom prst="rect">
            <a:avLst/>
          </a:prstGeom>
          <a:noFill/>
        </p:spPr>
        <p:txBody>
          <a:bodyPr wrap="square" rtlCol="0">
            <a:spAutoFit/>
          </a:bodyPr>
          <a:lstStyle/>
          <a:p>
            <a:r>
              <a:rPr lang="sv-SE" sz="1200" dirty="0">
                <a:latin typeface="+mj-lt"/>
              </a:rPr>
              <a:t>Källa: Fondbolagens förening - 2022</a:t>
            </a:r>
          </a:p>
        </p:txBody>
      </p:sp>
    </p:spTree>
    <p:extLst>
      <p:ext uri="{BB962C8B-B14F-4D97-AF65-F5344CB8AC3E}">
        <p14:creationId xmlns:p14="http://schemas.microsoft.com/office/powerpoint/2010/main" val="16926968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9E424EB-553F-68D9-2099-36E35354136F}"/>
              </a:ext>
            </a:extLst>
          </p:cNvPr>
          <p:cNvSpPr>
            <a:spLocks noGrp="1"/>
          </p:cNvSpPr>
          <p:nvPr>
            <p:ph type="title"/>
          </p:nvPr>
        </p:nvSpPr>
        <p:spPr/>
        <p:txBody>
          <a:bodyPr/>
          <a:lstStyle/>
          <a:p>
            <a:r>
              <a:rPr lang="sv-SE" dirty="0"/>
              <a:t>MEST PENGAR FINNS I AKTIEFONDER</a:t>
            </a:r>
          </a:p>
        </p:txBody>
      </p:sp>
      <p:sp>
        <p:nvSpPr>
          <p:cNvPr id="4" name="Platshållare för text 3">
            <a:extLst>
              <a:ext uri="{FF2B5EF4-FFF2-40B4-BE49-F238E27FC236}">
                <a16:creationId xmlns:a16="http://schemas.microsoft.com/office/drawing/2014/main" id="{FF0F235D-6CDA-881C-F097-7D9DBC8608EA}"/>
              </a:ext>
            </a:extLst>
          </p:cNvPr>
          <p:cNvSpPr>
            <a:spLocks noGrp="1"/>
          </p:cNvSpPr>
          <p:nvPr>
            <p:ph type="body" sz="quarter" idx="12"/>
          </p:nvPr>
        </p:nvSpPr>
        <p:spPr>
          <a:xfrm>
            <a:off x="809624" y="6379463"/>
            <a:ext cx="1730085" cy="257369"/>
          </a:xfrm>
        </p:spPr>
        <p:txBody>
          <a:bodyPr wrap="none">
            <a:spAutoFit/>
          </a:bodyPr>
          <a:lstStyle/>
          <a:p>
            <a:r>
              <a:rPr lang="sv-SE" dirty="0"/>
              <a:t>FONDER OCH FONDSPARANDE</a:t>
            </a:r>
          </a:p>
        </p:txBody>
      </p:sp>
      <p:graphicFrame>
        <p:nvGraphicFramePr>
          <p:cNvPr id="31" name="Diagram 30">
            <a:extLst>
              <a:ext uri="{FF2B5EF4-FFF2-40B4-BE49-F238E27FC236}">
                <a16:creationId xmlns:a16="http://schemas.microsoft.com/office/drawing/2014/main" id="{6B2599A5-D5C6-4B4C-8319-B91DD2B56C8E}"/>
              </a:ext>
            </a:extLst>
          </p:cNvPr>
          <p:cNvGraphicFramePr>
            <a:graphicFrameLocks/>
          </p:cNvGraphicFramePr>
          <p:nvPr>
            <p:extLst>
              <p:ext uri="{D42A27DB-BD31-4B8C-83A1-F6EECF244321}">
                <p14:modId xmlns:p14="http://schemas.microsoft.com/office/powerpoint/2010/main" val="679216043"/>
              </p:ext>
            </p:extLst>
          </p:nvPr>
        </p:nvGraphicFramePr>
        <p:xfrm>
          <a:off x="5887814" y="1779374"/>
          <a:ext cx="5603970" cy="350150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2" name="Diagram 31">
            <a:extLst>
              <a:ext uri="{FF2B5EF4-FFF2-40B4-BE49-F238E27FC236}">
                <a16:creationId xmlns:a16="http://schemas.microsoft.com/office/drawing/2014/main" id="{07E9BCDC-BE0D-4A13-9A52-77C80210D5DB}"/>
              </a:ext>
            </a:extLst>
          </p:cNvPr>
          <p:cNvGraphicFramePr/>
          <p:nvPr>
            <p:extLst>
              <p:ext uri="{D42A27DB-BD31-4B8C-83A1-F6EECF244321}">
                <p14:modId xmlns:p14="http://schemas.microsoft.com/office/powerpoint/2010/main" val="1070797750"/>
              </p:ext>
            </p:extLst>
          </p:nvPr>
        </p:nvGraphicFramePr>
        <p:xfrm>
          <a:off x="84513" y="1270849"/>
          <a:ext cx="6265487" cy="4121242"/>
        </p:xfrm>
        <a:graphic>
          <a:graphicData uri="http://schemas.openxmlformats.org/drawingml/2006/chart">
            <c:chart xmlns:c="http://schemas.openxmlformats.org/drawingml/2006/chart" xmlns:r="http://schemas.openxmlformats.org/officeDocument/2006/relationships" r:id="rId4"/>
          </a:graphicData>
        </a:graphic>
      </p:graphicFrame>
      <p:sp>
        <p:nvSpPr>
          <p:cNvPr id="33" name="textruta 32">
            <a:extLst>
              <a:ext uri="{FF2B5EF4-FFF2-40B4-BE49-F238E27FC236}">
                <a16:creationId xmlns:a16="http://schemas.microsoft.com/office/drawing/2014/main" id="{75BA4DCB-962C-4BA8-9830-A2E9F298881B}"/>
              </a:ext>
            </a:extLst>
          </p:cNvPr>
          <p:cNvSpPr txBox="1"/>
          <p:nvPr/>
        </p:nvSpPr>
        <p:spPr>
          <a:xfrm>
            <a:off x="809624" y="5002377"/>
            <a:ext cx="3804264" cy="584775"/>
          </a:xfrm>
          <a:prstGeom prst="rect">
            <a:avLst/>
          </a:prstGeom>
          <a:noFill/>
        </p:spPr>
        <p:txBody>
          <a:bodyPr wrap="square" rtlCol="0">
            <a:spAutoFit/>
          </a:bodyPr>
          <a:lstStyle/>
          <a:p>
            <a:pPr algn="ctr" defTabSz="914400" fontAlgn="base">
              <a:spcBef>
                <a:spcPct val="0"/>
              </a:spcBef>
              <a:spcAft>
                <a:spcPct val="0"/>
              </a:spcAft>
            </a:pPr>
            <a:r>
              <a:rPr lang="sv-SE" sz="1600" dirty="0">
                <a:solidFill>
                  <a:srgbClr val="000000"/>
                </a:solidFill>
              </a:rPr>
              <a:t>Total </a:t>
            </a:r>
            <a:br>
              <a:rPr lang="sv-SE" sz="1600" dirty="0">
                <a:solidFill>
                  <a:srgbClr val="000000"/>
                </a:solidFill>
              </a:rPr>
            </a:br>
            <a:r>
              <a:rPr lang="sv-SE" sz="1600" dirty="0">
                <a:solidFill>
                  <a:srgbClr val="000000"/>
                </a:solidFill>
              </a:rPr>
              <a:t>fondförmögenhet</a:t>
            </a:r>
          </a:p>
        </p:txBody>
      </p:sp>
      <p:sp>
        <p:nvSpPr>
          <p:cNvPr id="34" name="textruta 33">
            <a:extLst>
              <a:ext uri="{FF2B5EF4-FFF2-40B4-BE49-F238E27FC236}">
                <a16:creationId xmlns:a16="http://schemas.microsoft.com/office/drawing/2014/main" id="{763DEFFC-A976-4620-8558-5CF96C2D97EE}"/>
              </a:ext>
            </a:extLst>
          </p:cNvPr>
          <p:cNvSpPr txBox="1"/>
          <p:nvPr/>
        </p:nvSpPr>
        <p:spPr>
          <a:xfrm>
            <a:off x="5522381" y="5002377"/>
            <a:ext cx="4810336" cy="584775"/>
          </a:xfrm>
          <a:prstGeom prst="rect">
            <a:avLst/>
          </a:prstGeom>
          <a:noFill/>
        </p:spPr>
        <p:txBody>
          <a:bodyPr wrap="square" rtlCol="0">
            <a:spAutoFit/>
          </a:bodyPr>
          <a:lstStyle/>
          <a:p>
            <a:pPr algn="ctr" defTabSz="914400" fontAlgn="base">
              <a:spcBef>
                <a:spcPct val="0"/>
              </a:spcBef>
              <a:spcAft>
                <a:spcPct val="0"/>
              </a:spcAft>
            </a:pPr>
            <a:r>
              <a:rPr lang="sv-SE" sz="1600" dirty="0">
                <a:solidFill>
                  <a:srgbClr val="000000"/>
                </a:solidFill>
              </a:rPr>
              <a:t>Fondförmögenhet i </a:t>
            </a:r>
            <a:br>
              <a:rPr lang="sv-SE" sz="1600" dirty="0">
                <a:solidFill>
                  <a:srgbClr val="000000"/>
                </a:solidFill>
              </a:rPr>
            </a:br>
            <a:r>
              <a:rPr lang="sv-SE" sz="1600" dirty="0">
                <a:solidFill>
                  <a:srgbClr val="000000"/>
                </a:solidFill>
              </a:rPr>
              <a:t>aktiefonder</a:t>
            </a:r>
          </a:p>
        </p:txBody>
      </p:sp>
      <p:sp>
        <p:nvSpPr>
          <p:cNvPr id="8" name="textruta 7">
            <a:extLst>
              <a:ext uri="{FF2B5EF4-FFF2-40B4-BE49-F238E27FC236}">
                <a16:creationId xmlns:a16="http://schemas.microsoft.com/office/drawing/2014/main" id="{FBBE9A60-4BC0-4A08-8454-32D24C61607F}"/>
              </a:ext>
            </a:extLst>
          </p:cNvPr>
          <p:cNvSpPr txBox="1"/>
          <p:nvPr/>
        </p:nvSpPr>
        <p:spPr>
          <a:xfrm>
            <a:off x="9439146" y="6231148"/>
            <a:ext cx="2341947" cy="276999"/>
          </a:xfrm>
          <a:prstGeom prst="rect">
            <a:avLst/>
          </a:prstGeom>
          <a:noFill/>
        </p:spPr>
        <p:txBody>
          <a:bodyPr wrap="square" rtlCol="0">
            <a:spAutoFit/>
          </a:bodyPr>
          <a:lstStyle/>
          <a:p>
            <a:pPr defTabSz="914400" fontAlgn="base">
              <a:spcBef>
                <a:spcPct val="0"/>
              </a:spcBef>
              <a:spcAft>
                <a:spcPct val="0"/>
              </a:spcAft>
            </a:pPr>
            <a:r>
              <a:rPr lang="sv-SE" sz="1200" dirty="0">
                <a:solidFill>
                  <a:srgbClr val="000000"/>
                </a:solidFill>
                <a:latin typeface="+mj-lt"/>
              </a:rPr>
              <a:t>Källa: Fondbolagens förening, 2022</a:t>
            </a:r>
          </a:p>
        </p:txBody>
      </p:sp>
    </p:spTree>
    <p:extLst>
      <p:ext uri="{BB962C8B-B14F-4D97-AF65-F5344CB8AC3E}">
        <p14:creationId xmlns:p14="http://schemas.microsoft.com/office/powerpoint/2010/main" val="13153822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2DF209F-1DD5-D822-025C-A9307A4228B7}"/>
              </a:ext>
            </a:extLst>
          </p:cNvPr>
          <p:cNvSpPr>
            <a:spLocks noGrp="1"/>
          </p:cNvSpPr>
          <p:nvPr>
            <p:ph type="title"/>
          </p:nvPr>
        </p:nvSpPr>
        <p:spPr/>
        <p:txBody>
          <a:bodyPr/>
          <a:lstStyle/>
          <a:p>
            <a:r>
              <a:rPr lang="sv-SE" dirty="0"/>
              <a:t>ATT VÄLJA FONDER - STEG 1</a:t>
            </a:r>
          </a:p>
        </p:txBody>
      </p:sp>
      <p:sp>
        <p:nvSpPr>
          <p:cNvPr id="3" name="Platshållare för text 2">
            <a:extLst>
              <a:ext uri="{FF2B5EF4-FFF2-40B4-BE49-F238E27FC236}">
                <a16:creationId xmlns:a16="http://schemas.microsoft.com/office/drawing/2014/main" id="{C9BDB2FD-3633-A8D9-30DA-578E00EFAA62}"/>
              </a:ext>
            </a:extLst>
          </p:cNvPr>
          <p:cNvSpPr>
            <a:spLocks noGrp="1"/>
          </p:cNvSpPr>
          <p:nvPr>
            <p:ph type="body" sz="quarter" idx="11"/>
          </p:nvPr>
        </p:nvSpPr>
        <p:spPr>
          <a:xfrm>
            <a:off x="809624" y="6379463"/>
            <a:ext cx="1730085" cy="257369"/>
          </a:xfrm>
        </p:spPr>
        <p:txBody>
          <a:bodyPr wrap="none">
            <a:spAutoFit/>
          </a:bodyPr>
          <a:lstStyle/>
          <a:p>
            <a:r>
              <a:rPr lang="sv-SE" dirty="0"/>
              <a:t>FONDER OCH FONDSPARANDE</a:t>
            </a:r>
          </a:p>
        </p:txBody>
      </p:sp>
      <p:grpSp>
        <p:nvGrpSpPr>
          <p:cNvPr id="5" name="Grupp 4">
            <a:extLst>
              <a:ext uri="{FF2B5EF4-FFF2-40B4-BE49-F238E27FC236}">
                <a16:creationId xmlns:a16="http://schemas.microsoft.com/office/drawing/2014/main" id="{E03935C7-776F-4F38-BF68-FB082282EAEB}"/>
              </a:ext>
            </a:extLst>
          </p:cNvPr>
          <p:cNvGrpSpPr/>
          <p:nvPr/>
        </p:nvGrpSpPr>
        <p:grpSpPr>
          <a:xfrm>
            <a:off x="910708" y="1846798"/>
            <a:ext cx="10370583" cy="3774004"/>
            <a:chOff x="1312335" y="1541998"/>
            <a:chExt cx="10370583" cy="3774004"/>
          </a:xfrm>
        </p:grpSpPr>
        <p:sp>
          <p:nvSpPr>
            <p:cNvPr id="8" name="Rektangel 7">
              <a:extLst>
                <a:ext uri="{FF2B5EF4-FFF2-40B4-BE49-F238E27FC236}">
                  <a16:creationId xmlns:a16="http://schemas.microsoft.com/office/drawing/2014/main" id="{CD7CE337-0A0D-485D-8A1F-4791713FE509}"/>
                </a:ext>
              </a:extLst>
            </p:cNvPr>
            <p:cNvSpPr/>
            <p:nvPr/>
          </p:nvSpPr>
          <p:spPr>
            <a:xfrm>
              <a:off x="1312335" y="1541998"/>
              <a:ext cx="8796866" cy="3774004"/>
            </a:xfrm>
            <a:prstGeom prst="rect">
              <a:avLst/>
            </a:prstGeom>
            <a:ln>
              <a:noFill/>
            </a:ln>
          </p:spPr>
        </p:sp>
        <p:sp>
          <p:nvSpPr>
            <p:cNvPr id="9" name="Pil: höger 8">
              <a:extLst>
                <a:ext uri="{FF2B5EF4-FFF2-40B4-BE49-F238E27FC236}">
                  <a16:creationId xmlns:a16="http://schemas.microsoft.com/office/drawing/2014/main" id="{78EA7102-9762-4BD2-B9FB-CD91FC928F73}"/>
                </a:ext>
              </a:extLst>
            </p:cNvPr>
            <p:cNvSpPr/>
            <p:nvPr/>
          </p:nvSpPr>
          <p:spPr>
            <a:xfrm>
              <a:off x="1972099" y="1541998"/>
              <a:ext cx="7477336" cy="3774004"/>
            </a:xfrm>
            <a:prstGeom prst="rightArrow">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10" name="Frihandsfigur: Form 9">
              <a:extLst>
                <a:ext uri="{FF2B5EF4-FFF2-40B4-BE49-F238E27FC236}">
                  <a16:creationId xmlns:a16="http://schemas.microsoft.com/office/drawing/2014/main" id="{0B501709-B41D-4FF7-8953-15F288617047}"/>
                </a:ext>
              </a:extLst>
            </p:cNvPr>
            <p:cNvSpPr/>
            <p:nvPr/>
          </p:nvSpPr>
          <p:spPr>
            <a:xfrm>
              <a:off x="1315641" y="2674199"/>
              <a:ext cx="2089803" cy="1509601"/>
            </a:xfrm>
            <a:custGeom>
              <a:avLst/>
              <a:gdLst>
                <a:gd name="connsiteX0" fmla="*/ 0 w 2089803"/>
                <a:gd name="connsiteY0" fmla="*/ 251605 h 1509601"/>
                <a:gd name="connsiteX1" fmla="*/ 251605 w 2089803"/>
                <a:gd name="connsiteY1" fmla="*/ 0 h 1509601"/>
                <a:gd name="connsiteX2" fmla="*/ 1838198 w 2089803"/>
                <a:gd name="connsiteY2" fmla="*/ 0 h 1509601"/>
                <a:gd name="connsiteX3" fmla="*/ 2089803 w 2089803"/>
                <a:gd name="connsiteY3" fmla="*/ 251605 h 1509601"/>
                <a:gd name="connsiteX4" fmla="*/ 2089803 w 2089803"/>
                <a:gd name="connsiteY4" fmla="*/ 1257996 h 1509601"/>
                <a:gd name="connsiteX5" fmla="*/ 1838198 w 2089803"/>
                <a:gd name="connsiteY5" fmla="*/ 1509601 h 1509601"/>
                <a:gd name="connsiteX6" fmla="*/ 251605 w 2089803"/>
                <a:gd name="connsiteY6" fmla="*/ 1509601 h 1509601"/>
                <a:gd name="connsiteX7" fmla="*/ 0 w 2089803"/>
                <a:gd name="connsiteY7" fmla="*/ 1257996 h 1509601"/>
                <a:gd name="connsiteX8" fmla="*/ 0 w 2089803"/>
                <a:gd name="connsiteY8" fmla="*/ 251605 h 1509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89803" h="1509601">
                  <a:moveTo>
                    <a:pt x="0" y="251605"/>
                  </a:moveTo>
                  <a:cubicBezTo>
                    <a:pt x="0" y="112647"/>
                    <a:pt x="112647" y="0"/>
                    <a:pt x="251605" y="0"/>
                  </a:cubicBezTo>
                  <a:lnTo>
                    <a:pt x="1838198" y="0"/>
                  </a:lnTo>
                  <a:cubicBezTo>
                    <a:pt x="1977156" y="0"/>
                    <a:pt x="2089803" y="112647"/>
                    <a:pt x="2089803" y="251605"/>
                  </a:cubicBezTo>
                  <a:lnTo>
                    <a:pt x="2089803" y="1257996"/>
                  </a:lnTo>
                  <a:cubicBezTo>
                    <a:pt x="2089803" y="1396954"/>
                    <a:pt x="1977156" y="1509601"/>
                    <a:pt x="1838198" y="1509601"/>
                  </a:cubicBezTo>
                  <a:lnTo>
                    <a:pt x="251605" y="1509601"/>
                  </a:lnTo>
                  <a:cubicBezTo>
                    <a:pt x="112647" y="1509601"/>
                    <a:pt x="0" y="1396954"/>
                    <a:pt x="0" y="1257996"/>
                  </a:cubicBezTo>
                  <a:lnTo>
                    <a:pt x="0" y="251605"/>
                  </a:lnTo>
                  <a:close/>
                </a:path>
              </a:pathLst>
            </a:custGeom>
            <a:solidFill>
              <a:schemeClr val="tx1"/>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68943" tIns="168943" rIns="168943" bIns="168943" numCol="1" spcCol="1270" anchor="ctr" anchorCtr="0">
              <a:noAutofit/>
            </a:bodyPr>
            <a:lstStyle/>
            <a:p>
              <a:pPr marL="0" lvl="0" indent="0" algn="ctr" defTabSz="1111250">
                <a:lnSpc>
                  <a:spcPct val="90000"/>
                </a:lnSpc>
                <a:spcBef>
                  <a:spcPct val="0"/>
                </a:spcBef>
                <a:spcAft>
                  <a:spcPct val="35000"/>
                </a:spcAft>
                <a:buNone/>
              </a:pPr>
              <a:r>
                <a:rPr lang="sv-SE" sz="2500" kern="1200" dirty="0"/>
                <a:t>Spartid/mål</a:t>
              </a:r>
            </a:p>
          </p:txBody>
        </p:sp>
        <p:sp>
          <p:nvSpPr>
            <p:cNvPr id="11" name="Frihandsfigur: Form 10">
              <a:extLst>
                <a:ext uri="{FF2B5EF4-FFF2-40B4-BE49-F238E27FC236}">
                  <a16:creationId xmlns:a16="http://schemas.microsoft.com/office/drawing/2014/main" id="{2FA40384-2EE7-457A-BFF0-E8253D769784}"/>
                </a:ext>
              </a:extLst>
            </p:cNvPr>
            <p:cNvSpPr/>
            <p:nvPr/>
          </p:nvSpPr>
          <p:spPr>
            <a:xfrm>
              <a:off x="3549124" y="2674199"/>
              <a:ext cx="2089803" cy="1509601"/>
            </a:xfrm>
            <a:custGeom>
              <a:avLst/>
              <a:gdLst>
                <a:gd name="connsiteX0" fmla="*/ 0 w 2089803"/>
                <a:gd name="connsiteY0" fmla="*/ 251605 h 1509601"/>
                <a:gd name="connsiteX1" fmla="*/ 251605 w 2089803"/>
                <a:gd name="connsiteY1" fmla="*/ 0 h 1509601"/>
                <a:gd name="connsiteX2" fmla="*/ 1838198 w 2089803"/>
                <a:gd name="connsiteY2" fmla="*/ 0 h 1509601"/>
                <a:gd name="connsiteX3" fmla="*/ 2089803 w 2089803"/>
                <a:gd name="connsiteY3" fmla="*/ 251605 h 1509601"/>
                <a:gd name="connsiteX4" fmla="*/ 2089803 w 2089803"/>
                <a:gd name="connsiteY4" fmla="*/ 1257996 h 1509601"/>
                <a:gd name="connsiteX5" fmla="*/ 1838198 w 2089803"/>
                <a:gd name="connsiteY5" fmla="*/ 1509601 h 1509601"/>
                <a:gd name="connsiteX6" fmla="*/ 251605 w 2089803"/>
                <a:gd name="connsiteY6" fmla="*/ 1509601 h 1509601"/>
                <a:gd name="connsiteX7" fmla="*/ 0 w 2089803"/>
                <a:gd name="connsiteY7" fmla="*/ 1257996 h 1509601"/>
                <a:gd name="connsiteX8" fmla="*/ 0 w 2089803"/>
                <a:gd name="connsiteY8" fmla="*/ 251605 h 1509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89803" h="1509601">
                  <a:moveTo>
                    <a:pt x="0" y="251605"/>
                  </a:moveTo>
                  <a:cubicBezTo>
                    <a:pt x="0" y="112647"/>
                    <a:pt x="112647" y="0"/>
                    <a:pt x="251605" y="0"/>
                  </a:cubicBezTo>
                  <a:lnTo>
                    <a:pt x="1838198" y="0"/>
                  </a:lnTo>
                  <a:cubicBezTo>
                    <a:pt x="1977156" y="0"/>
                    <a:pt x="2089803" y="112647"/>
                    <a:pt x="2089803" y="251605"/>
                  </a:cubicBezTo>
                  <a:lnTo>
                    <a:pt x="2089803" y="1257996"/>
                  </a:lnTo>
                  <a:cubicBezTo>
                    <a:pt x="2089803" y="1396954"/>
                    <a:pt x="1977156" y="1509601"/>
                    <a:pt x="1838198" y="1509601"/>
                  </a:cubicBezTo>
                  <a:lnTo>
                    <a:pt x="251605" y="1509601"/>
                  </a:lnTo>
                  <a:cubicBezTo>
                    <a:pt x="112647" y="1509601"/>
                    <a:pt x="0" y="1396954"/>
                    <a:pt x="0" y="1257996"/>
                  </a:cubicBezTo>
                  <a:lnTo>
                    <a:pt x="0" y="251605"/>
                  </a:lnTo>
                  <a:close/>
                </a:path>
              </a:pathLst>
            </a:custGeom>
            <a:solidFill>
              <a:schemeClr val="tx2"/>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68943" tIns="168943" rIns="168943" bIns="168943" numCol="1" spcCol="1270" anchor="ctr" anchorCtr="0">
              <a:noAutofit/>
            </a:bodyPr>
            <a:lstStyle/>
            <a:p>
              <a:pPr marL="0" lvl="0" indent="0" algn="ctr" defTabSz="1111250">
                <a:lnSpc>
                  <a:spcPct val="90000"/>
                </a:lnSpc>
                <a:spcBef>
                  <a:spcPct val="0"/>
                </a:spcBef>
                <a:spcAft>
                  <a:spcPct val="35000"/>
                </a:spcAft>
                <a:buNone/>
              </a:pPr>
              <a:r>
                <a:rPr lang="sv-SE" sz="2500" kern="1200" dirty="0"/>
                <a:t>Inställning till risk</a:t>
              </a:r>
            </a:p>
          </p:txBody>
        </p:sp>
        <p:sp>
          <p:nvSpPr>
            <p:cNvPr id="12" name="Frihandsfigur: Form 11">
              <a:extLst>
                <a:ext uri="{FF2B5EF4-FFF2-40B4-BE49-F238E27FC236}">
                  <a16:creationId xmlns:a16="http://schemas.microsoft.com/office/drawing/2014/main" id="{E6F5F682-0703-4E9D-9B4A-8539F1CF8834}"/>
                </a:ext>
              </a:extLst>
            </p:cNvPr>
            <p:cNvSpPr/>
            <p:nvPr/>
          </p:nvSpPr>
          <p:spPr>
            <a:xfrm>
              <a:off x="5782607" y="2674199"/>
              <a:ext cx="2089803" cy="1509601"/>
            </a:xfrm>
            <a:custGeom>
              <a:avLst/>
              <a:gdLst>
                <a:gd name="connsiteX0" fmla="*/ 0 w 2089803"/>
                <a:gd name="connsiteY0" fmla="*/ 251605 h 1509601"/>
                <a:gd name="connsiteX1" fmla="*/ 251605 w 2089803"/>
                <a:gd name="connsiteY1" fmla="*/ 0 h 1509601"/>
                <a:gd name="connsiteX2" fmla="*/ 1838198 w 2089803"/>
                <a:gd name="connsiteY2" fmla="*/ 0 h 1509601"/>
                <a:gd name="connsiteX3" fmla="*/ 2089803 w 2089803"/>
                <a:gd name="connsiteY3" fmla="*/ 251605 h 1509601"/>
                <a:gd name="connsiteX4" fmla="*/ 2089803 w 2089803"/>
                <a:gd name="connsiteY4" fmla="*/ 1257996 h 1509601"/>
                <a:gd name="connsiteX5" fmla="*/ 1838198 w 2089803"/>
                <a:gd name="connsiteY5" fmla="*/ 1509601 h 1509601"/>
                <a:gd name="connsiteX6" fmla="*/ 251605 w 2089803"/>
                <a:gd name="connsiteY6" fmla="*/ 1509601 h 1509601"/>
                <a:gd name="connsiteX7" fmla="*/ 0 w 2089803"/>
                <a:gd name="connsiteY7" fmla="*/ 1257996 h 1509601"/>
                <a:gd name="connsiteX8" fmla="*/ 0 w 2089803"/>
                <a:gd name="connsiteY8" fmla="*/ 251605 h 1509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89803" h="1509601">
                  <a:moveTo>
                    <a:pt x="0" y="251605"/>
                  </a:moveTo>
                  <a:cubicBezTo>
                    <a:pt x="0" y="112647"/>
                    <a:pt x="112647" y="0"/>
                    <a:pt x="251605" y="0"/>
                  </a:cubicBezTo>
                  <a:lnTo>
                    <a:pt x="1838198" y="0"/>
                  </a:lnTo>
                  <a:cubicBezTo>
                    <a:pt x="1977156" y="0"/>
                    <a:pt x="2089803" y="112647"/>
                    <a:pt x="2089803" y="251605"/>
                  </a:cubicBezTo>
                  <a:lnTo>
                    <a:pt x="2089803" y="1257996"/>
                  </a:lnTo>
                  <a:cubicBezTo>
                    <a:pt x="2089803" y="1396954"/>
                    <a:pt x="1977156" y="1509601"/>
                    <a:pt x="1838198" y="1509601"/>
                  </a:cubicBezTo>
                  <a:lnTo>
                    <a:pt x="251605" y="1509601"/>
                  </a:lnTo>
                  <a:cubicBezTo>
                    <a:pt x="112647" y="1509601"/>
                    <a:pt x="0" y="1396954"/>
                    <a:pt x="0" y="1257996"/>
                  </a:cubicBezTo>
                  <a:lnTo>
                    <a:pt x="0" y="251605"/>
                  </a:lnTo>
                  <a:close/>
                </a:path>
              </a:pathLst>
            </a:custGeom>
            <a:solidFill>
              <a:schemeClr val="accent3"/>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68943" tIns="168943" rIns="168943" bIns="168943" numCol="1" spcCol="1270" anchor="ctr" anchorCtr="0">
              <a:noAutofit/>
            </a:bodyPr>
            <a:lstStyle/>
            <a:p>
              <a:pPr marL="0" lvl="0" indent="0" algn="ctr" defTabSz="1111250">
                <a:lnSpc>
                  <a:spcPct val="90000"/>
                </a:lnSpc>
                <a:spcBef>
                  <a:spcPct val="0"/>
                </a:spcBef>
                <a:spcAft>
                  <a:spcPct val="35000"/>
                </a:spcAft>
                <a:buNone/>
              </a:pPr>
              <a:r>
                <a:rPr lang="sv-SE" sz="2500" kern="1200" dirty="0"/>
                <a:t>Riskspridning</a:t>
              </a:r>
            </a:p>
          </p:txBody>
        </p:sp>
        <p:sp>
          <p:nvSpPr>
            <p:cNvPr id="13" name="Frihandsfigur: Form 12">
              <a:extLst>
                <a:ext uri="{FF2B5EF4-FFF2-40B4-BE49-F238E27FC236}">
                  <a16:creationId xmlns:a16="http://schemas.microsoft.com/office/drawing/2014/main" id="{73815D50-C525-43C0-805E-CF4B105C0AAE}"/>
                </a:ext>
              </a:extLst>
            </p:cNvPr>
            <p:cNvSpPr/>
            <p:nvPr/>
          </p:nvSpPr>
          <p:spPr>
            <a:xfrm>
              <a:off x="9593115" y="2606466"/>
              <a:ext cx="2089803" cy="1509601"/>
            </a:xfrm>
            <a:custGeom>
              <a:avLst/>
              <a:gdLst>
                <a:gd name="connsiteX0" fmla="*/ 0 w 2089803"/>
                <a:gd name="connsiteY0" fmla="*/ 251605 h 1509601"/>
                <a:gd name="connsiteX1" fmla="*/ 251605 w 2089803"/>
                <a:gd name="connsiteY1" fmla="*/ 0 h 1509601"/>
                <a:gd name="connsiteX2" fmla="*/ 1838198 w 2089803"/>
                <a:gd name="connsiteY2" fmla="*/ 0 h 1509601"/>
                <a:gd name="connsiteX3" fmla="*/ 2089803 w 2089803"/>
                <a:gd name="connsiteY3" fmla="*/ 251605 h 1509601"/>
                <a:gd name="connsiteX4" fmla="*/ 2089803 w 2089803"/>
                <a:gd name="connsiteY4" fmla="*/ 1257996 h 1509601"/>
                <a:gd name="connsiteX5" fmla="*/ 1838198 w 2089803"/>
                <a:gd name="connsiteY5" fmla="*/ 1509601 h 1509601"/>
                <a:gd name="connsiteX6" fmla="*/ 251605 w 2089803"/>
                <a:gd name="connsiteY6" fmla="*/ 1509601 h 1509601"/>
                <a:gd name="connsiteX7" fmla="*/ 0 w 2089803"/>
                <a:gd name="connsiteY7" fmla="*/ 1257996 h 1509601"/>
                <a:gd name="connsiteX8" fmla="*/ 0 w 2089803"/>
                <a:gd name="connsiteY8" fmla="*/ 251605 h 1509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89803" h="1509601">
                  <a:moveTo>
                    <a:pt x="0" y="251605"/>
                  </a:moveTo>
                  <a:cubicBezTo>
                    <a:pt x="0" y="112647"/>
                    <a:pt x="112647" y="0"/>
                    <a:pt x="251605" y="0"/>
                  </a:cubicBezTo>
                  <a:lnTo>
                    <a:pt x="1838198" y="0"/>
                  </a:lnTo>
                  <a:cubicBezTo>
                    <a:pt x="1977156" y="0"/>
                    <a:pt x="2089803" y="112647"/>
                    <a:pt x="2089803" y="251605"/>
                  </a:cubicBezTo>
                  <a:lnTo>
                    <a:pt x="2089803" y="1257996"/>
                  </a:lnTo>
                  <a:cubicBezTo>
                    <a:pt x="2089803" y="1396954"/>
                    <a:pt x="1977156" y="1509601"/>
                    <a:pt x="1838198" y="1509601"/>
                  </a:cubicBezTo>
                  <a:lnTo>
                    <a:pt x="251605" y="1509601"/>
                  </a:lnTo>
                  <a:cubicBezTo>
                    <a:pt x="112647" y="1509601"/>
                    <a:pt x="0" y="1396954"/>
                    <a:pt x="0" y="1257996"/>
                  </a:cubicBezTo>
                  <a:lnTo>
                    <a:pt x="0" y="251605"/>
                  </a:lnTo>
                  <a:close/>
                </a:path>
              </a:pathLst>
            </a:custGeom>
            <a:ln>
              <a:no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68943" tIns="168943" rIns="168943" bIns="168943" numCol="1" spcCol="1270" anchor="ctr" anchorCtr="0">
              <a:noAutofit/>
            </a:bodyPr>
            <a:lstStyle/>
            <a:p>
              <a:pPr marL="0" lvl="0" indent="0" algn="ctr" defTabSz="1111250">
                <a:lnSpc>
                  <a:spcPct val="90000"/>
                </a:lnSpc>
                <a:spcBef>
                  <a:spcPct val="0"/>
                </a:spcBef>
                <a:spcAft>
                  <a:spcPct val="35000"/>
                </a:spcAft>
                <a:buNone/>
              </a:pPr>
              <a:r>
                <a:rPr lang="sv-SE" sz="2500" kern="1200" dirty="0" err="1"/>
                <a:t>Fondtyp</a:t>
              </a:r>
              <a:endParaRPr lang="sv-SE" sz="2500" kern="1200" dirty="0"/>
            </a:p>
          </p:txBody>
        </p:sp>
      </p:grpSp>
      <p:sp>
        <p:nvSpPr>
          <p:cNvPr id="14" name="textruta 13">
            <a:extLst>
              <a:ext uri="{FF2B5EF4-FFF2-40B4-BE49-F238E27FC236}">
                <a16:creationId xmlns:a16="http://schemas.microsoft.com/office/drawing/2014/main" id="{FCFD5DCB-0ED9-46E7-8860-0BCE31D4ABD1}"/>
              </a:ext>
            </a:extLst>
          </p:cNvPr>
          <p:cNvSpPr txBox="1"/>
          <p:nvPr/>
        </p:nvSpPr>
        <p:spPr>
          <a:xfrm>
            <a:off x="910708" y="1371190"/>
            <a:ext cx="6097604" cy="400110"/>
          </a:xfrm>
          <a:prstGeom prst="rect">
            <a:avLst/>
          </a:prstGeom>
          <a:noFill/>
        </p:spPr>
        <p:txBody>
          <a:bodyPr wrap="square">
            <a:spAutoFit/>
          </a:bodyPr>
          <a:lstStyle/>
          <a:p>
            <a:pPr marL="342900" indent="-342900">
              <a:buFont typeface="Arial" panose="020B0604020202020204" pitchFamily="34" charset="0"/>
              <a:buChar char="•"/>
            </a:pPr>
            <a:r>
              <a:rPr lang="sv-SE" sz="2000" dirty="0">
                <a:ea typeface="Arial" charset="0"/>
                <a:cs typeface="Arial" charset="0"/>
              </a:rPr>
              <a:t>Hitta rätt sorts fond</a:t>
            </a:r>
            <a:endParaRPr lang="sv-SE" sz="2000" u="sng" dirty="0">
              <a:solidFill>
                <a:srgbClr val="FF0000"/>
              </a:solidFill>
              <a:ea typeface="Arial" charset="0"/>
              <a:cs typeface="Arial" charset="0"/>
            </a:endParaRPr>
          </a:p>
        </p:txBody>
      </p:sp>
    </p:spTree>
    <p:extLst>
      <p:ext uri="{BB962C8B-B14F-4D97-AF65-F5344CB8AC3E}">
        <p14:creationId xmlns:p14="http://schemas.microsoft.com/office/powerpoint/2010/main" val="2787991581"/>
      </p:ext>
    </p:extLst>
  </p:cSld>
  <p:clrMapOvr>
    <a:masterClrMapping/>
  </p:clrMapOvr>
</p:sld>
</file>

<file path=ppt/theme/theme1.xml><?xml version="1.0" encoding="utf-8"?>
<a:theme xmlns:a="http://schemas.openxmlformats.org/drawingml/2006/main" name="Office-tema">
  <a:themeElements>
    <a:clrScheme name="Egen 4">
      <a:dk1>
        <a:srgbClr val="000000"/>
      </a:dk1>
      <a:lt1>
        <a:srgbClr val="FFFFFF"/>
      </a:lt1>
      <a:dk2>
        <a:srgbClr val="44546A"/>
      </a:dk2>
      <a:lt2>
        <a:srgbClr val="E7E6E6"/>
      </a:lt2>
      <a:accent1>
        <a:srgbClr val="00A87C"/>
      </a:accent1>
      <a:accent2>
        <a:srgbClr val="8FB89D"/>
      </a:accent2>
      <a:accent3>
        <a:srgbClr val="A5A5A5"/>
      </a:accent3>
      <a:accent4>
        <a:srgbClr val="404040"/>
      </a:accent4>
      <a:accent5>
        <a:srgbClr val="009CB3"/>
      </a:accent5>
      <a:accent6>
        <a:srgbClr val="A3D8E3"/>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1" id="{3094E8E5-779E-8146-B6CA-6987839264D7}" vid="{C90A5D64-0899-D74A-B8A6-50F17302C7C7}"/>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FIIN0056 PPT_mall_fonder</Template>
  <TotalTime>9073</TotalTime>
  <Words>3533</Words>
  <Application>Microsoft Office PowerPoint</Application>
  <PresentationFormat>Bredbild</PresentationFormat>
  <Paragraphs>348</Paragraphs>
  <Slides>15</Slides>
  <Notes>15</Notes>
  <HiddenSlides>0</HiddenSlides>
  <MMClips>0</MMClips>
  <ScaleCrop>false</ScaleCrop>
  <HeadingPairs>
    <vt:vector size="6" baseType="variant">
      <vt:variant>
        <vt:lpstr>Använt teckensnitt</vt:lpstr>
      </vt:variant>
      <vt:variant>
        <vt:i4>4</vt:i4>
      </vt:variant>
      <vt:variant>
        <vt:lpstr>Tema</vt:lpstr>
      </vt:variant>
      <vt:variant>
        <vt:i4>1</vt:i4>
      </vt:variant>
      <vt:variant>
        <vt:lpstr>Bildrubriker</vt:lpstr>
      </vt:variant>
      <vt:variant>
        <vt:i4>15</vt:i4>
      </vt:variant>
    </vt:vector>
  </HeadingPairs>
  <TitlesOfParts>
    <vt:vector size="20" baseType="lpstr">
      <vt:lpstr>Arial</vt:lpstr>
      <vt:lpstr>Calibri</vt:lpstr>
      <vt:lpstr>Calibri Light</vt:lpstr>
      <vt:lpstr>Georgia</vt:lpstr>
      <vt:lpstr>Office-tema</vt:lpstr>
      <vt:lpstr>Fonder och fondsparande</vt:lpstr>
      <vt:lpstr>NÄSTAN ALLA SVENSKAR SPARAR I FONDER</vt:lpstr>
      <vt:lpstr>VAD ÄR EN FOND?</vt:lpstr>
      <vt:lpstr>KONSUMENTSKYDDET ÄR OMFATTANDE</vt:lpstr>
      <vt:lpstr>VILKA FONDER FINNS ATT VÄLJA PÅ?</vt:lpstr>
      <vt:lpstr>AVKASTNING FÖR OLIKA FONDTYPER 1997-2022</vt:lpstr>
      <vt:lpstr>FONDFÖRMÖGENHETENS UTVECKLING 1979-2022</vt:lpstr>
      <vt:lpstr>MEST PENGAR FINNS I AKTIEFONDER</vt:lpstr>
      <vt:lpstr>ATT VÄLJA FONDER - STEG 1</vt:lpstr>
      <vt:lpstr>ATT VÄLJA FONDER - STEG 2</vt:lpstr>
      <vt:lpstr>SPARA HÅLLBART I FONDER</vt:lpstr>
      <vt:lpstr>FONDAVGIFTER</vt:lpstr>
      <vt:lpstr>Avgiften är alltid avdragen  när avkastningen visas! </vt:lpstr>
      <vt:lpstr>FONDKOLLEN - WEBBPLATS</vt:lpstr>
      <vt:lpstr>Tack!</vt:lpstr>
    </vt:vector>
  </TitlesOfParts>
  <Company>Finansinspektionen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Fonder och fondsparande</dc:title>
  <dc:creator>Niklas Uppenberg</dc:creator>
  <cp:lastModifiedBy>Vanda Brandt</cp:lastModifiedBy>
  <cp:revision>16</cp:revision>
  <dcterms:created xsi:type="dcterms:W3CDTF">2023-01-25T13:06:59Z</dcterms:created>
  <dcterms:modified xsi:type="dcterms:W3CDTF">2023-04-26T11:47:08Z</dcterms:modified>
</cp:coreProperties>
</file>