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63" r:id="rId2"/>
    <p:sldId id="286" r:id="rId3"/>
    <p:sldId id="287" r:id="rId4"/>
    <p:sldId id="288" r:id="rId5"/>
    <p:sldId id="291" r:id="rId6"/>
    <p:sldId id="289" r:id="rId7"/>
    <p:sldId id="296" r:id="rId8"/>
    <p:sldId id="294" r:id="rId9"/>
    <p:sldId id="298" r:id="rId10"/>
    <p:sldId id="312" r:id="rId11"/>
    <p:sldId id="300" r:id="rId12"/>
    <p:sldId id="299" r:id="rId13"/>
    <p:sldId id="302" r:id="rId14"/>
    <p:sldId id="311" r:id="rId15"/>
    <p:sldId id="304" r:id="rId16"/>
    <p:sldId id="303" r:id="rId17"/>
    <p:sldId id="305" r:id="rId18"/>
    <p:sldId id="306" r:id="rId19"/>
    <p:sldId id="307" r:id="rId20"/>
    <p:sldId id="308" r:id="rId21"/>
    <p:sldId id="272" r:id="rId22"/>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6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F0ED"/>
    <a:srgbClr val="E37D61"/>
    <a:srgbClr val="F5D056"/>
    <a:srgbClr val="DB9B3D"/>
    <a:srgbClr val="F5D162"/>
    <a:srgbClr val="E05040"/>
    <a:srgbClr val="44999C"/>
    <a:srgbClr val="00A780"/>
    <a:srgbClr val="404040"/>
    <a:srgbClr val="91CAAF"/>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Mörkt format 2 - Dekorfärg 1/Dekorfärg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660"/>
    <p:restoredTop sz="83666" autoAdjust="0"/>
  </p:normalViewPr>
  <p:slideViewPr>
    <p:cSldViewPr snapToGrid="0" showGuides="1">
      <p:cViewPr varScale="1">
        <p:scale>
          <a:sx n="95" d="100"/>
          <a:sy n="95" d="100"/>
        </p:scale>
        <p:origin x="1836" y="90"/>
      </p:cViewPr>
      <p:guideLst>
        <p:guide orient="horz" pos="2160"/>
        <p:guide pos="3863"/>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sv-SE" dirty="0"/>
              <a:t>Årsinkomst – Tkr</a:t>
            </a:r>
            <a:r>
              <a:rPr lang="sv-SE" baseline="0" dirty="0"/>
              <a:t> </a:t>
            </a:r>
            <a:endParaRPr lang="sv-SE"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manualLayout>
          <c:layoutTarget val="inner"/>
          <c:xMode val="edge"/>
          <c:yMode val="edge"/>
          <c:x val="3.3557264165508721E-2"/>
          <c:y val="0.11385162792288976"/>
          <c:w val="0.94973434203077556"/>
          <c:h val="0.76382422399707328"/>
        </c:manualLayout>
      </c:layout>
      <c:lineChart>
        <c:grouping val="standard"/>
        <c:varyColors val="0"/>
        <c:ser>
          <c:idx val="0"/>
          <c:order val="0"/>
          <c:tx>
            <c:strRef>
              <c:f>Blad1!$B$1</c:f>
              <c:strCache>
                <c:ptCount val="1"/>
                <c:pt idx="0">
                  <c:v>Män</c:v>
                </c:pt>
              </c:strCache>
            </c:strRef>
          </c:tx>
          <c:spPr>
            <a:ln w="28575" cap="rnd">
              <a:solidFill>
                <a:schemeClr val="accent2"/>
              </a:solidFill>
              <a:round/>
            </a:ln>
            <a:effectLst/>
          </c:spPr>
          <c:marker>
            <c:symbol val="none"/>
          </c:marker>
          <c:dLbls>
            <c:dLbl>
              <c:idx val="0"/>
              <c:layout>
                <c:manualLayout>
                  <c:x val="8.1649310937676649E-4"/>
                  <c:y val="-4.814443836964323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5F6-40A8-8FB7-989D6F05DBEE}"/>
                </c:ext>
              </c:extLst>
            </c:dLbl>
            <c:dLbl>
              <c:idx val="9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5F6-40A8-8FB7-989D6F05DBEE}"/>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sv-SE"/>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Blad1!$A$2:$A$60</c:f>
              <c:numCache>
                <c:formatCode>General</c:formatCode>
                <c:ptCount val="59"/>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c:v>2015</c:v>
                </c:pt>
                <c:pt idx="17">
                  <c:v>2016</c:v>
                </c:pt>
                <c:pt idx="18">
                  <c:v>2017</c:v>
                </c:pt>
                <c:pt idx="19">
                  <c:v>2018</c:v>
                </c:pt>
                <c:pt idx="20">
                  <c:v>2019</c:v>
                </c:pt>
                <c:pt idx="21">
                  <c:v>2020</c:v>
                </c:pt>
                <c:pt idx="22">
                  <c:v>2021</c:v>
                </c:pt>
                <c:pt idx="23">
                  <c:v>2022</c:v>
                </c:pt>
                <c:pt idx="24">
                  <c:v>2023</c:v>
                </c:pt>
                <c:pt idx="25">
                  <c:v>2024</c:v>
                </c:pt>
                <c:pt idx="26">
                  <c:v>2025</c:v>
                </c:pt>
                <c:pt idx="27">
                  <c:v>2026</c:v>
                </c:pt>
                <c:pt idx="28">
                  <c:v>2027</c:v>
                </c:pt>
                <c:pt idx="29">
                  <c:v>2028</c:v>
                </c:pt>
                <c:pt idx="30">
                  <c:v>2029</c:v>
                </c:pt>
                <c:pt idx="31">
                  <c:v>2030</c:v>
                </c:pt>
                <c:pt idx="32">
                  <c:v>2031</c:v>
                </c:pt>
                <c:pt idx="33">
                  <c:v>2032</c:v>
                </c:pt>
                <c:pt idx="34">
                  <c:v>2033</c:v>
                </c:pt>
                <c:pt idx="35">
                  <c:v>2034</c:v>
                </c:pt>
                <c:pt idx="36">
                  <c:v>2035</c:v>
                </c:pt>
                <c:pt idx="37">
                  <c:v>2036</c:v>
                </c:pt>
                <c:pt idx="38">
                  <c:v>2037</c:v>
                </c:pt>
                <c:pt idx="39">
                  <c:v>2038</c:v>
                </c:pt>
                <c:pt idx="40">
                  <c:v>2039</c:v>
                </c:pt>
                <c:pt idx="41">
                  <c:v>2040</c:v>
                </c:pt>
                <c:pt idx="42">
                  <c:v>2041</c:v>
                </c:pt>
                <c:pt idx="43">
                  <c:v>2042</c:v>
                </c:pt>
                <c:pt idx="44">
                  <c:v>2043</c:v>
                </c:pt>
                <c:pt idx="45">
                  <c:v>2044</c:v>
                </c:pt>
                <c:pt idx="46">
                  <c:v>2045</c:v>
                </c:pt>
                <c:pt idx="47">
                  <c:v>2046</c:v>
                </c:pt>
                <c:pt idx="48">
                  <c:v>2047</c:v>
                </c:pt>
                <c:pt idx="49">
                  <c:v>2048</c:v>
                </c:pt>
                <c:pt idx="50">
                  <c:v>2049</c:v>
                </c:pt>
                <c:pt idx="51">
                  <c:v>2050</c:v>
                </c:pt>
                <c:pt idx="52">
                  <c:v>2051</c:v>
                </c:pt>
                <c:pt idx="53">
                  <c:v>2052</c:v>
                </c:pt>
                <c:pt idx="54">
                  <c:v>2053</c:v>
                </c:pt>
                <c:pt idx="55">
                  <c:v>2054</c:v>
                </c:pt>
                <c:pt idx="56">
                  <c:v>2055</c:v>
                </c:pt>
                <c:pt idx="57">
                  <c:v>2056</c:v>
                </c:pt>
                <c:pt idx="58">
                  <c:v>2057</c:v>
                </c:pt>
              </c:numCache>
            </c:numRef>
          </c:cat>
          <c:val>
            <c:numRef>
              <c:f>Blad1!$B$2:$B$60</c:f>
              <c:numCache>
                <c:formatCode>0</c:formatCode>
                <c:ptCount val="59"/>
                <c:pt idx="0">
                  <c:v>223.9</c:v>
                </c:pt>
                <c:pt idx="1">
                  <c:v>236.8</c:v>
                </c:pt>
                <c:pt idx="2">
                  <c:v>247.7</c:v>
                </c:pt>
                <c:pt idx="3">
                  <c:v>254.5</c:v>
                </c:pt>
                <c:pt idx="4">
                  <c:v>258.60000000000002</c:v>
                </c:pt>
                <c:pt idx="5">
                  <c:v>264.89999999999998</c:v>
                </c:pt>
                <c:pt idx="6">
                  <c:v>273.39999999999998</c:v>
                </c:pt>
                <c:pt idx="7">
                  <c:v>282.2</c:v>
                </c:pt>
                <c:pt idx="8">
                  <c:v>294.8</c:v>
                </c:pt>
                <c:pt idx="9">
                  <c:v>304.2</c:v>
                </c:pt>
                <c:pt idx="10">
                  <c:v>302</c:v>
                </c:pt>
                <c:pt idx="11">
                  <c:v>307.2</c:v>
                </c:pt>
                <c:pt idx="12">
                  <c:v>318.5</c:v>
                </c:pt>
                <c:pt idx="13">
                  <c:v>325.5</c:v>
                </c:pt>
                <c:pt idx="14">
                  <c:v>330.2</c:v>
                </c:pt>
                <c:pt idx="15">
                  <c:v>338.2</c:v>
                </c:pt>
                <c:pt idx="16">
                  <c:v>345</c:v>
                </c:pt>
                <c:pt idx="17">
                  <c:v>356</c:v>
                </c:pt>
                <c:pt idx="18">
                  <c:v>365.4</c:v>
                </c:pt>
                <c:pt idx="19">
                  <c:v>377.9</c:v>
                </c:pt>
                <c:pt idx="20">
                  <c:v>388.10329999999993</c:v>
                </c:pt>
                <c:pt idx="21">
                  <c:v>398.58208909999991</c:v>
                </c:pt>
                <c:pt idx="22">
                  <c:v>409.34380550569989</c:v>
                </c:pt>
                <c:pt idx="23">
                  <c:v>420.39608825435374</c:v>
                </c:pt>
                <c:pt idx="24">
                  <c:v>431.74678263722126</c:v>
                </c:pt>
                <c:pt idx="25">
                  <c:v>443.40394576842618</c:v>
                </c:pt>
                <c:pt idx="26">
                  <c:v>455.37585230417363</c:v>
                </c:pt>
                <c:pt idx="27">
                  <c:v>467.67100031638626</c:v>
                </c:pt>
                <c:pt idx="28">
                  <c:v>480.29811732492863</c:v>
                </c:pt>
                <c:pt idx="29">
                  <c:v>493.26616649270164</c:v>
                </c:pt>
                <c:pt idx="30">
                  <c:v>506.58435298800453</c:v>
                </c:pt>
                <c:pt idx="31">
                  <c:v>520.26213051868058</c:v>
                </c:pt>
                <c:pt idx="32">
                  <c:v>534.30920804268487</c:v>
                </c:pt>
                <c:pt idx="33">
                  <c:v>548.73555665983736</c:v>
                </c:pt>
                <c:pt idx="34">
                  <c:v>563.55141668965291</c:v>
                </c:pt>
                <c:pt idx="35">
                  <c:v>578.76730494027345</c:v>
                </c:pt>
                <c:pt idx="36">
                  <c:v>594.3940221736608</c:v>
                </c:pt>
                <c:pt idx="37">
                  <c:v>610.44266077234954</c:v>
                </c:pt>
                <c:pt idx="38">
                  <c:v>626.92461261320295</c:v>
                </c:pt>
                <c:pt idx="39">
                  <c:v>643.85157715375942</c:v>
                </c:pt>
                <c:pt idx="40">
                  <c:v>661.23556973691086</c:v>
                </c:pt>
                <c:pt idx="41">
                  <c:v>679.0889301198074</c:v>
                </c:pt>
                <c:pt idx="42">
                  <c:v>697.42433123304215</c:v>
                </c:pt>
                <c:pt idx="43">
                  <c:v>716.25478817633427</c:v>
                </c:pt>
                <c:pt idx="44">
                  <c:v>735.59366745709519</c:v>
                </c:pt>
                <c:pt idx="45">
                  <c:v>755.45469647843674</c:v>
                </c:pt>
                <c:pt idx="46">
                  <c:v>775.85197328335448</c:v>
                </c:pt>
                <c:pt idx="47">
                  <c:v>796.79997656200499</c:v>
                </c:pt>
                <c:pt idx="48">
                  <c:v>818.31357592917902</c:v>
                </c:pt>
                <c:pt idx="49">
                  <c:v>840.40804247926678</c:v>
                </c:pt>
                <c:pt idx="50">
                  <c:v>863.09905962620689</c:v>
                </c:pt>
                <c:pt idx="51">
                  <c:v>886.40273423611438</c:v>
                </c:pt>
                <c:pt idx="52">
                  <c:v>910.33560806048945</c:v>
                </c:pt>
                <c:pt idx="53">
                  <c:v>934.91466947812262</c:v>
                </c:pt>
                <c:pt idx="54">
                  <c:v>960.1573655540318</c:v>
                </c:pt>
                <c:pt idx="55">
                  <c:v>986.08161442399057</c:v>
                </c:pt>
                <c:pt idx="56">
                  <c:v>1012.7058180134383</c:v>
                </c:pt>
                <c:pt idx="57">
                  <c:v>1040.0488750998011</c:v>
                </c:pt>
                <c:pt idx="58">
                  <c:v>1068.1301947274956</c:v>
                </c:pt>
              </c:numCache>
            </c:numRef>
          </c:val>
          <c:smooth val="0"/>
          <c:extLst>
            <c:ext xmlns:c16="http://schemas.microsoft.com/office/drawing/2014/chart" uri="{C3380CC4-5D6E-409C-BE32-E72D297353CC}">
              <c16:uniqueId val="{00000002-B5F6-40A8-8FB7-989D6F05DBEE}"/>
            </c:ext>
          </c:extLst>
        </c:ser>
        <c:ser>
          <c:idx val="1"/>
          <c:order val="1"/>
          <c:tx>
            <c:strRef>
              <c:f>Blad1!$C$1</c:f>
              <c:strCache>
                <c:ptCount val="1"/>
                <c:pt idx="0">
                  <c:v>Kvinnor</c:v>
                </c:pt>
              </c:strCache>
            </c:strRef>
          </c:tx>
          <c:spPr>
            <a:ln w="28575" cap="rnd">
              <a:solidFill>
                <a:schemeClr val="accent4"/>
              </a:solidFill>
              <a:round/>
            </a:ln>
            <a:effectLst/>
          </c:spPr>
          <c:marker>
            <c:symbol val="none"/>
          </c:marker>
          <c:dLbls>
            <c:dLbl>
              <c:idx val="0"/>
              <c:layout>
                <c:manualLayout>
                  <c:x val="0"/>
                  <c:y val="8.024073061607189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5F6-40A8-8FB7-989D6F05DBEE}"/>
                </c:ext>
              </c:extLst>
            </c:dLbl>
            <c:dLbl>
              <c:idx val="9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B5F6-40A8-8FB7-989D6F05DBEE}"/>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sv-SE"/>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Blad1!$A$2:$A$60</c:f>
              <c:numCache>
                <c:formatCode>General</c:formatCode>
                <c:ptCount val="59"/>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c:v>2015</c:v>
                </c:pt>
                <c:pt idx="17">
                  <c:v>2016</c:v>
                </c:pt>
                <c:pt idx="18">
                  <c:v>2017</c:v>
                </c:pt>
                <c:pt idx="19">
                  <c:v>2018</c:v>
                </c:pt>
                <c:pt idx="20">
                  <c:v>2019</c:v>
                </c:pt>
                <c:pt idx="21">
                  <c:v>2020</c:v>
                </c:pt>
                <c:pt idx="22">
                  <c:v>2021</c:v>
                </c:pt>
                <c:pt idx="23">
                  <c:v>2022</c:v>
                </c:pt>
                <c:pt idx="24">
                  <c:v>2023</c:v>
                </c:pt>
                <c:pt idx="25">
                  <c:v>2024</c:v>
                </c:pt>
                <c:pt idx="26">
                  <c:v>2025</c:v>
                </c:pt>
                <c:pt idx="27">
                  <c:v>2026</c:v>
                </c:pt>
                <c:pt idx="28">
                  <c:v>2027</c:v>
                </c:pt>
                <c:pt idx="29">
                  <c:v>2028</c:v>
                </c:pt>
                <c:pt idx="30">
                  <c:v>2029</c:v>
                </c:pt>
                <c:pt idx="31">
                  <c:v>2030</c:v>
                </c:pt>
                <c:pt idx="32">
                  <c:v>2031</c:v>
                </c:pt>
                <c:pt idx="33">
                  <c:v>2032</c:v>
                </c:pt>
                <c:pt idx="34">
                  <c:v>2033</c:v>
                </c:pt>
                <c:pt idx="35">
                  <c:v>2034</c:v>
                </c:pt>
                <c:pt idx="36">
                  <c:v>2035</c:v>
                </c:pt>
                <c:pt idx="37">
                  <c:v>2036</c:v>
                </c:pt>
                <c:pt idx="38">
                  <c:v>2037</c:v>
                </c:pt>
                <c:pt idx="39">
                  <c:v>2038</c:v>
                </c:pt>
                <c:pt idx="40">
                  <c:v>2039</c:v>
                </c:pt>
                <c:pt idx="41">
                  <c:v>2040</c:v>
                </c:pt>
                <c:pt idx="42">
                  <c:v>2041</c:v>
                </c:pt>
                <c:pt idx="43">
                  <c:v>2042</c:v>
                </c:pt>
                <c:pt idx="44">
                  <c:v>2043</c:v>
                </c:pt>
                <c:pt idx="45">
                  <c:v>2044</c:v>
                </c:pt>
                <c:pt idx="46">
                  <c:v>2045</c:v>
                </c:pt>
                <c:pt idx="47">
                  <c:v>2046</c:v>
                </c:pt>
                <c:pt idx="48">
                  <c:v>2047</c:v>
                </c:pt>
                <c:pt idx="49">
                  <c:v>2048</c:v>
                </c:pt>
                <c:pt idx="50">
                  <c:v>2049</c:v>
                </c:pt>
                <c:pt idx="51">
                  <c:v>2050</c:v>
                </c:pt>
                <c:pt idx="52">
                  <c:v>2051</c:v>
                </c:pt>
                <c:pt idx="53">
                  <c:v>2052</c:v>
                </c:pt>
                <c:pt idx="54">
                  <c:v>2053</c:v>
                </c:pt>
                <c:pt idx="55">
                  <c:v>2054</c:v>
                </c:pt>
                <c:pt idx="56">
                  <c:v>2055</c:v>
                </c:pt>
                <c:pt idx="57">
                  <c:v>2056</c:v>
                </c:pt>
                <c:pt idx="58">
                  <c:v>2057</c:v>
                </c:pt>
              </c:numCache>
            </c:numRef>
          </c:cat>
          <c:val>
            <c:numRef>
              <c:f>Blad1!$C$2:$C$60</c:f>
              <c:numCache>
                <c:formatCode>0</c:formatCode>
                <c:ptCount val="59"/>
                <c:pt idx="0">
                  <c:v>161.80000000000001</c:v>
                </c:pt>
                <c:pt idx="1">
                  <c:v>169.1</c:v>
                </c:pt>
                <c:pt idx="2">
                  <c:v>177.9</c:v>
                </c:pt>
                <c:pt idx="3">
                  <c:v>185.4</c:v>
                </c:pt>
                <c:pt idx="4">
                  <c:v>191.5</c:v>
                </c:pt>
                <c:pt idx="5">
                  <c:v>196.9</c:v>
                </c:pt>
                <c:pt idx="6">
                  <c:v>201.9</c:v>
                </c:pt>
                <c:pt idx="7">
                  <c:v>209.4</c:v>
                </c:pt>
                <c:pt idx="8">
                  <c:v>217.3</c:v>
                </c:pt>
                <c:pt idx="9">
                  <c:v>226.1</c:v>
                </c:pt>
                <c:pt idx="10">
                  <c:v>229.7</c:v>
                </c:pt>
                <c:pt idx="11">
                  <c:v>233.6</c:v>
                </c:pt>
                <c:pt idx="12">
                  <c:v>241.3</c:v>
                </c:pt>
                <c:pt idx="13">
                  <c:v>249.2</c:v>
                </c:pt>
                <c:pt idx="14">
                  <c:v>256.10000000000002</c:v>
                </c:pt>
                <c:pt idx="15">
                  <c:v>264.10000000000002</c:v>
                </c:pt>
                <c:pt idx="16">
                  <c:v>272</c:v>
                </c:pt>
                <c:pt idx="17">
                  <c:v>283.10000000000002</c:v>
                </c:pt>
                <c:pt idx="18">
                  <c:v>292.2</c:v>
                </c:pt>
                <c:pt idx="19">
                  <c:v>301.60000000000002</c:v>
                </c:pt>
                <c:pt idx="20">
                  <c:v>311.55279999999999</c:v>
                </c:pt>
                <c:pt idx="21">
                  <c:v>321.83404239999999</c:v>
                </c:pt>
                <c:pt idx="22">
                  <c:v>332.45456579919994</c:v>
                </c:pt>
                <c:pt idx="23">
                  <c:v>343.42556647057353</c:v>
                </c:pt>
                <c:pt idx="24">
                  <c:v>354.75861016410244</c:v>
                </c:pt>
                <c:pt idx="25">
                  <c:v>366.46564429951781</c:v>
                </c:pt>
                <c:pt idx="26">
                  <c:v>378.55901056140186</c:v>
                </c:pt>
                <c:pt idx="27">
                  <c:v>391.0514579099281</c:v>
                </c:pt>
                <c:pt idx="28">
                  <c:v>403.95615602095569</c:v>
                </c:pt>
                <c:pt idx="29">
                  <c:v>417.28670916964717</c:v>
                </c:pt>
                <c:pt idx="30">
                  <c:v>431.05717057224547</c:v>
                </c:pt>
                <c:pt idx="31">
                  <c:v>445.28205720112953</c:v>
                </c:pt>
                <c:pt idx="32">
                  <c:v>459.97636508876678</c:v>
                </c:pt>
                <c:pt idx="33">
                  <c:v>475.15558513669606</c:v>
                </c:pt>
                <c:pt idx="34">
                  <c:v>490.83571944620701</c:v>
                </c:pt>
                <c:pt idx="35">
                  <c:v>507.03329818793179</c:v>
                </c:pt>
                <c:pt idx="36">
                  <c:v>523.76539702813352</c:v>
                </c:pt>
                <c:pt idx="37">
                  <c:v>541.04965513006186</c:v>
                </c:pt>
                <c:pt idx="38">
                  <c:v>558.90429374935388</c:v>
                </c:pt>
                <c:pt idx="39">
                  <c:v>577.34813544308247</c:v>
                </c:pt>
                <c:pt idx="40">
                  <c:v>596.40062391270419</c:v>
                </c:pt>
                <c:pt idx="41">
                  <c:v>616.08184450182341</c:v>
                </c:pt>
                <c:pt idx="42">
                  <c:v>636.41254537038355</c:v>
                </c:pt>
                <c:pt idx="43">
                  <c:v>657.4141593676062</c:v>
                </c:pt>
                <c:pt idx="44">
                  <c:v>679.10882662673714</c:v>
                </c:pt>
                <c:pt idx="45">
                  <c:v>701.51941790541946</c:v>
                </c:pt>
                <c:pt idx="46">
                  <c:v>724.66955869629828</c:v>
                </c:pt>
                <c:pt idx="47">
                  <c:v>748.58365413327601</c:v>
                </c:pt>
                <c:pt idx="48">
                  <c:v>773.28691471967409</c:v>
                </c:pt>
                <c:pt idx="49">
                  <c:v>798.80538290542324</c:v>
                </c:pt>
                <c:pt idx="50">
                  <c:v>825.16596054130218</c:v>
                </c:pt>
                <c:pt idx="51">
                  <c:v>852.39643723916504</c:v>
                </c:pt>
                <c:pt idx="52">
                  <c:v>880.52551966805743</c:v>
                </c:pt>
                <c:pt idx="53">
                  <c:v>909.58286181710321</c:v>
                </c:pt>
                <c:pt idx="54">
                  <c:v>939.59909625706757</c:v>
                </c:pt>
                <c:pt idx="55">
                  <c:v>970.60586643355077</c:v>
                </c:pt>
                <c:pt idx="56">
                  <c:v>1002.6358600258578</c:v>
                </c:pt>
                <c:pt idx="57">
                  <c:v>1035.722843406711</c:v>
                </c:pt>
                <c:pt idx="58">
                  <c:v>1069.9016972391323</c:v>
                </c:pt>
              </c:numCache>
            </c:numRef>
          </c:val>
          <c:smooth val="0"/>
          <c:extLst>
            <c:ext xmlns:c16="http://schemas.microsoft.com/office/drawing/2014/chart" uri="{C3380CC4-5D6E-409C-BE32-E72D297353CC}">
              <c16:uniqueId val="{00000005-B5F6-40A8-8FB7-989D6F05DBEE}"/>
            </c:ext>
          </c:extLst>
        </c:ser>
        <c:dLbls>
          <c:showLegendKey val="0"/>
          <c:showVal val="0"/>
          <c:showCatName val="0"/>
          <c:showSerName val="0"/>
          <c:showPercent val="0"/>
          <c:showBubbleSize val="0"/>
        </c:dLbls>
        <c:smooth val="0"/>
        <c:axId val="1857844208"/>
        <c:axId val="1620583744"/>
      </c:lineChart>
      <c:catAx>
        <c:axId val="18578442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1620583744"/>
        <c:crosses val="autoZero"/>
        <c:auto val="1"/>
        <c:lblAlgn val="ctr"/>
        <c:lblOffset val="100"/>
        <c:noMultiLvlLbl val="0"/>
      </c:catAx>
      <c:valAx>
        <c:axId val="1620583744"/>
        <c:scaling>
          <c:orientation val="minMax"/>
        </c:scaling>
        <c:delete val="0"/>
        <c:axPos val="l"/>
        <c:majorGridlines>
          <c:spPr>
            <a:ln w="9525" cap="flat" cmpd="sng" algn="ctr">
              <a:no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1857844208"/>
        <c:crosses val="autoZero"/>
        <c:crossBetween val="between"/>
      </c:valAx>
      <c:spPr>
        <a:noFill/>
        <a:ln>
          <a:noFill/>
        </a:ln>
        <a:effectLst/>
      </c:spPr>
    </c:plotArea>
    <c:legend>
      <c:legendPos val="b"/>
      <c:layout>
        <c:manualLayout>
          <c:xMode val="edge"/>
          <c:yMode val="edge"/>
          <c:x val="0.41745135851989862"/>
          <c:y val="0.93762872159886645"/>
          <c:w val="0.16509728296020271"/>
          <c:h val="6.237127840113357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sv-SE" dirty="0"/>
              <a:t>Genomsnittlig disponibel</a:t>
            </a:r>
            <a:r>
              <a:rPr lang="sv-SE" baseline="0" dirty="0"/>
              <a:t> årsinkomst</a:t>
            </a:r>
            <a:endParaRPr lang="sv-SE"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barChart>
        <c:barDir val="col"/>
        <c:grouping val="clustered"/>
        <c:varyColors val="0"/>
        <c:ser>
          <c:idx val="0"/>
          <c:order val="0"/>
          <c:tx>
            <c:strRef>
              <c:f>'Ekonomisk jämställdhet'!$A$2</c:f>
              <c:strCache>
                <c:ptCount val="1"/>
                <c:pt idx="0">
                  <c:v>Kvinnor</c:v>
                </c:pt>
              </c:strCache>
            </c:strRef>
          </c:tx>
          <c:spPr>
            <a:solidFill>
              <a:schemeClr val="accent1"/>
            </a:solidFill>
            <a:ln>
              <a:noFill/>
            </a:ln>
            <a:effectLst/>
          </c:spPr>
          <c:invertIfNegative val="0"/>
          <c:cat>
            <c:numRef>
              <c:f>'Ekonomisk jämställdhet'!$B$1:$K$1</c:f>
              <c:numCache>
                <c:formatCode>General</c:formatCode>
                <c:ptCount val="10"/>
                <c:pt idx="0">
                  <c:v>2011</c:v>
                </c:pt>
                <c:pt idx="1">
                  <c:v>2012</c:v>
                </c:pt>
                <c:pt idx="2">
                  <c:v>2013</c:v>
                </c:pt>
                <c:pt idx="3">
                  <c:v>2014</c:v>
                </c:pt>
                <c:pt idx="4">
                  <c:v>2015</c:v>
                </c:pt>
                <c:pt idx="5">
                  <c:v>2016</c:v>
                </c:pt>
                <c:pt idx="6">
                  <c:v>2017</c:v>
                </c:pt>
                <c:pt idx="7">
                  <c:v>2018</c:v>
                </c:pt>
                <c:pt idx="8">
                  <c:v>2019</c:v>
                </c:pt>
                <c:pt idx="9">
                  <c:v>2020</c:v>
                </c:pt>
              </c:numCache>
            </c:numRef>
          </c:cat>
          <c:val>
            <c:numRef>
              <c:f>'Ekonomisk jämställdhet'!$B$2:$K$2</c:f>
              <c:numCache>
                <c:formatCode>_-* #\ ##0\ "kr"_-;\-* #\ ##0\ "kr"_-;_-* "-"??\ "kr"_-;_-@_-</c:formatCode>
                <c:ptCount val="10"/>
                <c:pt idx="0">
                  <c:v>170500</c:v>
                </c:pt>
                <c:pt idx="1">
                  <c:v>176700</c:v>
                </c:pt>
                <c:pt idx="2">
                  <c:v>180400</c:v>
                </c:pt>
                <c:pt idx="3">
                  <c:v>185400</c:v>
                </c:pt>
                <c:pt idx="4">
                  <c:v>192600</c:v>
                </c:pt>
                <c:pt idx="5">
                  <c:v>197500</c:v>
                </c:pt>
                <c:pt idx="6">
                  <c:v>203200</c:v>
                </c:pt>
                <c:pt idx="7">
                  <c:v>210000</c:v>
                </c:pt>
                <c:pt idx="8">
                  <c:v>215400</c:v>
                </c:pt>
                <c:pt idx="9">
                  <c:v>219900</c:v>
                </c:pt>
              </c:numCache>
            </c:numRef>
          </c:val>
          <c:extLst>
            <c:ext xmlns:c16="http://schemas.microsoft.com/office/drawing/2014/chart" uri="{C3380CC4-5D6E-409C-BE32-E72D297353CC}">
              <c16:uniqueId val="{00000000-7922-42F0-83CC-9B84045816A9}"/>
            </c:ext>
          </c:extLst>
        </c:ser>
        <c:ser>
          <c:idx val="1"/>
          <c:order val="1"/>
          <c:tx>
            <c:strRef>
              <c:f>'Ekonomisk jämställdhet'!$A$3</c:f>
              <c:strCache>
                <c:ptCount val="1"/>
                <c:pt idx="0">
                  <c:v>Män</c:v>
                </c:pt>
              </c:strCache>
            </c:strRef>
          </c:tx>
          <c:spPr>
            <a:solidFill>
              <a:schemeClr val="accent2"/>
            </a:solidFill>
            <a:ln>
              <a:noFill/>
            </a:ln>
            <a:effectLst/>
          </c:spPr>
          <c:invertIfNegative val="0"/>
          <c:cat>
            <c:numRef>
              <c:f>'Ekonomisk jämställdhet'!$B$1:$K$1</c:f>
              <c:numCache>
                <c:formatCode>General</c:formatCode>
                <c:ptCount val="10"/>
                <c:pt idx="0">
                  <c:v>2011</c:v>
                </c:pt>
                <c:pt idx="1">
                  <c:v>2012</c:v>
                </c:pt>
                <c:pt idx="2">
                  <c:v>2013</c:v>
                </c:pt>
                <c:pt idx="3">
                  <c:v>2014</c:v>
                </c:pt>
                <c:pt idx="4">
                  <c:v>2015</c:v>
                </c:pt>
                <c:pt idx="5">
                  <c:v>2016</c:v>
                </c:pt>
                <c:pt idx="6">
                  <c:v>2017</c:v>
                </c:pt>
                <c:pt idx="7">
                  <c:v>2018</c:v>
                </c:pt>
                <c:pt idx="8">
                  <c:v>2019</c:v>
                </c:pt>
                <c:pt idx="9">
                  <c:v>2020</c:v>
                </c:pt>
              </c:numCache>
            </c:numRef>
          </c:cat>
          <c:val>
            <c:numRef>
              <c:f>'Ekonomisk jämställdhet'!$B$3:$K$3</c:f>
              <c:numCache>
                <c:formatCode>_-* #\ ##0\ "kr"_-;\-* #\ ##0\ "kr"_-;_-* "-"??\ "kr"_-;_-@_-</c:formatCode>
                <c:ptCount val="10"/>
                <c:pt idx="0">
                  <c:v>220500</c:v>
                </c:pt>
                <c:pt idx="1">
                  <c:v>227100</c:v>
                </c:pt>
                <c:pt idx="2">
                  <c:v>229900</c:v>
                </c:pt>
                <c:pt idx="3">
                  <c:v>236000</c:v>
                </c:pt>
                <c:pt idx="4">
                  <c:v>243400</c:v>
                </c:pt>
                <c:pt idx="5">
                  <c:v>247700</c:v>
                </c:pt>
                <c:pt idx="6">
                  <c:v>254300</c:v>
                </c:pt>
                <c:pt idx="7">
                  <c:v>261900</c:v>
                </c:pt>
                <c:pt idx="8">
                  <c:v>269100</c:v>
                </c:pt>
                <c:pt idx="9">
                  <c:v>272300</c:v>
                </c:pt>
              </c:numCache>
            </c:numRef>
          </c:val>
          <c:extLst>
            <c:ext xmlns:c16="http://schemas.microsoft.com/office/drawing/2014/chart" uri="{C3380CC4-5D6E-409C-BE32-E72D297353CC}">
              <c16:uniqueId val="{00000001-7922-42F0-83CC-9B84045816A9}"/>
            </c:ext>
          </c:extLst>
        </c:ser>
        <c:dLbls>
          <c:showLegendKey val="0"/>
          <c:showVal val="0"/>
          <c:showCatName val="0"/>
          <c:showSerName val="0"/>
          <c:showPercent val="0"/>
          <c:showBubbleSize val="0"/>
        </c:dLbls>
        <c:gapWidth val="219"/>
        <c:overlap val="-27"/>
        <c:axId val="611686056"/>
        <c:axId val="611685400"/>
      </c:barChart>
      <c:catAx>
        <c:axId val="6116860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611685400"/>
        <c:crosses val="autoZero"/>
        <c:auto val="1"/>
        <c:lblAlgn val="ctr"/>
        <c:lblOffset val="100"/>
        <c:noMultiLvlLbl val="0"/>
      </c:catAx>
      <c:valAx>
        <c:axId val="611685400"/>
        <c:scaling>
          <c:orientation val="minMax"/>
        </c:scaling>
        <c:delete val="0"/>
        <c:axPos val="l"/>
        <c:majorGridlines>
          <c:spPr>
            <a:ln w="9525" cap="flat" cmpd="sng" algn="ctr">
              <a:solidFill>
                <a:schemeClr val="tx1">
                  <a:lumMod val="15000"/>
                  <a:lumOff val="85000"/>
                </a:schemeClr>
              </a:solidFill>
              <a:round/>
            </a:ln>
            <a:effectLst/>
          </c:spPr>
        </c:majorGridlines>
        <c:numFmt formatCode="_-* #\ ##0\ &quot;kr&quot;_-;\-* #\ ##0\ &quot;kr&quot;_-;_-* &quot;-&quot;??\ &quot;kr&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6116860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sv-SE" dirty="0"/>
              <a:t>Dagar med föräldrapenning</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barChart>
        <c:barDir val="col"/>
        <c:grouping val="clustered"/>
        <c:varyColors val="0"/>
        <c:ser>
          <c:idx val="0"/>
          <c:order val="0"/>
          <c:tx>
            <c:strRef>
              <c:f>'Fördelning av föräldrapenning'!$A$2</c:f>
              <c:strCache>
                <c:ptCount val="1"/>
                <c:pt idx="0">
                  <c:v>Kvinnor</c:v>
                </c:pt>
              </c:strCache>
            </c:strRef>
          </c:tx>
          <c:spPr>
            <a:solidFill>
              <a:schemeClr val="accent1"/>
            </a:solidFill>
            <a:ln>
              <a:noFill/>
            </a:ln>
            <a:effectLst/>
          </c:spPr>
          <c:invertIfNegative val="0"/>
          <c:cat>
            <c:numRef>
              <c:f>'Fördelning av föräldrapenning'!$B$1:$K$1</c:f>
              <c:numCache>
                <c:formatCode>General</c:formatCode>
                <c:ptCount val="10"/>
                <c:pt idx="0">
                  <c:v>2011</c:v>
                </c:pt>
                <c:pt idx="1">
                  <c:v>2012</c:v>
                </c:pt>
                <c:pt idx="2">
                  <c:v>2013</c:v>
                </c:pt>
                <c:pt idx="3">
                  <c:v>2014</c:v>
                </c:pt>
                <c:pt idx="4">
                  <c:v>2015</c:v>
                </c:pt>
                <c:pt idx="5">
                  <c:v>2016</c:v>
                </c:pt>
                <c:pt idx="6">
                  <c:v>2017</c:v>
                </c:pt>
                <c:pt idx="7">
                  <c:v>2018</c:v>
                </c:pt>
                <c:pt idx="8">
                  <c:v>2019</c:v>
                </c:pt>
                <c:pt idx="9">
                  <c:v>2020</c:v>
                </c:pt>
              </c:numCache>
            </c:numRef>
          </c:cat>
          <c:val>
            <c:numRef>
              <c:f>'Fördelning av föräldrapenning'!$B$2:$K$2</c:f>
              <c:numCache>
                <c:formatCode>#\ ##0.00_ ;\-#\ ##0.00\ </c:formatCode>
                <c:ptCount val="10"/>
                <c:pt idx="0">
                  <c:v>92.4</c:v>
                </c:pt>
                <c:pt idx="1">
                  <c:v>91.6</c:v>
                </c:pt>
                <c:pt idx="2">
                  <c:v>91.5</c:v>
                </c:pt>
                <c:pt idx="3">
                  <c:v>90.4</c:v>
                </c:pt>
                <c:pt idx="4">
                  <c:v>90.1</c:v>
                </c:pt>
                <c:pt idx="5">
                  <c:v>88.8</c:v>
                </c:pt>
                <c:pt idx="6">
                  <c:v>88.3</c:v>
                </c:pt>
                <c:pt idx="7">
                  <c:v>84.1</c:v>
                </c:pt>
                <c:pt idx="8">
                  <c:v>83</c:v>
                </c:pt>
                <c:pt idx="9">
                  <c:v>80.400000000000006</c:v>
                </c:pt>
              </c:numCache>
            </c:numRef>
          </c:val>
          <c:extLst>
            <c:ext xmlns:c16="http://schemas.microsoft.com/office/drawing/2014/chart" uri="{C3380CC4-5D6E-409C-BE32-E72D297353CC}">
              <c16:uniqueId val="{00000000-311E-4828-82F5-DAC8D9068F2D}"/>
            </c:ext>
          </c:extLst>
        </c:ser>
        <c:ser>
          <c:idx val="1"/>
          <c:order val="1"/>
          <c:tx>
            <c:strRef>
              <c:f>'Fördelning av föräldrapenning'!$A$3</c:f>
              <c:strCache>
                <c:ptCount val="1"/>
                <c:pt idx="0">
                  <c:v>Män</c:v>
                </c:pt>
              </c:strCache>
            </c:strRef>
          </c:tx>
          <c:spPr>
            <a:solidFill>
              <a:schemeClr val="accent2"/>
            </a:solidFill>
            <a:ln>
              <a:noFill/>
            </a:ln>
            <a:effectLst/>
          </c:spPr>
          <c:invertIfNegative val="0"/>
          <c:cat>
            <c:numRef>
              <c:f>'Fördelning av föräldrapenning'!$B$1:$K$1</c:f>
              <c:numCache>
                <c:formatCode>General</c:formatCode>
                <c:ptCount val="10"/>
                <c:pt idx="0">
                  <c:v>2011</c:v>
                </c:pt>
                <c:pt idx="1">
                  <c:v>2012</c:v>
                </c:pt>
                <c:pt idx="2">
                  <c:v>2013</c:v>
                </c:pt>
                <c:pt idx="3">
                  <c:v>2014</c:v>
                </c:pt>
                <c:pt idx="4">
                  <c:v>2015</c:v>
                </c:pt>
                <c:pt idx="5">
                  <c:v>2016</c:v>
                </c:pt>
                <c:pt idx="6">
                  <c:v>2017</c:v>
                </c:pt>
                <c:pt idx="7">
                  <c:v>2018</c:v>
                </c:pt>
                <c:pt idx="8">
                  <c:v>2019</c:v>
                </c:pt>
                <c:pt idx="9">
                  <c:v>2020</c:v>
                </c:pt>
              </c:numCache>
            </c:numRef>
          </c:cat>
          <c:val>
            <c:numRef>
              <c:f>'Fördelning av föräldrapenning'!$B$3:$K$3</c:f>
              <c:numCache>
                <c:formatCode>#\ ##0.00_ ;\-#\ ##0.00\ </c:formatCode>
                <c:ptCount val="10"/>
                <c:pt idx="0">
                  <c:v>33.1</c:v>
                </c:pt>
                <c:pt idx="1">
                  <c:v>33.4</c:v>
                </c:pt>
                <c:pt idx="2">
                  <c:v>33.700000000000003</c:v>
                </c:pt>
                <c:pt idx="3">
                  <c:v>34.700000000000003</c:v>
                </c:pt>
                <c:pt idx="4">
                  <c:v>36.299999999999997</c:v>
                </c:pt>
                <c:pt idx="5">
                  <c:v>36.9</c:v>
                </c:pt>
                <c:pt idx="6">
                  <c:v>38.4</c:v>
                </c:pt>
                <c:pt idx="7">
                  <c:v>38.6</c:v>
                </c:pt>
                <c:pt idx="8">
                  <c:v>38.5</c:v>
                </c:pt>
                <c:pt idx="9">
                  <c:v>37.799999999999997</c:v>
                </c:pt>
              </c:numCache>
            </c:numRef>
          </c:val>
          <c:extLst>
            <c:ext xmlns:c16="http://schemas.microsoft.com/office/drawing/2014/chart" uri="{C3380CC4-5D6E-409C-BE32-E72D297353CC}">
              <c16:uniqueId val="{00000001-311E-4828-82F5-DAC8D9068F2D}"/>
            </c:ext>
          </c:extLst>
        </c:ser>
        <c:dLbls>
          <c:showLegendKey val="0"/>
          <c:showVal val="0"/>
          <c:showCatName val="0"/>
          <c:showSerName val="0"/>
          <c:showPercent val="0"/>
          <c:showBubbleSize val="0"/>
        </c:dLbls>
        <c:gapWidth val="219"/>
        <c:overlap val="-27"/>
        <c:axId val="859662360"/>
        <c:axId val="859661704"/>
      </c:barChart>
      <c:catAx>
        <c:axId val="8596623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859661704"/>
        <c:crosses val="autoZero"/>
        <c:auto val="1"/>
        <c:lblAlgn val="ctr"/>
        <c:lblOffset val="100"/>
        <c:noMultiLvlLbl val="0"/>
      </c:catAx>
      <c:valAx>
        <c:axId val="859661704"/>
        <c:scaling>
          <c:orientation val="minMax"/>
        </c:scaling>
        <c:delete val="0"/>
        <c:axPos val="l"/>
        <c:majorGridlines>
          <c:spPr>
            <a:ln w="9525" cap="flat" cmpd="sng" algn="ctr">
              <a:solidFill>
                <a:schemeClr val="tx1">
                  <a:lumMod val="15000"/>
                  <a:lumOff val="85000"/>
                </a:schemeClr>
              </a:solidFill>
              <a:round/>
            </a:ln>
            <a:effectLst/>
          </c:spPr>
        </c:majorGridlines>
        <c:numFmt formatCode="#\ ##0.00_ ;\-#\ ##0.00\ "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8596623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sv-SE" dirty="0"/>
              <a:t>Uttag av VAB-dagar</a:t>
            </a:r>
          </a:p>
        </c:rich>
      </c:tx>
      <c:layout>
        <c:manualLayout>
          <c:xMode val="edge"/>
          <c:yMode val="edge"/>
          <c:x val="0.42358300032939938"/>
          <c:y val="1.8240845226188875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barChart>
        <c:barDir val="col"/>
        <c:grouping val="clustered"/>
        <c:varyColors val="0"/>
        <c:ser>
          <c:idx val="0"/>
          <c:order val="0"/>
          <c:tx>
            <c:strRef>
              <c:f>'Fördelning av VAB'!$A$2</c:f>
              <c:strCache>
                <c:ptCount val="1"/>
                <c:pt idx="0">
                  <c:v>Kvinnor</c:v>
                </c:pt>
              </c:strCache>
            </c:strRef>
          </c:tx>
          <c:spPr>
            <a:solidFill>
              <a:schemeClr val="accent1"/>
            </a:solidFill>
            <a:ln>
              <a:noFill/>
            </a:ln>
            <a:effectLst/>
          </c:spPr>
          <c:invertIfNegative val="0"/>
          <c:cat>
            <c:numRef>
              <c:f>'Fördelning av VAB'!$B$1:$L$1</c:f>
              <c:numCache>
                <c:formatCode>General</c:formatCode>
                <c:ptCount val="11"/>
                <c:pt idx="0">
                  <c:v>2011</c:v>
                </c:pt>
                <c:pt idx="1">
                  <c:v>2012</c:v>
                </c:pt>
                <c:pt idx="2">
                  <c:v>2013</c:v>
                </c:pt>
                <c:pt idx="3">
                  <c:v>2014</c:v>
                </c:pt>
                <c:pt idx="4">
                  <c:v>2015</c:v>
                </c:pt>
                <c:pt idx="5">
                  <c:v>2016</c:v>
                </c:pt>
                <c:pt idx="6">
                  <c:v>2017</c:v>
                </c:pt>
                <c:pt idx="7">
                  <c:v>2018</c:v>
                </c:pt>
                <c:pt idx="8">
                  <c:v>2019</c:v>
                </c:pt>
                <c:pt idx="9">
                  <c:v>2020</c:v>
                </c:pt>
                <c:pt idx="10">
                  <c:v>2021</c:v>
                </c:pt>
              </c:numCache>
            </c:numRef>
          </c:cat>
          <c:val>
            <c:numRef>
              <c:f>'Fördelning av VAB'!$B$2:$L$2</c:f>
              <c:numCache>
                <c:formatCode>#\ ##0.00_ ;\-#\ ##0.00\ </c:formatCode>
                <c:ptCount val="11"/>
                <c:pt idx="0">
                  <c:v>7.8</c:v>
                </c:pt>
                <c:pt idx="1">
                  <c:v>7.8</c:v>
                </c:pt>
                <c:pt idx="2">
                  <c:v>8.1999999999999993</c:v>
                </c:pt>
                <c:pt idx="3">
                  <c:v>8.4</c:v>
                </c:pt>
                <c:pt idx="4">
                  <c:v>8.4</c:v>
                </c:pt>
                <c:pt idx="5">
                  <c:v>8.3000000000000007</c:v>
                </c:pt>
                <c:pt idx="6">
                  <c:v>8.4</c:v>
                </c:pt>
                <c:pt idx="7">
                  <c:v>8.6</c:v>
                </c:pt>
                <c:pt idx="8">
                  <c:v>8.3000000000000007</c:v>
                </c:pt>
                <c:pt idx="9">
                  <c:v>10</c:v>
                </c:pt>
                <c:pt idx="10">
                  <c:v>10.5</c:v>
                </c:pt>
              </c:numCache>
            </c:numRef>
          </c:val>
          <c:extLst>
            <c:ext xmlns:c16="http://schemas.microsoft.com/office/drawing/2014/chart" uri="{C3380CC4-5D6E-409C-BE32-E72D297353CC}">
              <c16:uniqueId val="{00000000-E433-4C73-97A7-FE4775A63E98}"/>
            </c:ext>
          </c:extLst>
        </c:ser>
        <c:ser>
          <c:idx val="1"/>
          <c:order val="1"/>
          <c:tx>
            <c:strRef>
              <c:f>'Fördelning av VAB'!$A$3</c:f>
              <c:strCache>
                <c:ptCount val="1"/>
                <c:pt idx="0">
                  <c:v>Män</c:v>
                </c:pt>
              </c:strCache>
            </c:strRef>
          </c:tx>
          <c:spPr>
            <a:solidFill>
              <a:schemeClr val="accent2"/>
            </a:solidFill>
            <a:ln>
              <a:noFill/>
            </a:ln>
            <a:effectLst/>
          </c:spPr>
          <c:invertIfNegative val="0"/>
          <c:cat>
            <c:numRef>
              <c:f>'Fördelning av VAB'!$B$1:$L$1</c:f>
              <c:numCache>
                <c:formatCode>General</c:formatCode>
                <c:ptCount val="11"/>
                <c:pt idx="0">
                  <c:v>2011</c:v>
                </c:pt>
                <c:pt idx="1">
                  <c:v>2012</c:v>
                </c:pt>
                <c:pt idx="2">
                  <c:v>2013</c:v>
                </c:pt>
                <c:pt idx="3">
                  <c:v>2014</c:v>
                </c:pt>
                <c:pt idx="4">
                  <c:v>2015</c:v>
                </c:pt>
                <c:pt idx="5">
                  <c:v>2016</c:v>
                </c:pt>
                <c:pt idx="6">
                  <c:v>2017</c:v>
                </c:pt>
                <c:pt idx="7">
                  <c:v>2018</c:v>
                </c:pt>
                <c:pt idx="8">
                  <c:v>2019</c:v>
                </c:pt>
                <c:pt idx="9">
                  <c:v>2020</c:v>
                </c:pt>
                <c:pt idx="10">
                  <c:v>2021</c:v>
                </c:pt>
              </c:numCache>
            </c:numRef>
          </c:cat>
          <c:val>
            <c:numRef>
              <c:f>'Fördelning av VAB'!$B$3:$L$3</c:f>
              <c:numCache>
                <c:formatCode>#\ ##0.00_ ;\-#\ ##0.00\ </c:formatCode>
                <c:ptCount val="11"/>
                <c:pt idx="0">
                  <c:v>5.9</c:v>
                </c:pt>
                <c:pt idx="1">
                  <c:v>5.9</c:v>
                </c:pt>
                <c:pt idx="2">
                  <c:v>6.4</c:v>
                </c:pt>
                <c:pt idx="3">
                  <c:v>6.6</c:v>
                </c:pt>
                <c:pt idx="4">
                  <c:v>6.7</c:v>
                </c:pt>
                <c:pt idx="5">
                  <c:v>6.7</c:v>
                </c:pt>
                <c:pt idx="6">
                  <c:v>6.7</c:v>
                </c:pt>
                <c:pt idx="7">
                  <c:v>6.8</c:v>
                </c:pt>
                <c:pt idx="8">
                  <c:v>6.6</c:v>
                </c:pt>
                <c:pt idx="9">
                  <c:v>8</c:v>
                </c:pt>
                <c:pt idx="10">
                  <c:v>8.5</c:v>
                </c:pt>
              </c:numCache>
            </c:numRef>
          </c:val>
          <c:extLst>
            <c:ext xmlns:c16="http://schemas.microsoft.com/office/drawing/2014/chart" uri="{C3380CC4-5D6E-409C-BE32-E72D297353CC}">
              <c16:uniqueId val="{00000001-E433-4C73-97A7-FE4775A63E98}"/>
            </c:ext>
          </c:extLst>
        </c:ser>
        <c:dLbls>
          <c:showLegendKey val="0"/>
          <c:showVal val="0"/>
          <c:showCatName val="0"/>
          <c:showSerName val="0"/>
          <c:showPercent val="0"/>
          <c:showBubbleSize val="0"/>
        </c:dLbls>
        <c:gapWidth val="219"/>
        <c:overlap val="-27"/>
        <c:axId val="856993624"/>
        <c:axId val="856996576"/>
      </c:barChart>
      <c:catAx>
        <c:axId val="8569936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856996576"/>
        <c:crosses val="autoZero"/>
        <c:auto val="1"/>
        <c:lblAlgn val="ctr"/>
        <c:lblOffset val="100"/>
        <c:noMultiLvlLbl val="0"/>
      </c:catAx>
      <c:valAx>
        <c:axId val="856996576"/>
        <c:scaling>
          <c:orientation val="minMax"/>
        </c:scaling>
        <c:delete val="0"/>
        <c:axPos val="l"/>
        <c:majorGridlines>
          <c:spPr>
            <a:ln w="9525" cap="flat" cmpd="sng" algn="ctr">
              <a:solidFill>
                <a:schemeClr val="tx1">
                  <a:lumMod val="15000"/>
                  <a:lumOff val="85000"/>
                </a:schemeClr>
              </a:solidFill>
              <a:round/>
            </a:ln>
            <a:effectLst/>
          </c:spPr>
        </c:majorGridlines>
        <c:numFmt formatCode="#\ ##0.00_ ;\-#\ ##0.00\ "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85699362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Blad1!$B$1</c:f>
              <c:strCache>
                <c:ptCount val="1"/>
                <c:pt idx="0">
                  <c:v>Kvinnor</c:v>
                </c:pt>
              </c:strCache>
            </c:strRef>
          </c:tx>
          <c:spPr>
            <a:solidFill>
              <a:schemeClr val="accent1"/>
            </a:solidFill>
            <a:ln>
              <a:noFill/>
            </a:ln>
            <a:effectLst/>
          </c:spPr>
          <c:invertIfNegative val="0"/>
          <c:cat>
            <c:strRef>
              <c:f>Blad1!$A$2:$A$3</c:f>
              <c:strCache>
                <c:ptCount val="2"/>
                <c:pt idx="0">
                  <c:v>Aktiefonder</c:v>
                </c:pt>
                <c:pt idx="1">
                  <c:v>Sparkonto</c:v>
                </c:pt>
              </c:strCache>
            </c:strRef>
          </c:cat>
          <c:val>
            <c:numRef>
              <c:f>Blad1!$B$2:$B$3</c:f>
              <c:numCache>
                <c:formatCode>General</c:formatCode>
                <c:ptCount val="2"/>
                <c:pt idx="0">
                  <c:v>0.23</c:v>
                </c:pt>
                <c:pt idx="1">
                  <c:v>0.44</c:v>
                </c:pt>
              </c:numCache>
            </c:numRef>
          </c:val>
          <c:extLst>
            <c:ext xmlns:c16="http://schemas.microsoft.com/office/drawing/2014/chart" uri="{C3380CC4-5D6E-409C-BE32-E72D297353CC}">
              <c16:uniqueId val="{00000000-41A8-48CA-A722-66189F851D71}"/>
            </c:ext>
          </c:extLst>
        </c:ser>
        <c:ser>
          <c:idx val="1"/>
          <c:order val="1"/>
          <c:tx>
            <c:strRef>
              <c:f>Blad1!$C$1</c:f>
              <c:strCache>
                <c:ptCount val="1"/>
                <c:pt idx="0">
                  <c:v>Män</c:v>
                </c:pt>
              </c:strCache>
            </c:strRef>
          </c:tx>
          <c:spPr>
            <a:solidFill>
              <a:schemeClr val="accent2"/>
            </a:solidFill>
            <a:ln>
              <a:noFill/>
            </a:ln>
            <a:effectLst/>
          </c:spPr>
          <c:invertIfNegative val="0"/>
          <c:cat>
            <c:strRef>
              <c:f>Blad1!$A$2:$A$3</c:f>
              <c:strCache>
                <c:ptCount val="2"/>
                <c:pt idx="0">
                  <c:v>Aktiefonder</c:v>
                </c:pt>
                <c:pt idx="1">
                  <c:v>Sparkonto</c:v>
                </c:pt>
              </c:strCache>
            </c:strRef>
          </c:cat>
          <c:val>
            <c:numRef>
              <c:f>Blad1!$C$2:$C$3</c:f>
              <c:numCache>
                <c:formatCode>General</c:formatCode>
                <c:ptCount val="2"/>
                <c:pt idx="0">
                  <c:v>0.32</c:v>
                </c:pt>
                <c:pt idx="1">
                  <c:v>0.3</c:v>
                </c:pt>
              </c:numCache>
            </c:numRef>
          </c:val>
          <c:extLst>
            <c:ext xmlns:c16="http://schemas.microsoft.com/office/drawing/2014/chart" uri="{C3380CC4-5D6E-409C-BE32-E72D297353CC}">
              <c16:uniqueId val="{00000001-41A8-48CA-A722-66189F851D71}"/>
            </c:ext>
          </c:extLst>
        </c:ser>
        <c:dLbls>
          <c:showLegendKey val="0"/>
          <c:showVal val="0"/>
          <c:showCatName val="0"/>
          <c:showSerName val="0"/>
          <c:showPercent val="0"/>
          <c:showBubbleSize val="0"/>
        </c:dLbls>
        <c:gapWidth val="219"/>
        <c:overlap val="-27"/>
        <c:axId val="936048168"/>
        <c:axId val="936046200"/>
      </c:barChart>
      <c:catAx>
        <c:axId val="9360481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936046200"/>
        <c:crosses val="autoZero"/>
        <c:auto val="1"/>
        <c:lblAlgn val="ctr"/>
        <c:lblOffset val="100"/>
        <c:noMultiLvlLbl val="0"/>
      </c:catAx>
      <c:valAx>
        <c:axId val="93604620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9360481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Blad1!$B$1</c:f>
              <c:strCache>
                <c:ptCount val="1"/>
                <c:pt idx="0">
                  <c:v>Kvinnor</c:v>
                </c:pt>
              </c:strCache>
            </c:strRef>
          </c:tx>
          <c:spPr>
            <a:solidFill>
              <a:schemeClr val="accent1"/>
            </a:solidFill>
            <a:ln>
              <a:noFill/>
            </a:ln>
            <a:effectLst/>
          </c:spPr>
          <c:invertIfNegative val="0"/>
          <c:cat>
            <c:strRef>
              <c:f>Blad1!$A$2:$A$9</c:f>
              <c:strCache>
                <c:ptCount val="8"/>
                <c:pt idx="0">
                  <c:v>Av bankrådgivare</c:v>
                </c:pt>
                <c:pt idx="1">
                  <c:v>Av familj, släkt eller bekant</c:v>
                </c:pt>
                <c:pt idx="2">
                  <c:v>Genom internetbanken</c:v>
                </c:pt>
                <c:pt idx="3">
                  <c:v>Följer blogg, podd, internet</c:v>
                </c:pt>
                <c:pt idx="4">
                  <c:v>Via dagstidning</c:v>
                </c:pt>
                <c:pt idx="5">
                  <c:v>Via facktidning</c:v>
                </c:pt>
                <c:pt idx="6">
                  <c:v>Går kurs, studiecirkel</c:v>
                </c:pt>
                <c:pt idx="7">
                  <c:v>Jag söker inte sådan information</c:v>
                </c:pt>
              </c:strCache>
            </c:strRef>
          </c:cat>
          <c:val>
            <c:numRef>
              <c:f>Blad1!$B$2:$B$9</c:f>
              <c:numCache>
                <c:formatCode>General</c:formatCode>
                <c:ptCount val="8"/>
                <c:pt idx="0">
                  <c:v>0.46</c:v>
                </c:pt>
                <c:pt idx="1">
                  <c:v>0.37</c:v>
                </c:pt>
                <c:pt idx="2">
                  <c:v>0.23</c:v>
                </c:pt>
                <c:pt idx="3">
                  <c:v>0.11</c:v>
                </c:pt>
                <c:pt idx="4">
                  <c:v>0.12</c:v>
                </c:pt>
                <c:pt idx="5">
                  <c:v>0.03</c:v>
                </c:pt>
                <c:pt idx="6">
                  <c:v>0.01</c:v>
                </c:pt>
                <c:pt idx="7">
                  <c:v>0.19</c:v>
                </c:pt>
              </c:numCache>
            </c:numRef>
          </c:val>
          <c:extLst>
            <c:ext xmlns:c16="http://schemas.microsoft.com/office/drawing/2014/chart" uri="{C3380CC4-5D6E-409C-BE32-E72D297353CC}">
              <c16:uniqueId val="{00000000-98D2-4DC9-B566-59EEE1D6E69C}"/>
            </c:ext>
          </c:extLst>
        </c:ser>
        <c:ser>
          <c:idx val="1"/>
          <c:order val="1"/>
          <c:tx>
            <c:strRef>
              <c:f>Blad1!$C$1</c:f>
              <c:strCache>
                <c:ptCount val="1"/>
                <c:pt idx="0">
                  <c:v>Män</c:v>
                </c:pt>
              </c:strCache>
            </c:strRef>
          </c:tx>
          <c:spPr>
            <a:solidFill>
              <a:schemeClr val="accent2"/>
            </a:solidFill>
            <a:ln>
              <a:noFill/>
            </a:ln>
            <a:effectLst/>
          </c:spPr>
          <c:invertIfNegative val="0"/>
          <c:cat>
            <c:strRef>
              <c:f>Blad1!$A$2:$A$9</c:f>
              <c:strCache>
                <c:ptCount val="8"/>
                <c:pt idx="0">
                  <c:v>Av bankrådgivare</c:v>
                </c:pt>
                <c:pt idx="1">
                  <c:v>Av familj, släkt eller bekant</c:v>
                </c:pt>
                <c:pt idx="2">
                  <c:v>Genom internetbanken</c:v>
                </c:pt>
                <c:pt idx="3">
                  <c:v>Följer blogg, podd, internet</c:v>
                </c:pt>
                <c:pt idx="4">
                  <c:v>Via dagstidning</c:v>
                </c:pt>
                <c:pt idx="5">
                  <c:v>Via facktidning</c:v>
                </c:pt>
                <c:pt idx="6">
                  <c:v>Går kurs, studiecirkel</c:v>
                </c:pt>
                <c:pt idx="7">
                  <c:v>Jag söker inte sådan information</c:v>
                </c:pt>
              </c:strCache>
            </c:strRef>
          </c:cat>
          <c:val>
            <c:numRef>
              <c:f>Blad1!$C$2:$C$9</c:f>
              <c:numCache>
                <c:formatCode>General</c:formatCode>
                <c:ptCount val="8"/>
                <c:pt idx="0">
                  <c:v>0.37</c:v>
                </c:pt>
                <c:pt idx="1">
                  <c:v>0.3</c:v>
                </c:pt>
                <c:pt idx="2">
                  <c:v>0.32</c:v>
                </c:pt>
                <c:pt idx="3">
                  <c:v>0.22</c:v>
                </c:pt>
                <c:pt idx="4">
                  <c:v>0.22</c:v>
                </c:pt>
                <c:pt idx="5">
                  <c:v>0.16</c:v>
                </c:pt>
                <c:pt idx="6">
                  <c:v>0.02</c:v>
                </c:pt>
                <c:pt idx="7">
                  <c:v>0.13</c:v>
                </c:pt>
              </c:numCache>
            </c:numRef>
          </c:val>
          <c:extLst>
            <c:ext xmlns:c16="http://schemas.microsoft.com/office/drawing/2014/chart" uri="{C3380CC4-5D6E-409C-BE32-E72D297353CC}">
              <c16:uniqueId val="{00000001-98D2-4DC9-B566-59EEE1D6E69C}"/>
            </c:ext>
          </c:extLst>
        </c:ser>
        <c:dLbls>
          <c:showLegendKey val="0"/>
          <c:showVal val="0"/>
          <c:showCatName val="0"/>
          <c:showSerName val="0"/>
          <c:showPercent val="0"/>
          <c:showBubbleSize val="0"/>
        </c:dLbls>
        <c:gapWidth val="219"/>
        <c:axId val="936048168"/>
        <c:axId val="936046200"/>
      </c:barChart>
      <c:catAx>
        <c:axId val="9360481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936046200"/>
        <c:crosses val="autoZero"/>
        <c:auto val="1"/>
        <c:lblAlgn val="ctr"/>
        <c:lblOffset val="100"/>
        <c:noMultiLvlLbl val="0"/>
      </c:catAx>
      <c:valAx>
        <c:axId val="93604620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9360481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Blad1!$B$1</c:f>
              <c:strCache>
                <c:ptCount val="1"/>
                <c:pt idx="0">
                  <c:v>0,32</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CAA5-4D7D-A564-2AD933A09EE1}"/>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CAA5-4D7D-A564-2AD933A09EE1}"/>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CAA5-4D7D-A564-2AD933A09EE1}"/>
              </c:ext>
            </c:extLst>
          </c:dPt>
          <c:dPt>
            <c:idx val="3"/>
            <c:bubble3D val="0"/>
            <c:spPr>
              <a:solidFill>
                <a:srgbClr val="E37D61"/>
              </a:solidFill>
              <a:ln w="19050">
                <a:solidFill>
                  <a:schemeClr val="lt1"/>
                </a:solidFill>
              </a:ln>
              <a:effectLst/>
            </c:spPr>
            <c:extLst>
              <c:ext xmlns:c16="http://schemas.microsoft.com/office/drawing/2014/chart" uri="{C3380CC4-5D6E-409C-BE32-E72D297353CC}">
                <c16:uniqueId val="{00000007-CAA5-4D7D-A564-2AD933A09EE1}"/>
              </c:ext>
            </c:extLst>
          </c:dPt>
          <c:cat>
            <c:strRef>
              <c:f>Blad1!$A$2:$A$5</c:f>
              <c:strCache>
                <c:ptCount val="4"/>
                <c:pt idx="0">
                  <c:v>Ja, kanske</c:v>
                </c:pt>
                <c:pt idx="1">
                  <c:v>Tveksam</c:v>
                </c:pt>
                <c:pt idx="2">
                  <c:v>Nej</c:v>
                </c:pt>
                <c:pt idx="3">
                  <c:v>Vet ej</c:v>
                </c:pt>
              </c:strCache>
            </c:strRef>
          </c:cat>
          <c:val>
            <c:numRef>
              <c:f>Blad1!$B$2:$B$5</c:f>
              <c:numCache>
                <c:formatCode>General</c:formatCode>
                <c:ptCount val="4"/>
                <c:pt idx="0">
                  <c:v>0.4</c:v>
                </c:pt>
                <c:pt idx="1">
                  <c:v>0.12</c:v>
                </c:pt>
                <c:pt idx="2">
                  <c:v>0.09</c:v>
                </c:pt>
                <c:pt idx="3">
                  <c:v>7.0000000000000007E-2</c:v>
                </c:pt>
              </c:numCache>
            </c:numRef>
          </c:val>
          <c:extLst>
            <c:ext xmlns:c16="http://schemas.microsoft.com/office/drawing/2014/chart" uri="{C3380CC4-5D6E-409C-BE32-E72D297353CC}">
              <c16:uniqueId val="{00000008-CAA5-4D7D-A564-2AD933A09EE1}"/>
            </c:ext>
          </c:extLst>
        </c:ser>
        <c:dLbls>
          <c:showLegendKey val="0"/>
          <c:showVal val="0"/>
          <c:showCatName val="0"/>
          <c:showSerName val="0"/>
          <c:showPercent val="0"/>
          <c:showBubbleSize val="0"/>
          <c:showLeaderLines val="1"/>
        </c:dLbls>
        <c:firstSliceAng val="0"/>
      </c:pieChart>
      <c:spPr>
        <a:noFill/>
        <a:ln>
          <a:noFill/>
        </a:ln>
        <a:effectLst/>
      </c:spPr>
    </c:plotArea>
    <c:legend>
      <c:legendPos val="r"/>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1A1090-7399-BE47-B8B1-881EC826E9F9}" type="datetimeFigureOut">
              <a:rPr lang="sv-SE" smtClean="0"/>
              <a:t>2023-04-26</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91D9B3-0424-AE4A-B8B4-BBEE3C89A386}" type="slidenum">
              <a:rPr lang="sv-SE" smtClean="0"/>
              <a:t>‹#›</a:t>
            </a:fld>
            <a:endParaRPr lang="sv-SE"/>
          </a:p>
        </p:txBody>
      </p:sp>
    </p:spTree>
    <p:extLst>
      <p:ext uri="{BB962C8B-B14F-4D97-AF65-F5344CB8AC3E}">
        <p14:creationId xmlns:p14="http://schemas.microsoft.com/office/powerpoint/2010/main" val="33059975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para_framsida">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BEE525FE-AFC3-94A9-0889-73FF18750EE2}"/>
              </a:ext>
            </a:extLst>
          </p:cNvPr>
          <p:cNvPicPr>
            <a:picLocks noChangeAspect="1"/>
          </p:cNvPicPr>
          <p:nvPr userDrawn="1"/>
        </p:nvPicPr>
        <p:blipFill>
          <a:blip r:embed="rId2"/>
          <a:stretch>
            <a:fillRect/>
          </a:stretch>
        </p:blipFill>
        <p:spPr>
          <a:xfrm>
            <a:off x="0" y="0"/>
            <a:ext cx="12192000" cy="6858000"/>
          </a:xfrm>
          <a:prstGeom prst="rect">
            <a:avLst/>
          </a:prstGeom>
          <a:noFill/>
        </p:spPr>
      </p:pic>
      <p:sp>
        <p:nvSpPr>
          <p:cNvPr id="2" name="Rubrik 1">
            <a:extLst>
              <a:ext uri="{FF2B5EF4-FFF2-40B4-BE49-F238E27FC236}">
                <a16:creationId xmlns:a16="http://schemas.microsoft.com/office/drawing/2014/main" id="{2CE70E46-123C-582A-8E95-750418603968}"/>
              </a:ext>
            </a:extLst>
          </p:cNvPr>
          <p:cNvSpPr>
            <a:spLocks noGrp="1"/>
          </p:cNvSpPr>
          <p:nvPr>
            <p:ph type="ctrTitle" hasCustomPrompt="1"/>
          </p:nvPr>
        </p:nvSpPr>
        <p:spPr>
          <a:xfrm>
            <a:off x="1091083" y="2758198"/>
            <a:ext cx="9144000" cy="1086443"/>
          </a:xfrm>
        </p:spPr>
        <p:txBody>
          <a:bodyPr anchor="t"/>
          <a:lstStyle>
            <a:lvl1pPr algn="l">
              <a:defRPr sz="6000">
                <a:solidFill>
                  <a:srgbClr val="DB9B3D"/>
                </a:solidFill>
              </a:defRPr>
            </a:lvl1pPr>
          </a:lstStyle>
          <a:p>
            <a:r>
              <a:rPr lang="sv-SE" dirty="0"/>
              <a:t>RUBRIK</a:t>
            </a:r>
          </a:p>
        </p:txBody>
      </p:sp>
      <p:sp>
        <p:nvSpPr>
          <p:cNvPr id="3" name="Underrubrik 2">
            <a:extLst>
              <a:ext uri="{FF2B5EF4-FFF2-40B4-BE49-F238E27FC236}">
                <a16:creationId xmlns:a16="http://schemas.microsoft.com/office/drawing/2014/main" id="{DC82ADE2-6FBD-F173-66D3-B118AF906123}"/>
              </a:ext>
            </a:extLst>
          </p:cNvPr>
          <p:cNvSpPr>
            <a:spLocks noGrp="1"/>
          </p:cNvSpPr>
          <p:nvPr>
            <p:ph type="subTitle" idx="1"/>
          </p:nvPr>
        </p:nvSpPr>
        <p:spPr>
          <a:xfrm>
            <a:off x="1091083" y="3665234"/>
            <a:ext cx="9144000" cy="1655762"/>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endParaRPr lang="sv-SE" dirty="0"/>
          </a:p>
        </p:txBody>
      </p:sp>
    </p:spTree>
    <p:extLst>
      <p:ext uri="{BB962C8B-B14F-4D97-AF65-F5344CB8AC3E}">
        <p14:creationId xmlns:p14="http://schemas.microsoft.com/office/powerpoint/2010/main" val="113027071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para_avsnittsdelare utan tonplatta">
    <p:spTree>
      <p:nvGrpSpPr>
        <p:cNvPr id="1" name=""/>
        <p:cNvGrpSpPr/>
        <p:nvPr/>
      </p:nvGrpSpPr>
      <p:grpSpPr>
        <a:xfrm>
          <a:off x="0" y="0"/>
          <a:ext cx="0" cy="0"/>
          <a:chOff x="0" y="0"/>
          <a:chExt cx="0" cy="0"/>
        </a:xfrm>
      </p:grpSpPr>
      <p:sp>
        <p:nvSpPr>
          <p:cNvPr id="3" name="Platshållare för bild 2">
            <a:extLst>
              <a:ext uri="{FF2B5EF4-FFF2-40B4-BE49-F238E27FC236}">
                <a16:creationId xmlns:a16="http://schemas.microsoft.com/office/drawing/2014/main" id="{88FABCCB-A2AE-0444-BCCF-576C0D91F27E}"/>
              </a:ext>
            </a:extLst>
          </p:cNvPr>
          <p:cNvSpPr>
            <a:spLocks noGrp="1"/>
          </p:cNvSpPr>
          <p:nvPr>
            <p:ph type="pic" sz="quarter" idx="10" hasCustomPrompt="1"/>
          </p:nvPr>
        </p:nvSpPr>
        <p:spPr>
          <a:xfrm>
            <a:off x="0" y="5824"/>
            <a:ext cx="12192000" cy="6858000"/>
          </a:xfrm>
          <a:solidFill>
            <a:schemeClr val="bg2">
              <a:lumMod val="75000"/>
              <a:alpha val="80066"/>
            </a:schemeClr>
          </a:solidFill>
        </p:spPr>
        <p:txBody>
          <a:bodyPr/>
          <a:lstStyle>
            <a:lvl1pPr>
              <a:defRPr/>
            </a:lvl1pPr>
          </a:lstStyle>
          <a:p>
            <a:r>
              <a:rPr lang="sv-SE" dirty="0"/>
              <a:t>Klicka på bildikonen för att montera bild</a:t>
            </a:r>
          </a:p>
        </p:txBody>
      </p:sp>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513232" y="2699437"/>
            <a:ext cx="11165535" cy="1325563"/>
          </a:xfrm>
        </p:spPr>
        <p:txBody>
          <a:bodyPr anchor="t" anchorCtr="0"/>
          <a:lstStyle>
            <a:lvl1pPr algn="ctr">
              <a:defRPr sz="3000" b="0">
                <a:solidFill>
                  <a:schemeClr val="bg1"/>
                </a:solidFill>
              </a:defRPr>
            </a:lvl1pPr>
          </a:lstStyle>
          <a:p>
            <a:r>
              <a:rPr lang="sv-SE" dirty="0"/>
              <a:t>KLICKA HÄR FÖR ATT ÄNDRA MALL FÖR RUBRIKFORMAT</a:t>
            </a:r>
          </a:p>
        </p:txBody>
      </p:sp>
      <p:sp>
        <p:nvSpPr>
          <p:cNvPr id="8" name="Platshållare för text 4">
            <a:extLst>
              <a:ext uri="{FF2B5EF4-FFF2-40B4-BE49-F238E27FC236}">
                <a16:creationId xmlns:a16="http://schemas.microsoft.com/office/drawing/2014/main" id="{C1F6203D-A46F-1F18-3BCE-C2796B2656F8}"/>
              </a:ext>
            </a:extLst>
          </p:cNvPr>
          <p:cNvSpPr>
            <a:spLocks noGrp="1"/>
          </p:cNvSpPr>
          <p:nvPr>
            <p:ph type="body" sz="quarter" idx="15" hasCustomPrompt="1"/>
          </p:nvPr>
        </p:nvSpPr>
        <p:spPr>
          <a:xfrm>
            <a:off x="258483" y="5917472"/>
            <a:ext cx="440421" cy="687175"/>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pPr lvl="0"/>
            <a:r>
              <a:rPr lang="sv-SE" dirty="0"/>
              <a:t> </a:t>
            </a:r>
          </a:p>
        </p:txBody>
      </p:sp>
    </p:spTree>
    <p:extLst>
      <p:ext uri="{BB962C8B-B14F-4D97-AF65-F5344CB8AC3E}">
        <p14:creationId xmlns:p14="http://schemas.microsoft.com/office/powerpoint/2010/main" val="68718136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para_avsnittsdelare med tonplatta i bild 01">
    <p:spTree>
      <p:nvGrpSpPr>
        <p:cNvPr id="1" name=""/>
        <p:cNvGrpSpPr/>
        <p:nvPr/>
      </p:nvGrpSpPr>
      <p:grpSpPr>
        <a:xfrm>
          <a:off x="0" y="0"/>
          <a:ext cx="0" cy="0"/>
          <a:chOff x="0" y="0"/>
          <a:chExt cx="0" cy="0"/>
        </a:xfrm>
      </p:grpSpPr>
      <p:pic>
        <p:nvPicPr>
          <p:cNvPr id="8" name="Bildobjekt 7" descr="En bild som visar träd, växt  Automatiskt genererad beskrivning">
            <a:extLst>
              <a:ext uri="{FF2B5EF4-FFF2-40B4-BE49-F238E27FC236}">
                <a16:creationId xmlns:a16="http://schemas.microsoft.com/office/drawing/2014/main" id="{56665B2F-7F55-1C42-2BA6-31EDC18FD69F}"/>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2" name="Bildobjekt 1">
            <a:extLst>
              <a:ext uri="{FF2B5EF4-FFF2-40B4-BE49-F238E27FC236}">
                <a16:creationId xmlns:a16="http://schemas.microsoft.com/office/drawing/2014/main" id="{812A3AB0-C3F1-1236-FF3A-E3B4C819533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58483" y="5927639"/>
            <a:ext cx="446091" cy="677008"/>
          </a:xfrm>
          <a:prstGeom prst="rect">
            <a:avLst/>
          </a:prstGeom>
        </p:spPr>
      </p:pic>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513232" y="2699437"/>
            <a:ext cx="11165535" cy="1325563"/>
          </a:xfrm>
        </p:spPr>
        <p:txBody>
          <a:bodyPr anchor="t" anchorCtr="0"/>
          <a:lstStyle>
            <a:lvl1pPr algn="ctr">
              <a:defRPr sz="3000" b="0">
                <a:solidFill>
                  <a:schemeClr val="bg1"/>
                </a:solidFill>
              </a:defRPr>
            </a:lvl1pPr>
          </a:lstStyle>
          <a:p>
            <a:r>
              <a:rPr lang="sv-SE" dirty="0"/>
              <a:t>KLICKA HÄR FÖR ATT ÄNDRA MALL FÖR RUBRIKFORMAT</a:t>
            </a:r>
          </a:p>
        </p:txBody>
      </p:sp>
    </p:spTree>
    <p:extLst>
      <p:ext uri="{BB962C8B-B14F-4D97-AF65-F5344CB8AC3E}">
        <p14:creationId xmlns:p14="http://schemas.microsoft.com/office/powerpoint/2010/main" val="131767656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para_avsnittsdelare med tonplatta i bild 02">
    <p:spTree>
      <p:nvGrpSpPr>
        <p:cNvPr id="1" name=""/>
        <p:cNvGrpSpPr/>
        <p:nvPr/>
      </p:nvGrpSpPr>
      <p:grpSpPr>
        <a:xfrm>
          <a:off x="0" y="0"/>
          <a:ext cx="0" cy="0"/>
          <a:chOff x="0" y="0"/>
          <a:chExt cx="0" cy="0"/>
        </a:xfrm>
      </p:grpSpPr>
      <p:pic>
        <p:nvPicPr>
          <p:cNvPr id="5" name="Bildobjekt 4" descr="En bild som visar utomhus, vatten, solnedgång, föremål utomhus  Automatiskt genererad beskrivning">
            <a:extLst>
              <a:ext uri="{FF2B5EF4-FFF2-40B4-BE49-F238E27FC236}">
                <a16:creationId xmlns:a16="http://schemas.microsoft.com/office/drawing/2014/main" id="{D9722DAB-C3B1-75E5-1857-3C66FFEF2263}"/>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2" name="Bildobjekt 1">
            <a:extLst>
              <a:ext uri="{FF2B5EF4-FFF2-40B4-BE49-F238E27FC236}">
                <a16:creationId xmlns:a16="http://schemas.microsoft.com/office/drawing/2014/main" id="{812A3AB0-C3F1-1236-FF3A-E3B4C819533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58483" y="5927639"/>
            <a:ext cx="446091" cy="677008"/>
          </a:xfrm>
          <a:prstGeom prst="rect">
            <a:avLst/>
          </a:prstGeom>
        </p:spPr>
      </p:pic>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513232" y="2699437"/>
            <a:ext cx="11165535" cy="1325563"/>
          </a:xfrm>
        </p:spPr>
        <p:txBody>
          <a:bodyPr anchor="t" anchorCtr="0"/>
          <a:lstStyle>
            <a:lvl1pPr algn="ctr">
              <a:defRPr sz="3000" b="0">
                <a:solidFill>
                  <a:schemeClr val="bg1"/>
                </a:solidFill>
              </a:defRPr>
            </a:lvl1pPr>
          </a:lstStyle>
          <a:p>
            <a:r>
              <a:rPr lang="sv-SE" dirty="0"/>
              <a:t>KLICKA HÄR FÖR ATT ÄNDRA MALL FÖR RUBRIKFORMAT</a:t>
            </a:r>
          </a:p>
        </p:txBody>
      </p:sp>
    </p:spTree>
    <p:extLst>
      <p:ext uri="{BB962C8B-B14F-4D97-AF65-F5344CB8AC3E}">
        <p14:creationId xmlns:p14="http://schemas.microsoft.com/office/powerpoint/2010/main" val="279400851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para_avsnittsdelare med tonplatta i bild 03">
    <p:spTree>
      <p:nvGrpSpPr>
        <p:cNvPr id="1" name=""/>
        <p:cNvGrpSpPr/>
        <p:nvPr/>
      </p:nvGrpSpPr>
      <p:grpSpPr>
        <a:xfrm>
          <a:off x="0" y="0"/>
          <a:ext cx="0" cy="0"/>
          <a:chOff x="0" y="0"/>
          <a:chExt cx="0" cy="0"/>
        </a:xfrm>
      </p:grpSpPr>
      <p:pic>
        <p:nvPicPr>
          <p:cNvPr id="4" name="Bildobjekt 3" descr="En bild som visar inomhus  Automatiskt genererad beskrivning">
            <a:extLst>
              <a:ext uri="{FF2B5EF4-FFF2-40B4-BE49-F238E27FC236}">
                <a16:creationId xmlns:a16="http://schemas.microsoft.com/office/drawing/2014/main" id="{4BA7A0EB-2CE4-CF41-3CF4-5F4F2ED4F148}"/>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2" name="Bildobjekt 1">
            <a:extLst>
              <a:ext uri="{FF2B5EF4-FFF2-40B4-BE49-F238E27FC236}">
                <a16:creationId xmlns:a16="http://schemas.microsoft.com/office/drawing/2014/main" id="{812A3AB0-C3F1-1236-FF3A-E3B4C819533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58483" y="5927639"/>
            <a:ext cx="446091" cy="677008"/>
          </a:xfrm>
          <a:prstGeom prst="rect">
            <a:avLst/>
          </a:prstGeom>
        </p:spPr>
      </p:pic>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513232" y="2699437"/>
            <a:ext cx="11165535" cy="1325563"/>
          </a:xfrm>
        </p:spPr>
        <p:txBody>
          <a:bodyPr anchor="t" anchorCtr="0"/>
          <a:lstStyle>
            <a:lvl1pPr algn="ctr">
              <a:defRPr sz="3000" b="0">
                <a:solidFill>
                  <a:schemeClr val="bg1"/>
                </a:solidFill>
              </a:defRPr>
            </a:lvl1pPr>
          </a:lstStyle>
          <a:p>
            <a:r>
              <a:rPr lang="sv-SE" dirty="0"/>
              <a:t>KLICKA HÄR FÖR ATT ÄNDRA MALL FÖR RUBRIKFORMAT</a:t>
            </a:r>
          </a:p>
        </p:txBody>
      </p:sp>
    </p:spTree>
    <p:extLst>
      <p:ext uri="{BB962C8B-B14F-4D97-AF65-F5344CB8AC3E}">
        <p14:creationId xmlns:p14="http://schemas.microsoft.com/office/powerpoint/2010/main" val="409817051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para_avsnittsdelare med tonplatta i bild 04">
    <p:spTree>
      <p:nvGrpSpPr>
        <p:cNvPr id="1" name=""/>
        <p:cNvGrpSpPr/>
        <p:nvPr/>
      </p:nvGrpSpPr>
      <p:grpSpPr>
        <a:xfrm>
          <a:off x="0" y="0"/>
          <a:ext cx="0" cy="0"/>
          <a:chOff x="0" y="0"/>
          <a:chExt cx="0" cy="0"/>
        </a:xfrm>
      </p:grpSpPr>
      <p:pic>
        <p:nvPicPr>
          <p:cNvPr id="8" name="Bildobjekt 7" descr="En bild som visar person, inomhus  Automatiskt genererad beskrivning">
            <a:extLst>
              <a:ext uri="{FF2B5EF4-FFF2-40B4-BE49-F238E27FC236}">
                <a16:creationId xmlns:a16="http://schemas.microsoft.com/office/drawing/2014/main" id="{EAE3347F-F453-D48C-45CC-C3F968BCC902}"/>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2" name="Bildobjekt 1">
            <a:extLst>
              <a:ext uri="{FF2B5EF4-FFF2-40B4-BE49-F238E27FC236}">
                <a16:creationId xmlns:a16="http://schemas.microsoft.com/office/drawing/2014/main" id="{812A3AB0-C3F1-1236-FF3A-E3B4C819533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58483" y="5927639"/>
            <a:ext cx="446091" cy="677008"/>
          </a:xfrm>
          <a:prstGeom prst="rect">
            <a:avLst/>
          </a:prstGeom>
        </p:spPr>
      </p:pic>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513232" y="2699437"/>
            <a:ext cx="11165535" cy="1325563"/>
          </a:xfrm>
        </p:spPr>
        <p:txBody>
          <a:bodyPr anchor="t" anchorCtr="0"/>
          <a:lstStyle>
            <a:lvl1pPr algn="ctr">
              <a:defRPr sz="3000" b="0">
                <a:solidFill>
                  <a:schemeClr val="bg1"/>
                </a:solidFill>
              </a:defRPr>
            </a:lvl1pPr>
          </a:lstStyle>
          <a:p>
            <a:r>
              <a:rPr lang="sv-SE" dirty="0"/>
              <a:t>KLICKA HÄR FÖR ATT ÄNDRA MALL FÖR RUBRIKFORMAT</a:t>
            </a:r>
          </a:p>
        </p:txBody>
      </p:sp>
    </p:spTree>
    <p:extLst>
      <p:ext uri="{BB962C8B-B14F-4D97-AF65-F5344CB8AC3E}">
        <p14:creationId xmlns:p14="http://schemas.microsoft.com/office/powerpoint/2010/main" val="36241269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para_helsidesbild">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668E5D53-C919-41E5-8E0A-4C35B9D9A83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3631" y="5926237"/>
            <a:ext cx="449977" cy="682907"/>
          </a:xfrm>
          <a:prstGeom prst="rect">
            <a:avLst/>
          </a:prstGeom>
        </p:spPr>
      </p:pic>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600595" y="620196"/>
            <a:ext cx="11165535" cy="1325563"/>
          </a:xfrm>
        </p:spPr>
        <p:txBody>
          <a:bodyPr anchor="t" anchorCtr="0"/>
          <a:lstStyle>
            <a:lvl1pPr>
              <a:defRPr sz="3000">
                <a:solidFill>
                  <a:schemeClr val="tx1"/>
                </a:solidFill>
              </a:defRPr>
            </a:lvl1pPr>
          </a:lstStyle>
          <a:p>
            <a:r>
              <a:rPr lang="sv-SE" dirty="0"/>
              <a:t>KLICKA HÄR FÖR ATT ÄNDRA MALL FÖR RUBRIKFORMAT</a:t>
            </a:r>
          </a:p>
        </p:txBody>
      </p:sp>
      <p:sp>
        <p:nvSpPr>
          <p:cNvPr id="10" name="Platshållare för text 6">
            <a:extLst>
              <a:ext uri="{FF2B5EF4-FFF2-40B4-BE49-F238E27FC236}">
                <a16:creationId xmlns:a16="http://schemas.microsoft.com/office/drawing/2014/main" id="{84B71AAA-BB27-E76E-4F27-DB3C51D41046}"/>
              </a:ext>
            </a:extLst>
          </p:cNvPr>
          <p:cNvSpPr>
            <a:spLocks noGrp="1"/>
          </p:cNvSpPr>
          <p:nvPr>
            <p:ph type="body" sz="quarter" idx="11" hasCustomPrompt="1"/>
          </p:nvPr>
        </p:nvSpPr>
        <p:spPr>
          <a:xfrm>
            <a:off x="809624" y="6407151"/>
            <a:ext cx="3432498" cy="201993"/>
          </a:xfrm>
          <a:solidFill>
            <a:srgbClr val="DB9B3D"/>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sp>
        <p:nvSpPr>
          <p:cNvPr id="9" name="Platshållare för bild 2">
            <a:extLst>
              <a:ext uri="{FF2B5EF4-FFF2-40B4-BE49-F238E27FC236}">
                <a16:creationId xmlns:a16="http://schemas.microsoft.com/office/drawing/2014/main" id="{EE65278C-B8D3-5605-F85D-109C1C2A80F7}"/>
              </a:ext>
            </a:extLst>
          </p:cNvPr>
          <p:cNvSpPr>
            <a:spLocks noGrp="1"/>
          </p:cNvSpPr>
          <p:nvPr>
            <p:ph type="pic" sz="quarter" idx="10" hasCustomPrompt="1"/>
          </p:nvPr>
        </p:nvSpPr>
        <p:spPr>
          <a:xfrm>
            <a:off x="1603094" y="1295881"/>
            <a:ext cx="8461093" cy="4844397"/>
          </a:xfrm>
          <a:solidFill>
            <a:schemeClr val="bg2">
              <a:lumMod val="75000"/>
              <a:alpha val="80066"/>
            </a:schemeClr>
          </a:solidFill>
        </p:spPr>
        <p:txBody>
          <a:bodyPr/>
          <a:lstStyle>
            <a:lvl1pPr>
              <a:defRPr/>
            </a:lvl1pPr>
          </a:lstStyle>
          <a:p>
            <a:r>
              <a:rPr lang="sv-SE" dirty="0"/>
              <a:t>Klicka på bildikonen för att lägga in bild</a:t>
            </a:r>
          </a:p>
        </p:txBody>
      </p:sp>
      <p:cxnSp>
        <p:nvCxnSpPr>
          <p:cNvPr id="2" name="Rak 1">
            <a:extLst>
              <a:ext uri="{FF2B5EF4-FFF2-40B4-BE49-F238E27FC236}">
                <a16:creationId xmlns:a16="http://schemas.microsoft.com/office/drawing/2014/main" id="{9400723E-ABA2-0E26-C85C-AA108A072C11}"/>
              </a:ext>
            </a:extLst>
          </p:cNvPr>
          <p:cNvCxnSpPr>
            <a:cxnSpLocks/>
          </p:cNvCxnSpPr>
          <p:nvPr userDrawn="1"/>
        </p:nvCxnSpPr>
        <p:spPr>
          <a:xfrm>
            <a:off x="720969" y="1131277"/>
            <a:ext cx="10560303" cy="0"/>
          </a:xfrm>
          <a:prstGeom prst="line">
            <a:avLst/>
          </a:prstGeom>
          <a:ln w="19050">
            <a:solidFill>
              <a:srgbClr val="DB9B3D"/>
            </a:solidFill>
          </a:ln>
        </p:spPr>
        <p:style>
          <a:lnRef idx="1">
            <a:schemeClr val="accent1"/>
          </a:lnRef>
          <a:fillRef idx="0">
            <a:schemeClr val="accent1"/>
          </a:fillRef>
          <a:effectRef idx="0">
            <a:schemeClr val="accent1"/>
          </a:effectRef>
          <a:fontRef idx="minor">
            <a:schemeClr val="tx1"/>
          </a:fontRef>
        </p:style>
      </p:cxnSp>
      <p:pic>
        <p:nvPicPr>
          <p:cNvPr id="3" name="Bildobjekt 2">
            <a:extLst>
              <a:ext uri="{FF2B5EF4-FFF2-40B4-BE49-F238E27FC236}">
                <a16:creationId xmlns:a16="http://schemas.microsoft.com/office/drawing/2014/main" id="{BD2CE8A6-EF98-DB91-D781-8ECE3593D676}"/>
              </a:ext>
            </a:extLst>
          </p:cNvPr>
          <p:cNvPicPr>
            <a:picLocks noChangeAspect="1"/>
          </p:cNvPicPr>
          <p:nvPr userDrawn="1"/>
        </p:nvPicPr>
        <p:blipFill>
          <a:blip r:embed="rId3"/>
          <a:stretch>
            <a:fillRect/>
          </a:stretch>
        </p:blipFill>
        <p:spPr>
          <a:xfrm>
            <a:off x="10363201" y="1"/>
            <a:ext cx="1754030" cy="1325564"/>
          </a:xfrm>
          <a:prstGeom prst="rect">
            <a:avLst/>
          </a:prstGeom>
        </p:spPr>
      </p:pic>
    </p:spTree>
    <p:extLst>
      <p:ext uri="{BB962C8B-B14F-4D97-AF65-F5344CB8AC3E}">
        <p14:creationId xmlns:p14="http://schemas.microsoft.com/office/powerpoint/2010/main" val="290860436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spara_tacksida">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07F71390-E28F-5A44-AE49-13B2892B538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3962400"/>
            <a:ext cx="12192000" cy="2895600"/>
          </a:xfrm>
          <a:prstGeom prst="rect">
            <a:avLst/>
          </a:prstGeom>
          <a:noFill/>
        </p:spPr>
      </p:pic>
      <p:sp>
        <p:nvSpPr>
          <p:cNvPr id="2" name="Rubrik 1">
            <a:extLst>
              <a:ext uri="{FF2B5EF4-FFF2-40B4-BE49-F238E27FC236}">
                <a16:creationId xmlns:a16="http://schemas.microsoft.com/office/drawing/2014/main" id="{2CE70E46-123C-582A-8E95-750418603968}"/>
              </a:ext>
            </a:extLst>
          </p:cNvPr>
          <p:cNvSpPr>
            <a:spLocks noGrp="1"/>
          </p:cNvSpPr>
          <p:nvPr>
            <p:ph type="ctrTitle" hasCustomPrompt="1"/>
          </p:nvPr>
        </p:nvSpPr>
        <p:spPr>
          <a:xfrm>
            <a:off x="1044489" y="1389184"/>
            <a:ext cx="9144000" cy="1086443"/>
          </a:xfrm>
        </p:spPr>
        <p:txBody>
          <a:bodyPr anchor="t"/>
          <a:lstStyle>
            <a:lvl1pPr algn="l">
              <a:defRPr sz="6000">
                <a:solidFill>
                  <a:srgbClr val="DB9B3D"/>
                </a:solidFill>
              </a:defRPr>
            </a:lvl1pPr>
          </a:lstStyle>
          <a:p>
            <a:r>
              <a:rPr lang="sv-SE" dirty="0"/>
              <a:t>Tack!</a:t>
            </a:r>
          </a:p>
        </p:txBody>
      </p:sp>
      <p:sp>
        <p:nvSpPr>
          <p:cNvPr id="3" name="Underrubrik 2">
            <a:extLst>
              <a:ext uri="{FF2B5EF4-FFF2-40B4-BE49-F238E27FC236}">
                <a16:creationId xmlns:a16="http://schemas.microsoft.com/office/drawing/2014/main" id="{DC82ADE2-6FBD-F173-66D3-B118AF906123}"/>
              </a:ext>
            </a:extLst>
          </p:cNvPr>
          <p:cNvSpPr>
            <a:spLocks noGrp="1"/>
          </p:cNvSpPr>
          <p:nvPr>
            <p:ph type="subTitle" idx="1" hasCustomPrompt="1"/>
          </p:nvPr>
        </p:nvSpPr>
        <p:spPr>
          <a:xfrm>
            <a:off x="1044489" y="2475627"/>
            <a:ext cx="9144000" cy="1655762"/>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spcBef>
                <a:spcPts val="0"/>
              </a:spcBef>
            </a:pPr>
            <a:r>
              <a:rPr lang="sv-SE" sz="2000" b="1" dirty="0"/>
              <a:t>Kontakt: </a:t>
            </a:r>
          </a:p>
          <a:p>
            <a:pPr>
              <a:spcBef>
                <a:spcPts val="0"/>
              </a:spcBef>
            </a:pPr>
            <a:r>
              <a:rPr lang="sv-SE" sz="2000" dirty="0"/>
              <a:t>Namn Förnamn</a:t>
            </a:r>
          </a:p>
          <a:p>
            <a:pPr>
              <a:spcBef>
                <a:spcPts val="0"/>
              </a:spcBef>
            </a:pPr>
            <a:r>
              <a:rPr lang="sv-SE" sz="2000" dirty="0" err="1"/>
              <a:t>namn.fornamn@foretag.se</a:t>
            </a:r>
            <a:endParaRPr lang="sv-SE" sz="2000" dirty="0"/>
          </a:p>
        </p:txBody>
      </p:sp>
      <p:pic>
        <p:nvPicPr>
          <p:cNvPr id="6" name="Bildobjekt 5">
            <a:extLst>
              <a:ext uri="{FF2B5EF4-FFF2-40B4-BE49-F238E27FC236}">
                <a16:creationId xmlns:a16="http://schemas.microsoft.com/office/drawing/2014/main" id="{A0ABC447-5690-5A51-F8B5-C8A0B343E0A4}"/>
              </a:ext>
            </a:extLst>
          </p:cNvPr>
          <p:cNvPicPr>
            <a:picLocks noChangeAspect="1"/>
          </p:cNvPicPr>
          <p:nvPr userDrawn="1"/>
        </p:nvPicPr>
        <p:blipFill>
          <a:blip r:embed="rId3"/>
          <a:stretch>
            <a:fillRect/>
          </a:stretch>
        </p:blipFill>
        <p:spPr>
          <a:xfrm>
            <a:off x="10363201" y="1"/>
            <a:ext cx="1754030" cy="1325564"/>
          </a:xfrm>
          <a:prstGeom prst="rect">
            <a:avLst/>
          </a:prstGeom>
        </p:spPr>
      </p:pic>
    </p:spTree>
    <p:extLst>
      <p:ext uri="{BB962C8B-B14F-4D97-AF65-F5344CB8AC3E}">
        <p14:creationId xmlns:p14="http://schemas.microsoft.com/office/powerpoint/2010/main" val="42455767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para_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548125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para_punktlistor">
    <p:spTree>
      <p:nvGrpSpPr>
        <p:cNvPr id="1" name=""/>
        <p:cNvGrpSpPr/>
        <p:nvPr/>
      </p:nvGrpSpPr>
      <p:grpSpPr>
        <a:xfrm>
          <a:off x="0" y="0"/>
          <a:ext cx="0" cy="0"/>
          <a:chOff x="0" y="0"/>
          <a:chExt cx="0" cy="0"/>
        </a:xfrm>
      </p:grpSpPr>
      <p:pic>
        <p:nvPicPr>
          <p:cNvPr id="8" name="Bildobjekt 7" descr="En bild som visar text  Automatiskt genererad beskrivning">
            <a:extLst>
              <a:ext uri="{FF2B5EF4-FFF2-40B4-BE49-F238E27FC236}">
                <a16:creationId xmlns:a16="http://schemas.microsoft.com/office/drawing/2014/main" id="{4FEC6C7A-8E46-0A32-9531-33FB640FB3E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20" y="5017154"/>
            <a:ext cx="4533900" cy="1844570"/>
          </a:xfrm>
          <a:prstGeom prst="rect">
            <a:avLst/>
          </a:prstGeom>
        </p:spPr>
      </p:pic>
      <p:sp>
        <p:nvSpPr>
          <p:cNvPr id="2" name="Rubrik 1">
            <a:extLst>
              <a:ext uri="{FF2B5EF4-FFF2-40B4-BE49-F238E27FC236}">
                <a16:creationId xmlns:a16="http://schemas.microsoft.com/office/drawing/2014/main" id="{0CDD9E91-F2C7-6C8C-0AE9-728A296ECD04}"/>
              </a:ext>
            </a:extLst>
          </p:cNvPr>
          <p:cNvSpPr>
            <a:spLocks noGrp="1"/>
          </p:cNvSpPr>
          <p:nvPr>
            <p:ph type="title" hasCustomPrompt="1"/>
          </p:nvPr>
        </p:nvSpPr>
        <p:spPr/>
        <p:txBody>
          <a:bodyPr anchor="t" anchorCtr="0"/>
          <a:lstStyle/>
          <a:p>
            <a:r>
              <a:rPr lang="sv-SE" dirty="0"/>
              <a:t>KLICKA HÄR FÖR ATT ÄNDRA MALL FÖR RUBRIKFORMAT</a:t>
            </a:r>
          </a:p>
        </p:txBody>
      </p:sp>
      <p:sp>
        <p:nvSpPr>
          <p:cNvPr id="3" name="Platshållare för innehåll 2">
            <a:extLst>
              <a:ext uri="{FF2B5EF4-FFF2-40B4-BE49-F238E27FC236}">
                <a16:creationId xmlns:a16="http://schemas.microsoft.com/office/drawing/2014/main" id="{7F6553DB-62FB-65DB-80DD-B2320FF6391A}"/>
              </a:ext>
            </a:extLst>
          </p:cNvPr>
          <p:cNvSpPr>
            <a:spLocks noGrp="1"/>
          </p:cNvSpPr>
          <p:nvPr>
            <p:ph idx="1"/>
          </p:nvPr>
        </p:nvSpPr>
        <p:spPr>
          <a:xfrm>
            <a:off x="593586" y="1817022"/>
            <a:ext cx="5118100" cy="4351338"/>
          </a:xfrm>
        </p:spPr>
        <p:txBody>
          <a:bodyPr>
            <a:noAutofit/>
          </a:bodyPr>
          <a:lstStyle>
            <a:lvl1pPr>
              <a:defRPr sz="2000"/>
            </a:lvl1pPr>
            <a:lvl2pPr>
              <a:defRPr sz="1800"/>
            </a:lvl2pPr>
            <a:lvl3pPr>
              <a:defRPr sz="1600"/>
            </a:lvl3pPr>
            <a:lvl4pPr>
              <a:defRPr sz="1400"/>
            </a:lvl4pPr>
            <a:lvl5pPr>
              <a:defRPr sz="12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2">
            <a:extLst>
              <a:ext uri="{FF2B5EF4-FFF2-40B4-BE49-F238E27FC236}">
                <a16:creationId xmlns:a16="http://schemas.microsoft.com/office/drawing/2014/main" id="{3CC04F58-6A76-67D4-11CC-865F962571A6}"/>
              </a:ext>
            </a:extLst>
          </p:cNvPr>
          <p:cNvSpPr>
            <a:spLocks noGrp="1"/>
          </p:cNvSpPr>
          <p:nvPr>
            <p:ph idx="10"/>
          </p:nvPr>
        </p:nvSpPr>
        <p:spPr>
          <a:xfrm>
            <a:off x="6108028" y="1817022"/>
            <a:ext cx="5118100" cy="4351338"/>
          </a:xfrm>
        </p:spPr>
        <p:txBody>
          <a:bodyPr>
            <a:noAutofit/>
          </a:bodyPr>
          <a:lstStyle>
            <a:lvl1pPr>
              <a:defRPr sz="2000"/>
            </a:lvl1pPr>
            <a:lvl2pPr>
              <a:defRPr sz="1800"/>
            </a:lvl2pPr>
            <a:lvl3pPr>
              <a:defRPr sz="1600"/>
            </a:lvl3pPr>
            <a:lvl4pPr>
              <a:defRPr sz="1400"/>
            </a:lvl4pPr>
            <a:lvl5pPr>
              <a:defRPr sz="12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cxnSp>
        <p:nvCxnSpPr>
          <p:cNvPr id="11" name="Rak 10">
            <a:extLst>
              <a:ext uri="{FF2B5EF4-FFF2-40B4-BE49-F238E27FC236}">
                <a16:creationId xmlns:a16="http://schemas.microsoft.com/office/drawing/2014/main" id="{C70B733E-AD67-1584-AC93-693DFC3A2241}"/>
              </a:ext>
            </a:extLst>
          </p:cNvPr>
          <p:cNvCxnSpPr>
            <a:cxnSpLocks/>
          </p:cNvCxnSpPr>
          <p:nvPr userDrawn="1"/>
        </p:nvCxnSpPr>
        <p:spPr>
          <a:xfrm>
            <a:off x="717550" y="1131277"/>
            <a:ext cx="10339070" cy="0"/>
          </a:xfrm>
          <a:prstGeom prst="line">
            <a:avLst/>
          </a:prstGeom>
          <a:ln w="19050">
            <a:solidFill>
              <a:srgbClr val="DB9B3D"/>
            </a:solidFill>
          </a:ln>
        </p:spPr>
        <p:style>
          <a:lnRef idx="1">
            <a:schemeClr val="accent1"/>
          </a:lnRef>
          <a:fillRef idx="0">
            <a:schemeClr val="accent1"/>
          </a:fillRef>
          <a:effectRef idx="0">
            <a:schemeClr val="accent1"/>
          </a:effectRef>
          <a:fontRef idx="minor">
            <a:schemeClr val="tx1"/>
          </a:fontRef>
        </p:style>
      </p:cxnSp>
      <p:sp>
        <p:nvSpPr>
          <p:cNvPr id="7" name="Platshållare för text 6">
            <a:extLst>
              <a:ext uri="{FF2B5EF4-FFF2-40B4-BE49-F238E27FC236}">
                <a16:creationId xmlns:a16="http://schemas.microsoft.com/office/drawing/2014/main" id="{74808FA7-FE55-1719-A320-B65887C58574}"/>
              </a:ext>
            </a:extLst>
          </p:cNvPr>
          <p:cNvSpPr>
            <a:spLocks noGrp="1"/>
          </p:cNvSpPr>
          <p:nvPr>
            <p:ph type="body" sz="quarter" idx="11" hasCustomPrompt="1"/>
          </p:nvPr>
        </p:nvSpPr>
        <p:spPr>
          <a:xfrm>
            <a:off x="809624" y="6407151"/>
            <a:ext cx="3432498" cy="201993"/>
          </a:xfrm>
          <a:solidFill>
            <a:srgbClr val="DB9B3D"/>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pic>
        <p:nvPicPr>
          <p:cNvPr id="12" name="Bildobjekt 11">
            <a:extLst>
              <a:ext uri="{FF2B5EF4-FFF2-40B4-BE49-F238E27FC236}">
                <a16:creationId xmlns:a16="http://schemas.microsoft.com/office/drawing/2014/main" id="{55D88F5C-D7EE-4D61-C49A-DCD450FC4D94}"/>
              </a:ext>
            </a:extLst>
          </p:cNvPr>
          <p:cNvPicPr>
            <a:picLocks noChangeAspect="1"/>
          </p:cNvPicPr>
          <p:nvPr userDrawn="1"/>
        </p:nvPicPr>
        <p:blipFill>
          <a:blip r:embed="rId3"/>
          <a:stretch>
            <a:fillRect/>
          </a:stretch>
        </p:blipFill>
        <p:spPr>
          <a:xfrm>
            <a:off x="10363201" y="1"/>
            <a:ext cx="1754030" cy="1325564"/>
          </a:xfrm>
          <a:prstGeom prst="rect">
            <a:avLst/>
          </a:prstGeom>
        </p:spPr>
      </p:pic>
    </p:spTree>
    <p:extLst>
      <p:ext uri="{BB962C8B-B14F-4D97-AF65-F5344CB8AC3E}">
        <p14:creationId xmlns:p14="http://schemas.microsoft.com/office/powerpoint/2010/main" val="249312400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para_agenda">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CDD9E91-F2C7-6C8C-0AE9-728A296ECD04}"/>
              </a:ext>
            </a:extLst>
          </p:cNvPr>
          <p:cNvSpPr>
            <a:spLocks noGrp="1"/>
          </p:cNvSpPr>
          <p:nvPr>
            <p:ph type="title" hasCustomPrompt="1"/>
          </p:nvPr>
        </p:nvSpPr>
        <p:spPr/>
        <p:txBody>
          <a:bodyPr anchor="t" anchorCtr="0"/>
          <a:lstStyle/>
          <a:p>
            <a:r>
              <a:rPr lang="sv-SE" dirty="0"/>
              <a:t>KLICKA HÄR FÖR ATT ÄNDRA MALL FÖR RUBRIKFORMAT</a:t>
            </a:r>
          </a:p>
        </p:txBody>
      </p:sp>
      <p:sp>
        <p:nvSpPr>
          <p:cNvPr id="14" name="Platshållare för tabell 13">
            <a:extLst>
              <a:ext uri="{FF2B5EF4-FFF2-40B4-BE49-F238E27FC236}">
                <a16:creationId xmlns:a16="http://schemas.microsoft.com/office/drawing/2014/main" id="{92D0884F-9497-513D-38DA-A40C2F04A3C3}"/>
              </a:ext>
            </a:extLst>
          </p:cNvPr>
          <p:cNvSpPr>
            <a:spLocks noGrp="1"/>
          </p:cNvSpPr>
          <p:nvPr>
            <p:ph type="tbl" sz="quarter" idx="12"/>
          </p:nvPr>
        </p:nvSpPr>
        <p:spPr>
          <a:xfrm>
            <a:off x="720725" y="1871663"/>
            <a:ext cx="10396538" cy="3074987"/>
          </a:xfrm>
        </p:spPr>
        <p:txBody>
          <a:bodyPr/>
          <a:lstStyle/>
          <a:p>
            <a:r>
              <a:rPr lang="sv-SE"/>
              <a:t>Klicka på ikonen för att lägga till en tabell</a:t>
            </a:r>
            <a:endParaRPr lang="sv-SE" dirty="0"/>
          </a:p>
        </p:txBody>
      </p:sp>
      <p:pic>
        <p:nvPicPr>
          <p:cNvPr id="3" name="Bildobjekt 2" descr="En bild som visar text  Automatiskt genererad beskrivning">
            <a:extLst>
              <a:ext uri="{FF2B5EF4-FFF2-40B4-BE49-F238E27FC236}">
                <a16:creationId xmlns:a16="http://schemas.microsoft.com/office/drawing/2014/main" id="{D75806A1-C2E4-2FFA-51AE-863E2D60E75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20" y="5017154"/>
            <a:ext cx="4533900" cy="1844570"/>
          </a:xfrm>
          <a:prstGeom prst="rect">
            <a:avLst/>
          </a:prstGeom>
        </p:spPr>
      </p:pic>
      <p:cxnSp>
        <p:nvCxnSpPr>
          <p:cNvPr id="4" name="Rak 3">
            <a:extLst>
              <a:ext uri="{FF2B5EF4-FFF2-40B4-BE49-F238E27FC236}">
                <a16:creationId xmlns:a16="http://schemas.microsoft.com/office/drawing/2014/main" id="{E3CC1A1A-63DA-03AE-6F17-E5655136DA1B}"/>
              </a:ext>
            </a:extLst>
          </p:cNvPr>
          <p:cNvCxnSpPr>
            <a:cxnSpLocks/>
          </p:cNvCxnSpPr>
          <p:nvPr userDrawn="1"/>
        </p:nvCxnSpPr>
        <p:spPr>
          <a:xfrm>
            <a:off x="717550" y="1131277"/>
            <a:ext cx="10339070" cy="0"/>
          </a:xfrm>
          <a:prstGeom prst="line">
            <a:avLst/>
          </a:prstGeom>
          <a:ln w="19050">
            <a:solidFill>
              <a:srgbClr val="DB9B3D"/>
            </a:solidFill>
          </a:ln>
        </p:spPr>
        <p:style>
          <a:lnRef idx="1">
            <a:schemeClr val="accent1"/>
          </a:lnRef>
          <a:fillRef idx="0">
            <a:schemeClr val="accent1"/>
          </a:fillRef>
          <a:effectRef idx="0">
            <a:schemeClr val="accent1"/>
          </a:effectRef>
          <a:fontRef idx="minor">
            <a:schemeClr val="tx1"/>
          </a:fontRef>
        </p:style>
      </p:cxnSp>
      <p:sp>
        <p:nvSpPr>
          <p:cNvPr id="6" name="Platshållare för text 6">
            <a:extLst>
              <a:ext uri="{FF2B5EF4-FFF2-40B4-BE49-F238E27FC236}">
                <a16:creationId xmlns:a16="http://schemas.microsoft.com/office/drawing/2014/main" id="{F62DE239-19BF-EF7B-3C2A-3BAFED8A142C}"/>
              </a:ext>
            </a:extLst>
          </p:cNvPr>
          <p:cNvSpPr>
            <a:spLocks noGrp="1"/>
          </p:cNvSpPr>
          <p:nvPr>
            <p:ph type="body" sz="quarter" idx="11" hasCustomPrompt="1"/>
          </p:nvPr>
        </p:nvSpPr>
        <p:spPr>
          <a:xfrm>
            <a:off x="809624" y="6407151"/>
            <a:ext cx="3432498" cy="201993"/>
          </a:xfrm>
          <a:solidFill>
            <a:srgbClr val="DB9B3D"/>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pic>
        <p:nvPicPr>
          <p:cNvPr id="7" name="Bildobjekt 6">
            <a:extLst>
              <a:ext uri="{FF2B5EF4-FFF2-40B4-BE49-F238E27FC236}">
                <a16:creationId xmlns:a16="http://schemas.microsoft.com/office/drawing/2014/main" id="{E78FF104-089B-BB83-622D-4D1E1480817F}"/>
              </a:ext>
            </a:extLst>
          </p:cNvPr>
          <p:cNvPicPr>
            <a:picLocks noChangeAspect="1"/>
          </p:cNvPicPr>
          <p:nvPr userDrawn="1"/>
        </p:nvPicPr>
        <p:blipFill>
          <a:blip r:embed="rId3"/>
          <a:stretch>
            <a:fillRect/>
          </a:stretch>
        </p:blipFill>
        <p:spPr>
          <a:xfrm>
            <a:off x="10363201" y="1"/>
            <a:ext cx="1754030" cy="1325564"/>
          </a:xfrm>
          <a:prstGeom prst="rect">
            <a:avLst/>
          </a:prstGeom>
        </p:spPr>
      </p:pic>
    </p:spTree>
    <p:extLst>
      <p:ext uri="{BB962C8B-B14F-4D97-AF65-F5344CB8AC3E}">
        <p14:creationId xmlns:p14="http://schemas.microsoft.com/office/powerpoint/2010/main" val="145945050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para_bild_ver1_punktlista">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52D55911-41BB-139A-77E5-1ACCD5E2BB9A}"/>
              </a:ext>
            </a:extLst>
          </p:cNvPr>
          <p:cNvSpPr/>
          <p:nvPr userDrawn="1"/>
        </p:nvSpPr>
        <p:spPr>
          <a:xfrm>
            <a:off x="7859330" y="322155"/>
            <a:ext cx="3960000" cy="3960000"/>
          </a:xfrm>
          <a:prstGeom prst="rect">
            <a:avLst/>
          </a:prstGeom>
          <a:solidFill>
            <a:srgbClr val="F5D0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E8A73186-FC59-7909-1E2C-447691E107F1}"/>
              </a:ext>
            </a:extLst>
          </p:cNvPr>
          <p:cNvSpPr>
            <a:spLocks noGrp="1"/>
          </p:cNvSpPr>
          <p:nvPr>
            <p:ph type="title" hasCustomPrompt="1"/>
          </p:nvPr>
        </p:nvSpPr>
        <p:spPr>
          <a:xfrm>
            <a:off x="598516" y="626020"/>
            <a:ext cx="5765800" cy="1325563"/>
          </a:xfrm>
        </p:spPr>
        <p:txBody>
          <a:bodyPr anchor="t" anchorCtr="0"/>
          <a:lstStyle>
            <a:lvl1pPr>
              <a:defRPr sz="3000"/>
            </a:lvl1pPr>
          </a:lstStyle>
          <a:p>
            <a:r>
              <a:rPr lang="sv-SE" dirty="0"/>
              <a:t>KLICKA HÄR FÖR ATT ÄNDRA MALL FÖR RUBRIKFORMAT</a:t>
            </a:r>
          </a:p>
        </p:txBody>
      </p:sp>
      <p:sp>
        <p:nvSpPr>
          <p:cNvPr id="3" name="Platshållare för innehåll 2">
            <a:extLst>
              <a:ext uri="{FF2B5EF4-FFF2-40B4-BE49-F238E27FC236}">
                <a16:creationId xmlns:a16="http://schemas.microsoft.com/office/drawing/2014/main" id="{C96C0185-FB16-31C8-9DE4-1678F8FFF7C8}"/>
              </a:ext>
            </a:extLst>
          </p:cNvPr>
          <p:cNvSpPr>
            <a:spLocks noGrp="1"/>
          </p:cNvSpPr>
          <p:nvPr>
            <p:ph idx="1"/>
          </p:nvPr>
        </p:nvSpPr>
        <p:spPr>
          <a:xfrm>
            <a:off x="592692" y="1812925"/>
            <a:ext cx="5118100" cy="4351338"/>
          </a:xfrm>
        </p:spPr>
        <p:txBody>
          <a:bodyPr>
            <a:noAutofit/>
          </a:bodyPr>
          <a:lstStyle>
            <a:lvl1pPr>
              <a:defRPr sz="2000"/>
            </a:lvl1pPr>
            <a:lvl2pPr>
              <a:defRPr sz="1800"/>
            </a:lvl2pPr>
            <a:lvl3pPr>
              <a:defRPr sz="1600"/>
            </a:lvl3pPr>
            <a:lvl4pPr>
              <a:defRPr sz="1400"/>
            </a:lvl4pPr>
            <a:lvl5pPr>
              <a:defRPr sz="12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10" name="Platshållare för bild 9">
            <a:extLst>
              <a:ext uri="{FF2B5EF4-FFF2-40B4-BE49-F238E27FC236}">
                <a16:creationId xmlns:a16="http://schemas.microsoft.com/office/drawing/2014/main" id="{4C2FFB19-5838-DEFD-7B21-0E560B947BF4}"/>
              </a:ext>
            </a:extLst>
          </p:cNvPr>
          <p:cNvSpPr>
            <a:spLocks noGrp="1"/>
          </p:cNvSpPr>
          <p:nvPr>
            <p:ph type="pic" sz="quarter" idx="13"/>
          </p:nvPr>
        </p:nvSpPr>
        <p:spPr>
          <a:xfrm>
            <a:off x="6445250" y="620196"/>
            <a:ext cx="5075025" cy="5283200"/>
          </a:xfrm>
          <a:solidFill>
            <a:schemeClr val="bg2">
              <a:lumMod val="90000"/>
            </a:schemeClr>
          </a:solidFill>
        </p:spPr>
        <p:txBody>
          <a:bodyPr anchor="t" anchorCtr="0">
            <a:noAutofit/>
          </a:bodyPr>
          <a:lstStyle>
            <a:lvl1pPr marL="0" indent="0" algn="ctr">
              <a:buFontTx/>
              <a:buNone/>
              <a:defRPr sz="1000"/>
            </a:lvl1pPr>
          </a:lstStyle>
          <a:p>
            <a:r>
              <a:rPr lang="sv-SE"/>
              <a:t>Klicka på ikonen för att lägga till en bild</a:t>
            </a:r>
            <a:endParaRPr lang="sv-SE" dirty="0"/>
          </a:p>
        </p:txBody>
      </p:sp>
      <p:pic>
        <p:nvPicPr>
          <p:cNvPr id="4" name="Bildobjekt 3" descr="En bild som visar text  Automatiskt genererad beskrivning">
            <a:extLst>
              <a:ext uri="{FF2B5EF4-FFF2-40B4-BE49-F238E27FC236}">
                <a16:creationId xmlns:a16="http://schemas.microsoft.com/office/drawing/2014/main" id="{D3140677-114A-BBEB-6D4D-5DA243B0746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20" y="5017154"/>
            <a:ext cx="4533900" cy="1844570"/>
          </a:xfrm>
          <a:prstGeom prst="rect">
            <a:avLst/>
          </a:prstGeom>
        </p:spPr>
      </p:pic>
      <p:sp>
        <p:nvSpPr>
          <p:cNvPr id="7" name="Platshållare för text 6">
            <a:extLst>
              <a:ext uri="{FF2B5EF4-FFF2-40B4-BE49-F238E27FC236}">
                <a16:creationId xmlns:a16="http://schemas.microsoft.com/office/drawing/2014/main" id="{43F75147-F3B2-99A1-5BE4-39CDAFF3070B}"/>
              </a:ext>
            </a:extLst>
          </p:cNvPr>
          <p:cNvSpPr>
            <a:spLocks noGrp="1"/>
          </p:cNvSpPr>
          <p:nvPr>
            <p:ph type="body" sz="quarter" idx="11" hasCustomPrompt="1"/>
          </p:nvPr>
        </p:nvSpPr>
        <p:spPr>
          <a:xfrm>
            <a:off x="809624" y="6407151"/>
            <a:ext cx="3432498" cy="201993"/>
          </a:xfrm>
          <a:solidFill>
            <a:srgbClr val="DB9B3D"/>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spTree>
    <p:extLst>
      <p:ext uri="{BB962C8B-B14F-4D97-AF65-F5344CB8AC3E}">
        <p14:creationId xmlns:p14="http://schemas.microsoft.com/office/powerpoint/2010/main" val="367207038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para_bildver2_punktlista">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64C5553E-5911-F49B-ABA3-3008CA3E2428}"/>
              </a:ext>
            </a:extLst>
          </p:cNvPr>
          <p:cNvSpPr/>
          <p:nvPr userDrawn="1"/>
        </p:nvSpPr>
        <p:spPr>
          <a:xfrm>
            <a:off x="7861954" y="2241971"/>
            <a:ext cx="3960000" cy="3960000"/>
          </a:xfrm>
          <a:prstGeom prst="rect">
            <a:avLst/>
          </a:prstGeom>
          <a:solidFill>
            <a:srgbClr val="F5D0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E8A73186-FC59-7909-1E2C-447691E107F1}"/>
              </a:ext>
            </a:extLst>
          </p:cNvPr>
          <p:cNvSpPr>
            <a:spLocks noGrp="1"/>
          </p:cNvSpPr>
          <p:nvPr>
            <p:ph type="title" hasCustomPrompt="1"/>
          </p:nvPr>
        </p:nvSpPr>
        <p:spPr>
          <a:xfrm>
            <a:off x="598516" y="626020"/>
            <a:ext cx="5765800" cy="1325563"/>
          </a:xfrm>
        </p:spPr>
        <p:txBody>
          <a:bodyPr anchor="t" anchorCtr="0"/>
          <a:lstStyle>
            <a:lvl1pPr>
              <a:defRPr sz="3000"/>
            </a:lvl1pPr>
          </a:lstStyle>
          <a:p>
            <a:r>
              <a:rPr lang="sv-SE" dirty="0"/>
              <a:t>KLICKA HÄR FÖR ATT ÄNDRA MALL FÖR RUBRIKFORMAT</a:t>
            </a:r>
          </a:p>
        </p:txBody>
      </p:sp>
      <p:sp>
        <p:nvSpPr>
          <p:cNvPr id="3" name="Platshållare för innehåll 2">
            <a:extLst>
              <a:ext uri="{FF2B5EF4-FFF2-40B4-BE49-F238E27FC236}">
                <a16:creationId xmlns:a16="http://schemas.microsoft.com/office/drawing/2014/main" id="{C96C0185-FB16-31C8-9DE4-1678F8FFF7C8}"/>
              </a:ext>
            </a:extLst>
          </p:cNvPr>
          <p:cNvSpPr>
            <a:spLocks noGrp="1"/>
          </p:cNvSpPr>
          <p:nvPr>
            <p:ph idx="1"/>
          </p:nvPr>
        </p:nvSpPr>
        <p:spPr>
          <a:xfrm>
            <a:off x="592692" y="1812925"/>
            <a:ext cx="5118100" cy="4351338"/>
          </a:xfrm>
        </p:spPr>
        <p:txBody>
          <a:bodyPr>
            <a:noAutofit/>
          </a:bodyPr>
          <a:lstStyle>
            <a:lvl1pPr>
              <a:defRPr sz="2000"/>
            </a:lvl1pPr>
            <a:lvl2pPr>
              <a:defRPr sz="1800"/>
            </a:lvl2pPr>
            <a:lvl3pPr>
              <a:defRPr sz="1600"/>
            </a:lvl3pPr>
            <a:lvl4pPr>
              <a:defRPr sz="1400"/>
            </a:lvl4pPr>
            <a:lvl5pPr>
              <a:defRPr sz="12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10" name="Platshållare för bild 9">
            <a:extLst>
              <a:ext uri="{FF2B5EF4-FFF2-40B4-BE49-F238E27FC236}">
                <a16:creationId xmlns:a16="http://schemas.microsoft.com/office/drawing/2014/main" id="{4C2FFB19-5838-DEFD-7B21-0E560B947BF4}"/>
              </a:ext>
            </a:extLst>
          </p:cNvPr>
          <p:cNvSpPr>
            <a:spLocks noGrp="1"/>
          </p:cNvSpPr>
          <p:nvPr>
            <p:ph type="pic" sz="quarter" idx="13"/>
          </p:nvPr>
        </p:nvSpPr>
        <p:spPr>
          <a:xfrm>
            <a:off x="6445250" y="620196"/>
            <a:ext cx="5075025" cy="5283200"/>
          </a:xfrm>
          <a:solidFill>
            <a:schemeClr val="bg2">
              <a:lumMod val="90000"/>
            </a:schemeClr>
          </a:solidFill>
        </p:spPr>
        <p:txBody>
          <a:bodyPr anchor="t" anchorCtr="0">
            <a:noAutofit/>
          </a:bodyPr>
          <a:lstStyle>
            <a:lvl1pPr marL="0" indent="0" algn="ctr">
              <a:buFontTx/>
              <a:buNone/>
              <a:defRPr sz="1000"/>
            </a:lvl1pPr>
          </a:lstStyle>
          <a:p>
            <a:r>
              <a:rPr lang="sv-SE"/>
              <a:t>Klicka på ikonen för att lägga till en bild</a:t>
            </a:r>
            <a:endParaRPr lang="sv-SE" dirty="0"/>
          </a:p>
        </p:txBody>
      </p:sp>
      <p:pic>
        <p:nvPicPr>
          <p:cNvPr id="4" name="Bildobjekt 3" descr="En bild som visar text  Automatiskt genererad beskrivning">
            <a:extLst>
              <a:ext uri="{FF2B5EF4-FFF2-40B4-BE49-F238E27FC236}">
                <a16:creationId xmlns:a16="http://schemas.microsoft.com/office/drawing/2014/main" id="{BFB075F5-535B-989E-2C70-F8E629DBECB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20" y="5017154"/>
            <a:ext cx="4533900" cy="1844570"/>
          </a:xfrm>
          <a:prstGeom prst="rect">
            <a:avLst/>
          </a:prstGeom>
        </p:spPr>
      </p:pic>
      <p:sp>
        <p:nvSpPr>
          <p:cNvPr id="6" name="Platshållare för text 6">
            <a:extLst>
              <a:ext uri="{FF2B5EF4-FFF2-40B4-BE49-F238E27FC236}">
                <a16:creationId xmlns:a16="http://schemas.microsoft.com/office/drawing/2014/main" id="{2970655C-F3BE-5F4D-E727-010BEB845CF1}"/>
              </a:ext>
            </a:extLst>
          </p:cNvPr>
          <p:cNvSpPr>
            <a:spLocks noGrp="1"/>
          </p:cNvSpPr>
          <p:nvPr>
            <p:ph type="body" sz="quarter" idx="11" hasCustomPrompt="1"/>
          </p:nvPr>
        </p:nvSpPr>
        <p:spPr>
          <a:xfrm>
            <a:off x="809624" y="6407151"/>
            <a:ext cx="3432498" cy="201993"/>
          </a:xfrm>
          <a:solidFill>
            <a:srgbClr val="DB9B3D"/>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spTree>
    <p:extLst>
      <p:ext uri="{BB962C8B-B14F-4D97-AF65-F5344CB8AC3E}">
        <p14:creationId xmlns:p14="http://schemas.microsoft.com/office/powerpoint/2010/main" val="382735205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para_diagram">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CDD9E91-F2C7-6C8C-0AE9-728A296ECD04}"/>
              </a:ext>
            </a:extLst>
          </p:cNvPr>
          <p:cNvSpPr>
            <a:spLocks noGrp="1"/>
          </p:cNvSpPr>
          <p:nvPr>
            <p:ph type="title" hasCustomPrompt="1"/>
          </p:nvPr>
        </p:nvSpPr>
        <p:spPr/>
        <p:txBody>
          <a:bodyPr anchor="t" anchorCtr="0"/>
          <a:lstStyle/>
          <a:p>
            <a:r>
              <a:rPr lang="sv-SE" dirty="0"/>
              <a:t>KLICKA HÄR FÖR ATT ÄNDRA MALL FÖR RUBRIKFORMAT</a:t>
            </a:r>
          </a:p>
        </p:txBody>
      </p:sp>
      <p:sp>
        <p:nvSpPr>
          <p:cNvPr id="11" name="Platshållare för diagram 10">
            <a:extLst>
              <a:ext uri="{FF2B5EF4-FFF2-40B4-BE49-F238E27FC236}">
                <a16:creationId xmlns:a16="http://schemas.microsoft.com/office/drawing/2014/main" id="{6DE5C4E8-5DB1-CA6D-F9DC-1630381B0050}"/>
              </a:ext>
            </a:extLst>
          </p:cNvPr>
          <p:cNvSpPr>
            <a:spLocks noGrp="1"/>
          </p:cNvSpPr>
          <p:nvPr>
            <p:ph type="chart" sz="quarter" idx="10"/>
          </p:nvPr>
        </p:nvSpPr>
        <p:spPr>
          <a:xfrm>
            <a:off x="605653" y="1800248"/>
            <a:ext cx="4257509" cy="2852738"/>
          </a:xfrm>
        </p:spPr>
        <p:txBody>
          <a:bodyPr/>
          <a:lstStyle/>
          <a:p>
            <a:r>
              <a:rPr lang="sv-SE"/>
              <a:t>Klicka på ikonen för att lägga till ett diagram</a:t>
            </a:r>
            <a:endParaRPr lang="sv-SE" dirty="0"/>
          </a:p>
        </p:txBody>
      </p:sp>
      <p:sp>
        <p:nvSpPr>
          <p:cNvPr id="13" name="Platshållare för diagram 12">
            <a:extLst>
              <a:ext uri="{FF2B5EF4-FFF2-40B4-BE49-F238E27FC236}">
                <a16:creationId xmlns:a16="http://schemas.microsoft.com/office/drawing/2014/main" id="{5FB2747E-95C8-B808-304D-F3426CD49AA6}"/>
              </a:ext>
            </a:extLst>
          </p:cNvPr>
          <p:cNvSpPr>
            <a:spLocks noGrp="1"/>
          </p:cNvSpPr>
          <p:nvPr>
            <p:ph type="chart" sz="quarter" idx="11"/>
          </p:nvPr>
        </p:nvSpPr>
        <p:spPr>
          <a:xfrm>
            <a:off x="6165141" y="1800540"/>
            <a:ext cx="4411663" cy="2794000"/>
          </a:xfrm>
        </p:spPr>
        <p:txBody>
          <a:bodyPr/>
          <a:lstStyle/>
          <a:p>
            <a:r>
              <a:rPr lang="sv-SE"/>
              <a:t>Klicka på ikonen för att lägga till ett diagram</a:t>
            </a:r>
            <a:endParaRPr lang="sv-SE" dirty="0"/>
          </a:p>
        </p:txBody>
      </p:sp>
      <p:pic>
        <p:nvPicPr>
          <p:cNvPr id="3" name="Bildobjekt 2" descr="En bild som visar text  Automatiskt genererad beskrivning">
            <a:extLst>
              <a:ext uri="{FF2B5EF4-FFF2-40B4-BE49-F238E27FC236}">
                <a16:creationId xmlns:a16="http://schemas.microsoft.com/office/drawing/2014/main" id="{2D3D9D1C-C6AB-723F-0064-9874AA627DB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20" y="5017154"/>
            <a:ext cx="4533900" cy="1844570"/>
          </a:xfrm>
          <a:prstGeom prst="rect">
            <a:avLst/>
          </a:prstGeom>
        </p:spPr>
      </p:pic>
      <p:cxnSp>
        <p:nvCxnSpPr>
          <p:cNvPr id="4" name="Rak 3">
            <a:extLst>
              <a:ext uri="{FF2B5EF4-FFF2-40B4-BE49-F238E27FC236}">
                <a16:creationId xmlns:a16="http://schemas.microsoft.com/office/drawing/2014/main" id="{B5EA5D90-B6D4-9DA0-C86E-125491DAC938}"/>
              </a:ext>
            </a:extLst>
          </p:cNvPr>
          <p:cNvCxnSpPr>
            <a:cxnSpLocks/>
          </p:cNvCxnSpPr>
          <p:nvPr userDrawn="1"/>
        </p:nvCxnSpPr>
        <p:spPr>
          <a:xfrm>
            <a:off x="717550" y="1131277"/>
            <a:ext cx="10339070" cy="0"/>
          </a:xfrm>
          <a:prstGeom prst="line">
            <a:avLst/>
          </a:prstGeom>
          <a:ln w="19050">
            <a:solidFill>
              <a:srgbClr val="DB9B3D"/>
            </a:solidFill>
          </a:ln>
        </p:spPr>
        <p:style>
          <a:lnRef idx="1">
            <a:schemeClr val="accent1"/>
          </a:lnRef>
          <a:fillRef idx="0">
            <a:schemeClr val="accent1"/>
          </a:fillRef>
          <a:effectRef idx="0">
            <a:schemeClr val="accent1"/>
          </a:effectRef>
          <a:fontRef idx="minor">
            <a:schemeClr val="tx1"/>
          </a:fontRef>
        </p:style>
      </p:cxnSp>
      <p:sp>
        <p:nvSpPr>
          <p:cNvPr id="5" name="Platshållare för text 6">
            <a:extLst>
              <a:ext uri="{FF2B5EF4-FFF2-40B4-BE49-F238E27FC236}">
                <a16:creationId xmlns:a16="http://schemas.microsoft.com/office/drawing/2014/main" id="{D68EA7A2-9061-B3E2-760E-412D73EC5762}"/>
              </a:ext>
            </a:extLst>
          </p:cNvPr>
          <p:cNvSpPr>
            <a:spLocks noGrp="1"/>
          </p:cNvSpPr>
          <p:nvPr>
            <p:ph type="body" sz="quarter" idx="12" hasCustomPrompt="1"/>
          </p:nvPr>
        </p:nvSpPr>
        <p:spPr>
          <a:xfrm>
            <a:off x="809624" y="6407151"/>
            <a:ext cx="3432498" cy="201993"/>
          </a:xfrm>
          <a:solidFill>
            <a:srgbClr val="DB9B3D"/>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pic>
        <p:nvPicPr>
          <p:cNvPr id="7" name="Bildobjekt 6">
            <a:extLst>
              <a:ext uri="{FF2B5EF4-FFF2-40B4-BE49-F238E27FC236}">
                <a16:creationId xmlns:a16="http://schemas.microsoft.com/office/drawing/2014/main" id="{99E336D5-7593-E886-7A66-D119086E1F99}"/>
              </a:ext>
            </a:extLst>
          </p:cNvPr>
          <p:cNvPicPr>
            <a:picLocks noChangeAspect="1"/>
          </p:cNvPicPr>
          <p:nvPr userDrawn="1"/>
        </p:nvPicPr>
        <p:blipFill>
          <a:blip r:embed="rId3"/>
          <a:stretch>
            <a:fillRect/>
          </a:stretch>
        </p:blipFill>
        <p:spPr>
          <a:xfrm>
            <a:off x="10363201" y="1"/>
            <a:ext cx="1754030" cy="1325564"/>
          </a:xfrm>
          <a:prstGeom prst="rect">
            <a:avLst/>
          </a:prstGeom>
        </p:spPr>
      </p:pic>
    </p:spTree>
    <p:extLst>
      <p:ext uri="{BB962C8B-B14F-4D97-AF65-F5344CB8AC3E}">
        <p14:creationId xmlns:p14="http://schemas.microsoft.com/office/powerpoint/2010/main" val="3214797936"/>
      </p:ext>
    </p:extLst>
  </p:cSld>
  <p:clrMapOvr>
    <a:masterClrMapping/>
  </p:clrMapOvr>
  <p:extLst>
    <p:ext uri="{DCECCB84-F9BA-43D5-87BE-67443E8EF086}">
      <p15:sldGuideLst xmlns:p15="http://schemas.microsoft.com/office/powerpoint/2012/main">
        <p15:guide id="1" orient="horz" pos="618"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para_tabe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CDD9E91-F2C7-6C8C-0AE9-728A296ECD04}"/>
              </a:ext>
            </a:extLst>
          </p:cNvPr>
          <p:cNvSpPr>
            <a:spLocks noGrp="1"/>
          </p:cNvSpPr>
          <p:nvPr>
            <p:ph type="title" hasCustomPrompt="1"/>
          </p:nvPr>
        </p:nvSpPr>
        <p:spPr/>
        <p:txBody>
          <a:bodyPr anchor="t" anchorCtr="0"/>
          <a:lstStyle/>
          <a:p>
            <a:r>
              <a:rPr lang="sv-SE" dirty="0"/>
              <a:t>KLICKA HÄR FÖR ATT ÄNDRA MALL FÖR RUBRIKFORMAT</a:t>
            </a:r>
          </a:p>
        </p:txBody>
      </p:sp>
      <p:sp>
        <p:nvSpPr>
          <p:cNvPr id="4" name="Platshållare för tabell 3">
            <a:extLst>
              <a:ext uri="{FF2B5EF4-FFF2-40B4-BE49-F238E27FC236}">
                <a16:creationId xmlns:a16="http://schemas.microsoft.com/office/drawing/2014/main" id="{3AA35E25-0372-F4A2-32BF-610BB7CA15FE}"/>
              </a:ext>
            </a:extLst>
          </p:cNvPr>
          <p:cNvSpPr>
            <a:spLocks noGrp="1"/>
          </p:cNvSpPr>
          <p:nvPr>
            <p:ph type="tbl" sz="quarter" idx="12"/>
          </p:nvPr>
        </p:nvSpPr>
        <p:spPr>
          <a:xfrm>
            <a:off x="601438" y="1759675"/>
            <a:ext cx="8004175" cy="3149600"/>
          </a:xfrm>
        </p:spPr>
        <p:txBody>
          <a:bodyPr/>
          <a:lstStyle/>
          <a:p>
            <a:r>
              <a:rPr lang="sv-SE"/>
              <a:t>Klicka på ikonen för att lägga till en tabell</a:t>
            </a:r>
          </a:p>
        </p:txBody>
      </p:sp>
      <p:pic>
        <p:nvPicPr>
          <p:cNvPr id="3" name="Bildobjekt 2" descr="En bild som visar text  Automatiskt genererad beskrivning">
            <a:extLst>
              <a:ext uri="{FF2B5EF4-FFF2-40B4-BE49-F238E27FC236}">
                <a16:creationId xmlns:a16="http://schemas.microsoft.com/office/drawing/2014/main" id="{8EAD723F-2A5A-4845-5240-795A9FFA6AB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20" y="5017154"/>
            <a:ext cx="4533900" cy="1844570"/>
          </a:xfrm>
          <a:prstGeom prst="rect">
            <a:avLst/>
          </a:prstGeom>
        </p:spPr>
      </p:pic>
      <p:cxnSp>
        <p:nvCxnSpPr>
          <p:cNvPr id="5" name="Rak 4">
            <a:extLst>
              <a:ext uri="{FF2B5EF4-FFF2-40B4-BE49-F238E27FC236}">
                <a16:creationId xmlns:a16="http://schemas.microsoft.com/office/drawing/2014/main" id="{34125974-E069-390C-17D9-C7D833AADB35}"/>
              </a:ext>
            </a:extLst>
          </p:cNvPr>
          <p:cNvCxnSpPr>
            <a:cxnSpLocks/>
          </p:cNvCxnSpPr>
          <p:nvPr userDrawn="1"/>
        </p:nvCxnSpPr>
        <p:spPr>
          <a:xfrm>
            <a:off x="717550" y="1131277"/>
            <a:ext cx="10339070" cy="0"/>
          </a:xfrm>
          <a:prstGeom prst="line">
            <a:avLst/>
          </a:prstGeom>
          <a:ln w="19050">
            <a:solidFill>
              <a:srgbClr val="DB9B3D"/>
            </a:solidFill>
          </a:ln>
        </p:spPr>
        <p:style>
          <a:lnRef idx="1">
            <a:schemeClr val="accent1"/>
          </a:lnRef>
          <a:fillRef idx="0">
            <a:schemeClr val="accent1"/>
          </a:fillRef>
          <a:effectRef idx="0">
            <a:schemeClr val="accent1"/>
          </a:effectRef>
          <a:fontRef idx="minor">
            <a:schemeClr val="tx1"/>
          </a:fontRef>
        </p:style>
      </p:cxnSp>
      <p:sp>
        <p:nvSpPr>
          <p:cNvPr id="6" name="Platshållare för text 6">
            <a:extLst>
              <a:ext uri="{FF2B5EF4-FFF2-40B4-BE49-F238E27FC236}">
                <a16:creationId xmlns:a16="http://schemas.microsoft.com/office/drawing/2014/main" id="{B9FE229D-5F8B-2478-6F65-0914AE558A9E}"/>
              </a:ext>
            </a:extLst>
          </p:cNvPr>
          <p:cNvSpPr>
            <a:spLocks noGrp="1"/>
          </p:cNvSpPr>
          <p:nvPr>
            <p:ph type="body" sz="quarter" idx="11" hasCustomPrompt="1"/>
          </p:nvPr>
        </p:nvSpPr>
        <p:spPr>
          <a:xfrm>
            <a:off x="809624" y="6407151"/>
            <a:ext cx="3432498" cy="201993"/>
          </a:xfrm>
          <a:solidFill>
            <a:srgbClr val="DB9B3D"/>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pic>
        <p:nvPicPr>
          <p:cNvPr id="9" name="Bildobjekt 8">
            <a:extLst>
              <a:ext uri="{FF2B5EF4-FFF2-40B4-BE49-F238E27FC236}">
                <a16:creationId xmlns:a16="http://schemas.microsoft.com/office/drawing/2014/main" id="{EF68D7D6-986F-B912-C2BA-C5FA4014B9C8}"/>
              </a:ext>
            </a:extLst>
          </p:cNvPr>
          <p:cNvPicPr>
            <a:picLocks noChangeAspect="1"/>
          </p:cNvPicPr>
          <p:nvPr userDrawn="1"/>
        </p:nvPicPr>
        <p:blipFill>
          <a:blip r:embed="rId3"/>
          <a:stretch>
            <a:fillRect/>
          </a:stretch>
        </p:blipFill>
        <p:spPr>
          <a:xfrm>
            <a:off x="10363201" y="1"/>
            <a:ext cx="1754030" cy="1325564"/>
          </a:xfrm>
          <a:prstGeom prst="rect">
            <a:avLst/>
          </a:prstGeom>
        </p:spPr>
      </p:pic>
    </p:spTree>
    <p:extLst>
      <p:ext uri="{BB962C8B-B14F-4D97-AF65-F5344CB8AC3E}">
        <p14:creationId xmlns:p14="http://schemas.microsoft.com/office/powerpoint/2010/main" val="23146684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para_färgad helsida">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0323E3AC-3CA5-FD28-B656-45F78F312E6F}"/>
              </a:ext>
            </a:extLst>
          </p:cNvPr>
          <p:cNvSpPr/>
          <p:nvPr userDrawn="1"/>
        </p:nvSpPr>
        <p:spPr>
          <a:xfrm>
            <a:off x="0" y="0"/>
            <a:ext cx="12192000" cy="6858000"/>
          </a:xfrm>
          <a:prstGeom prst="rect">
            <a:avLst/>
          </a:prstGeom>
          <a:solidFill>
            <a:srgbClr val="F5D1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6" name="Bildobjekt 5">
            <a:extLst>
              <a:ext uri="{FF2B5EF4-FFF2-40B4-BE49-F238E27FC236}">
                <a16:creationId xmlns:a16="http://schemas.microsoft.com/office/drawing/2014/main" id="{DD117C67-89F7-C4AB-4781-AB20EB00723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8483" y="5927639"/>
            <a:ext cx="446091" cy="677008"/>
          </a:xfrm>
          <a:prstGeom prst="rect">
            <a:avLst/>
          </a:prstGeom>
        </p:spPr>
      </p:pic>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621812" y="596900"/>
            <a:ext cx="11165535" cy="1325563"/>
          </a:xfrm>
        </p:spPr>
        <p:txBody>
          <a:bodyPr anchor="t" anchorCtr="0"/>
          <a:lstStyle>
            <a:lvl1pPr>
              <a:defRPr sz="3000">
                <a:solidFill>
                  <a:schemeClr val="bg1"/>
                </a:solidFill>
              </a:defRPr>
            </a:lvl1pPr>
          </a:lstStyle>
          <a:p>
            <a:r>
              <a:rPr lang="sv-SE" dirty="0"/>
              <a:t>KLICKA HÄR FÖR ATT ÄNDRA MALL FÖR RUBRIKFORMAT</a:t>
            </a:r>
          </a:p>
        </p:txBody>
      </p:sp>
      <p:cxnSp>
        <p:nvCxnSpPr>
          <p:cNvPr id="2" name="Rak 1">
            <a:extLst>
              <a:ext uri="{FF2B5EF4-FFF2-40B4-BE49-F238E27FC236}">
                <a16:creationId xmlns:a16="http://schemas.microsoft.com/office/drawing/2014/main" id="{BC3AEEF7-3A9D-5261-F36B-45B9F97D6661}"/>
              </a:ext>
            </a:extLst>
          </p:cNvPr>
          <p:cNvCxnSpPr>
            <a:cxnSpLocks/>
          </p:cNvCxnSpPr>
          <p:nvPr userDrawn="1"/>
        </p:nvCxnSpPr>
        <p:spPr>
          <a:xfrm>
            <a:off x="720969" y="1131277"/>
            <a:ext cx="10300692" cy="0"/>
          </a:xfrm>
          <a:prstGeom prst="line">
            <a:avLst/>
          </a:prstGeom>
          <a:ln w="19050">
            <a:solidFill>
              <a:srgbClr val="DB9B3D"/>
            </a:solidFill>
          </a:ln>
        </p:spPr>
        <p:style>
          <a:lnRef idx="1">
            <a:schemeClr val="accent1"/>
          </a:lnRef>
          <a:fillRef idx="0">
            <a:schemeClr val="accent1"/>
          </a:fillRef>
          <a:effectRef idx="0">
            <a:schemeClr val="accent1"/>
          </a:effectRef>
          <a:fontRef idx="minor">
            <a:schemeClr val="tx1"/>
          </a:fontRef>
        </p:style>
      </p:cxnSp>
      <p:sp>
        <p:nvSpPr>
          <p:cNvPr id="9" name="Platshållare för text 6">
            <a:extLst>
              <a:ext uri="{FF2B5EF4-FFF2-40B4-BE49-F238E27FC236}">
                <a16:creationId xmlns:a16="http://schemas.microsoft.com/office/drawing/2014/main" id="{D140D2A6-597D-45AE-A192-CB27F6815FB8}"/>
              </a:ext>
            </a:extLst>
          </p:cNvPr>
          <p:cNvSpPr>
            <a:spLocks noGrp="1"/>
          </p:cNvSpPr>
          <p:nvPr>
            <p:ph type="body" sz="quarter" idx="13" hasCustomPrompt="1"/>
          </p:nvPr>
        </p:nvSpPr>
        <p:spPr>
          <a:xfrm>
            <a:off x="809624" y="6407151"/>
            <a:ext cx="3432498" cy="201993"/>
          </a:xfrm>
          <a:solidFill>
            <a:srgbClr val="DB9B3D"/>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spTree>
    <p:extLst>
      <p:ext uri="{BB962C8B-B14F-4D97-AF65-F5344CB8AC3E}">
        <p14:creationId xmlns:p14="http://schemas.microsoft.com/office/powerpoint/2010/main" val="346885549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para_avsnittsdelare_tonplatta">
    <p:spTree>
      <p:nvGrpSpPr>
        <p:cNvPr id="1" name=""/>
        <p:cNvGrpSpPr/>
        <p:nvPr/>
      </p:nvGrpSpPr>
      <p:grpSpPr>
        <a:xfrm>
          <a:off x="0" y="0"/>
          <a:ext cx="0" cy="0"/>
          <a:chOff x="0" y="0"/>
          <a:chExt cx="0" cy="0"/>
        </a:xfrm>
      </p:grpSpPr>
      <p:sp>
        <p:nvSpPr>
          <p:cNvPr id="12" name="Platshållare för text 11">
            <a:extLst>
              <a:ext uri="{FF2B5EF4-FFF2-40B4-BE49-F238E27FC236}">
                <a16:creationId xmlns:a16="http://schemas.microsoft.com/office/drawing/2014/main" id="{D8E7A50D-E33C-2386-FC56-3963A56F5B69}"/>
              </a:ext>
            </a:extLst>
          </p:cNvPr>
          <p:cNvSpPr>
            <a:spLocks noGrp="1"/>
          </p:cNvSpPr>
          <p:nvPr>
            <p:ph type="body" sz="quarter" idx="16" hasCustomPrompt="1"/>
          </p:nvPr>
        </p:nvSpPr>
        <p:spPr>
          <a:xfrm>
            <a:off x="0" y="5824"/>
            <a:ext cx="12192000" cy="6858000"/>
          </a:xfrm>
          <a:solidFill>
            <a:srgbClr val="DB9B3D">
              <a:alpha val="70000"/>
            </a:srgbClr>
          </a:solidFill>
        </p:spPr>
        <p:txBody>
          <a:bodyPr/>
          <a:lstStyle>
            <a:lvl1pPr marL="0" indent="0">
              <a:buNone/>
              <a:defRPr/>
            </a:lvl1pPr>
          </a:lstStyle>
          <a:p>
            <a:pPr lvl="0"/>
            <a:r>
              <a:rPr lang="sv-SE" dirty="0"/>
              <a:t> </a:t>
            </a:r>
          </a:p>
        </p:txBody>
      </p:sp>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513232" y="2699437"/>
            <a:ext cx="11165535" cy="1325563"/>
          </a:xfrm>
        </p:spPr>
        <p:txBody>
          <a:bodyPr anchor="t" anchorCtr="0"/>
          <a:lstStyle>
            <a:lvl1pPr algn="ctr">
              <a:defRPr sz="3000" b="0">
                <a:solidFill>
                  <a:schemeClr val="bg1"/>
                </a:solidFill>
              </a:defRPr>
            </a:lvl1pPr>
          </a:lstStyle>
          <a:p>
            <a:r>
              <a:rPr lang="sv-SE" dirty="0"/>
              <a:t>KLICKA HÄR FÖR ATT ÄNDRA MALL FÖR RUBRIKFORMAT</a:t>
            </a:r>
          </a:p>
        </p:txBody>
      </p:sp>
      <p:sp>
        <p:nvSpPr>
          <p:cNvPr id="3" name="Platshållare för bild 2">
            <a:extLst>
              <a:ext uri="{FF2B5EF4-FFF2-40B4-BE49-F238E27FC236}">
                <a16:creationId xmlns:a16="http://schemas.microsoft.com/office/drawing/2014/main" id="{88FABCCB-A2AE-0444-BCCF-576C0D91F27E}"/>
              </a:ext>
            </a:extLst>
          </p:cNvPr>
          <p:cNvSpPr>
            <a:spLocks noGrp="1"/>
          </p:cNvSpPr>
          <p:nvPr>
            <p:ph type="pic" sz="quarter" idx="10" hasCustomPrompt="1"/>
          </p:nvPr>
        </p:nvSpPr>
        <p:spPr>
          <a:xfrm>
            <a:off x="0" y="5824"/>
            <a:ext cx="12192000" cy="6846351"/>
          </a:xfrm>
          <a:solidFill>
            <a:srgbClr val="DB9B3D">
              <a:alpha val="80066"/>
            </a:srgbClr>
          </a:solidFill>
        </p:spPr>
        <p:txBody>
          <a:bodyPr/>
          <a:lstStyle>
            <a:lvl1pPr>
              <a:defRPr/>
            </a:lvl1pPr>
          </a:lstStyle>
          <a:p>
            <a:r>
              <a:rPr lang="sv-SE" dirty="0"/>
              <a:t>Montera bilden, högerklicka och lägg längst bak för transparant platta</a:t>
            </a:r>
          </a:p>
        </p:txBody>
      </p:sp>
      <p:sp>
        <p:nvSpPr>
          <p:cNvPr id="8" name="Platshållare för text 4">
            <a:extLst>
              <a:ext uri="{FF2B5EF4-FFF2-40B4-BE49-F238E27FC236}">
                <a16:creationId xmlns:a16="http://schemas.microsoft.com/office/drawing/2014/main" id="{C1F6203D-A46F-1F18-3BCE-C2796B2656F8}"/>
              </a:ext>
            </a:extLst>
          </p:cNvPr>
          <p:cNvSpPr>
            <a:spLocks noGrp="1"/>
          </p:cNvSpPr>
          <p:nvPr>
            <p:ph type="body" sz="quarter" idx="15" hasCustomPrompt="1"/>
          </p:nvPr>
        </p:nvSpPr>
        <p:spPr>
          <a:xfrm>
            <a:off x="258483" y="5917472"/>
            <a:ext cx="440421" cy="687175"/>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pPr lvl="0"/>
            <a:r>
              <a:rPr lang="sv-SE" dirty="0"/>
              <a:t> </a:t>
            </a:r>
          </a:p>
        </p:txBody>
      </p:sp>
    </p:spTree>
    <p:extLst>
      <p:ext uri="{BB962C8B-B14F-4D97-AF65-F5344CB8AC3E}">
        <p14:creationId xmlns:p14="http://schemas.microsoft.com/office/powerpoint/2010/main" val="18010533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8E6E0">
            <a:alpha val="59670"/>
          </a:srgbClr>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B1F89B14-211D-7F37-AFAE-BA63BA27D346}"/>
              </a:ext>
            </a:extLst>
          </p:cNvPr>
          <p:cNvSpPr>
            <a:spLocks noGrp="1"/>
          </p:cNvSpPr>
          <p:nvPr>
            <p:ph type="title"/>
          </p:nvPr>
        </p:nvSpPr>
        <p:spPr>
          <a:xfrm>
            <a:off x="601438" y="623163"/>
            <a:ext cx="10515600" cy="1325563"/>
          </a:xfrm>
          <a:prstGeom prst="rect">
            <a:avLst/>
          </a:prstGeom>
        </p:spPr>
        <p:txBody>
          <a:bodyPr vert="horz" lIns="91440" tIns="45720" rIns="91440" bIns="45720" rtlCol="0" anchor="t" anchorCtr="0">
            <a:noAutofit/>
          </a:body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37EB650A-1293-7417-82B2-8E2B313D4DC1}"/>
              </a:ext>
            </a:extLst>
          </p:cNvPr>
          <p:cNvSpPr>
            <a:spLocks noGrp="1"/>
          </p:cNvSpPr>
          <p:nvPr>
            <p:ph type="body" idx="1"/>
          </p:nvPr>
        </p:nvSpPr>
        <p:spPr>
          <a:xfrm>
            <a:off x="606999" y="1883499"/>
            <a:ext cx="10515600" cy="4351338"/>
          </a:xfrm>
          <a:prstGeom prst="rect">
            <a:avLst/>
          </a:prstGeom>
        </p:spPr>
        <p:txBody>
          <a:bodyPr vert="horz" lIns="91440" tIns="45720" rIns="91440" bIns="45720" rtlCol="0">
            <a:norm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10" name="textruta 9">
            <a:extLst>
              <a:ext uri="{FF2B5EF4-FFF2-40B4-BE49-F238E27FC236}">
                <a16:creationId xmlns:a16="http://schemas.microsoft.com/office/drawing/2014/main" id="{6BAF26AE-FB9B-9B46-54C3-9ED5D679E176}"/>
              </a:ext>
            </a:extLst>
          </p:cNvPr>
          <p:cNvSpPr txBox="1"/>
          <p:nvPr userDrawn="1"/>
        </p:nvSpPr>
        <p:spPr>
          <a:xfrm>
            <a:off x="11729945" y="6511460"/>
            <a:ext cx="366925" cy="246221"/>
          </a:xfrm>
          <a:prstGeom prst="rect">
            <a:avLst/>
          </a:prstGeom>
          <a:noFill/>
        </p:spPr>
        <p:txBody>
          <a:bodyPr wrap="square" rtlCol="0">
            <a:spAutoFit/>
          </a:bodyPr>
          <a:lstStyle/>
          <a:p>
            <a:fld id="{11C3D5E0-3B99-BD48-AF92-B6515BC9C4F7}" type="slidenum">
              <a:rPr lang="sv-SE" sz="1000" smtClean="0"/>
              <a:t>‹#›</a:t>
            </a:fld>
            <a:endParaRPr lang="sv-SE" sz="1000" dirty="0"/>
          </a:p>
        </p:txBody>
      </p:sp>
      <p:sp>
        <p:nvSpPr>
          <p:cNvPr id="4" name="MSIPCMContentMarking" descr="{&quot;HashCode&quot;:-1153307930,&quot;Placement&quot;:&quot;Footer&quot;,&quot;Top&quot;:522.0343,&quot;Left&quot;:435.1878,&quot;SlideWidth&quot;:960,&quot;SlideHeight&quot;:540}">
            <a:extLst>
              <a:ext uri="{FF2B5EF4-FFF2-40B4-BE49-F238E27FC236}">
                <a16:creationId xmlns:a16="http://schemas.microsoft.com/office/drawing/2014/main" id="{A515A701-B5B4-F27E-D383-294000604A95}"/>
              </a:ext>
            </a:extLst>
          </p:cNvPr>
          <p:cNvSpPr txBox="1"/>
          <p:nvPr userDrawn="1"/>
        </p:nvSpPr>
        <p:spPr>
          <a:xfrm>
            <a:off x="5526885" y="6629836"/>
            <a:ext cx="1138231" cy="228163"/>
          </a:xfrm>
          <a:prstGeom prst="rect">
            <a:avLst/>
          </a:prstGeom>
          <a:noFill/>
        </p:spPr>
        <p:txBody>
          <a:bodyPr vert="horz" wrap="square" lIns="0" tIns="0" rIns="0" bIns="0" rtlCol="0" anchor="ctr" anchorCtr="1">
            <a:spAutoFit/>
          </a:bodyPr>
          <a:lstStyle/>
          <a:p>
            <a:pPr algn="ctr">
              <a:spcBef>
                <a:spcPts val="0"/>
              </a:spcBef>
              <a:spcAft>
                <a:spcPts val="0"/>
              </a:spcAft>
            </a:pPr>
            <a:r>
              <a:rPr lang="sv-SE" sz="800">
                <a:solidFill>
                  <a:srgbClr val="000000"/>
                </a:solidFill>
                <a:latin typeface="Calibri" panose="020F0502020204030204" pitchFamily="34" charset="0"/>
              </a:rPr>
              <a:t>Informationsklass: K1</a:t>
            </a:r>
          </a:p>
        </p:txBody>
      </p:sp>
    </p:spTree>
    <p:extLst>
      <p:ext uri="{BB962C8B-B14F-4D97-AF65-F5344CB8AC3E}">
        <p14:creationId xmlns:p14="http://schemas.microsoft.com/office/powerpoint/2010/main" val="229071603"/>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77" r:id="rId3"/>
    <p:sldLayoutId id="2147483670" r:id="rId4"/>
    <p:sldLayoutId id="2147483671" r:id="rId5"/>
    <p:sldLayoutId id="2147483652" r:id="rId6"/>
    <p:sldLayoutId id="2147483673" r:id="rId7"/>
    <p:sldLayoutId id="2147483655" r:id="rId8"/>
    <p:sldLayoutId id="2147483672" r:id="rId9"/>
    <p:sldLayoutId id="2147483678" r:id="rId10"/>
    <p:sldLayoutId id="2147483679" r:id="rId11"/>
    <p:sldLayoutId id="2147483680" r:id="rId12"/>
    <p:sldLayoutId id="2147483681" r:id="rId13"/>
    <p:sldLayoutId id="2147483682" r:id="rId14"/>
    <p:sldLayoutId id="2147483675" r:id="rId15"/>
    <p:sldLayoutId id="2147483676" r:id="rId16"/>
    <p:sldLayoutId id="2147483683" r:id="rId17"/>
  </p:sldLayoutIdLst>
  <p:hf hdr="0" ftr="0" dt="0"/>
  <p:txStyles>
    <p:titleStyle>
      <a:lvl1pPr algn="l" defTabSz="914400" rtl="0" eaLnBrk="1" latinLnBrk="0" hangingPunct="1">
        <a:lnSpc>
          <a:spcPct val="90000"/>
        </a:lnSpc>
        <a:spcBef>
          <a:spcPct val="0"/>
        </a:spcBef>
        <a:buNone/>
        <a:defRPr sz="30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CD37A2C-5632-4A05-46B8-AD4119D92F67}"/>
              </a:ext>
            </a:extLst>
          </p:cNvPr>
          <p:cNvSpPr>
            <a:spLocks noGrp="1"/>
          </p:cNvSpPr>
          <p:nvPr>
            <p:ph type="ctrTitle"/>
          </p:nvPr>
        </p:nvSpPr>
        <p:spPr>
          <a:xfrm>
            <a:off x="1091082" y="2103856"/>
            <a:ext cx="10712227" cy="1086443"/>
          </a:xfrm>
        </p:spPr>
        <p:txBody>
          <a:bodyPr/>
          <a:lstStyle/>
          <a:p>
            <a:r>
              <a:rPr lang="sv-SE" dirty="0"/>
              <a:t>JÄMSTÄLLDHET BÖRJAR I PLÅNBOKEN</a:t>
            </a:r>
          </a:p>
        </p:txBody>
      </p:sp>
      <p:sp>
        <p:nvSpPr>
          <p:cNvPr id="3" name="Underrubrik 2">
            <a:extLst>
              <a:ext uri="{FF2B5EF4-FFF2-40B4-BE49-F238E27FC236}">
                <a16:creationId xmlns:a16="http://schemas.microsoft.com/office/drawing/2014/main" id="{02F6C5B9-849C-1F5D-A1AA-5E3C38A46AB5}"/>
              </a:ext>
            </a:extLst>
          </p:cNvPr>
          <p:cNvSpPr>
            <a:spLocks noGrp="1"/>
          </p:cNvSpPr>
          <p:nvPr>
            <p:ph type="subTitle" idx="1"/>
          </p:nvPr>
        </p:nvSpPr>
        <p:spPr>
          <a:xfrm>
            <a:off x="1091083" y="3782680"/>
            <a:ext cx="3816477" cy="487316"/>
          </a:xfrm>
        </p:spPr>
        <p:txBody>
          <a:bodyPr>
            <a:noAutofit/>
          </a:bodyPr>
          <a:lstStyle/>
          <a:p>
            <a:r>
              <a:rPr lang="sv-SE" dirty="0"/>
              <a:t>Länsförsäkringar</a:t>
            </a:r>
          </a:p>
        </p:txBody>
      </p:sp>
    </p:spTree>
    <p:extLst>
      <p:ext uri="{BB962C8B-B14F-4D97-AF65-F5344CB8AC3E}">
        <p14:creationId xmlns:p14="http://schemas.microsoft.com/office/powerpoint/2010/main" val="40163422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564A889-2D59-81F9-E952-4CB7C8AF88BB}"/>
              </a:ext>
            </a:extLst>
          </p:cNvPr>
          <p:cNvSpPr>
            <a:spLocks noGrp="1"/>
          </p:cNvSpPr>
          <p:nvPr>
            <p:ph type="title"/>
          </p:nvPr>
        </p:nvSpPr>
        <p:spPr/>
        <p:txBody>
          <a:bodyPr/>
          <a:lstStyle/>
          <a:p>
            <a:r>
              <a:rPr lang="sv-SE" dirty="0"/>
              <a:t>VAD GER PENSION?</a:t>
            </a:r>
          </a:p>
        </p:txBody>
      </p:sp>
      <p:sp>
        <p:nvSpPr>
          <p:cNvPr id="3" name="Platshållare för innehåll 2">
            <a:extLst>
              <a:ext uri="{FF2B5EF4-FFF2-40B4-BE49-F238E27FC236}">
                <a16:creationId xmlns:a16="http://schemas.microsoft.com/office/drawing/2014/main" id="{B3275AAF-2321-12D1-C6BD-CE8AD59FE065}"/>
              </a:ext>
            </a:extLst>
          </p:cNvPr>
          <p:cNvSpPr>
            <a:spLocks noGrp="1"/>
          </p:cNvSpPr>
          <p:nvPr>
            <p:ph idx="1"/>
          </p:nvPr>
        </p:nvSpPr>
        <p:spPr>
          <a:xfrm>
            <a:off x="592692" y="1376697"/>
            <a:ext cx="5118100" cy="4351338"/>
          </a:xfrm>
        </p:spPr>
        <p:txBody>
          <a:bodyPr>
            <a:normAutofit/>
          </a:bodyPr>
          <a:lstStyle/>
          <a:p>
            <a:r>
              <a:rPr lang="sv-SE" dirty="0">
                <a:latin typeface="Calibri" panose="020F0502020204030204" pitchFamily="34" charset="0"/>
              </a:rPr>
              <a:t>Deklarerad inkomst – vilken lön du har eller har haft</a:t>
            </a:r>
          </a:p>
          <a:p>
            <a:r>
              <a:rPr lang="sv-SE" dirty="0">
                <a:latin typeface="Calibri" panose="020F0502020204030204" pitchFamily="34" charset="0"/>
              </a:rPr>
              <a:t>Hur många år du har jobbat</a:t>
            </a:r>
          </a:p>
          <a:p>
            <a:r>
              <a:rPr lang="sv-SE" dirty="0">
                <a:latin typeface="Calibri" panose="020F0502020204030204" pitchFamily="34" charset="0"/>
              </a:rPr>
              <a:t>Om du har tjänstepension</a:t>
            </a:r>
          </a:p>
          <a:p>
            <a:r>
              <a:rPr lang="sv-SE" dirty="0">
                <a:latin typeface="Calibri" panose="020F0502020204030204" pitchFamily="34" charset="0"/>
              </a:rPr>
              <a:t>Om du har privat sparande</a:t>
            </a:r>
          </a:p>
          <a:p>
            <a:r>
              <a:rPr lang="sv-SE" dirty="0">
                <a:latin typeface="Calibri" panose="020F0502020204030204" pitchFamily="34" charset="0"/>
              </a:rPr>
              <a:t>När du tar ut din pension och under hur lång tid</a:t>
            </a:r>
          </a:p>
          <a:p>
            <a:r>
              <a:rPr lang="sv-SE" dirty="0">
                <a:latin typeface="Calibri" panose="020F0502020204030204" pitchFamily="34" charset="0"/>
              </a:rPr>
              <a:t>Avkastningen på premiepension, tjänstepensionen och ev. privat sparande</a:t>
            </a:r>
          </a:p>
          <a:p>
            <a:r>
              <a:rPr lang="sv-SE" dirty="0">
                <a:latin typeface="Calibri" panose="020F0502020204030204" pitchFamily="34" charset="0"/>
              </a:rPr>
              <a:t>Om du har valt till efterlevandeskydd</a:t>
            </a:r>
          </a:p>
          <a:p>
            <a:pPr marL="0" indent="0">
              <a:buNone/>
            </a:pPr>
            <a:endParaRPr lang="sv-SE" dirty="0"/>
          </a:p>
        </p:txBody>
      </p:sp>
      <p:sp>
        <p:nvSpPr>
          <p:cNvPr id="4" name="Platshållare för text 3">
            <a:extLst>
              <a:ext uri="{FF2B5EF4-FFF2-40B4-BE49-F238E27FC236}">
                <a16:creationId xmlns:a16="http://schemas.microsoft.com/office/drawing/2014/main" id="{C454AC17-3C18-2665-6B37-7A5BF279CFFE}"/>
              </a:ext>
            </a:extLst>
          </p:cNvPr>
          <p:cNvSpPr>
            <a:spLocks noGrp="1"/>
          </p:cNvSpPr>
          <p:nvPr>
            <p:ph type="body" sz="quarter" idx="11"/>
          </p:nvPr>
        </p:nvSpPr>
        <p:spPr>
          <a:xfrm>
            <a:off x="809624" y="6379463"/>
            <a:ext cx="2114806" cy="257369"/>
          </a:xfrm>
        </p:spPr>
        <p:txBody>
          <a:bodyPr wrap="none">
            <a:spAutoFit/>
          </a:bodyPr>
          <a:lstStyle/>
          <a:p>
            <a:r>
              <a:rPr lang="sv-SE" dirty="0"/>
              <a:t>JÄMSTÄLLDHET BÖRJAR I PLÅNBOKEN</a:t>
            </a:r>
          </a:p>
        </p:txBody>
      </p:sp>
      <p:pic>
        <p:nvPicPr>
          <p:cNvPr id="8" name="Platshållare för bild 7">
            <a:extLst>
              <a:ext uri="{FF2B5EF4-FFF2-40B4-BE49-F238E27FC236}">
                <a16:creationId xmlns:a16="http://schemas.microsoft.com/office/drawing/2014/main" id="{A7EB13F9-13CB-EBF1-2974-B17587021FE2}"/>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p:pic>
      <p:sp>
        <p:nvSpPr>
          <p:cNvPr id="9" name="Rektangel 8">
            <a:extLst>
              <a:ext uri="{FF2B5EF4-FFF2-40B4-BE49-F238E27FC236}">
                <a16:creationId xmlns:a16="http://schemas.microsoft.com/office/drawing/2014/main" id="{B49A92E3-15BA-8C55-D43D-707ABDB15220}"/>
              </a:ext>
            </a:extLst>
          </p:cNvPr>
          <p:cNvSpPr/>
          <p:nvPr/>
        </p:nvSpPr>
        <p:spPr>
          <a:xfrm>
            <a:off x="5546690" y="6636832"/>
            <a:ext cx="994787" cy="145805"/>
          </a:xfrm>
          <a:prstGeom prst="rect">
            <a:avLst/>
          </a:prstGeom>
          <a:solidFill>
            <a:srgbClr val="F1F0ED"/>
          </a:solidFill>
          <a:ln>
            <a:solidFill>
              <a:srgbClr val="F1F0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42340189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20BD7C5-3032-75F9-9596-E8FD66BF7A4D}"/>
              </a:ext>
            </a:extLst>
          </p:cNvPr>
          <p:cNvSpPr>
            <a:spLocks noGrp="1"/>
          </p:cNvSpPr>
          <p:nvPr>
            <p:ph type="title"/>
          </p:nvPr>
        </p:nvSpPr>
        <p:spPr/>
        <p:txBody>
          <a:bodyPr/>
          <a:lstStyle/>
          <a:p>
            <a:r>
              <a:rPr lang="sv-SE" dirty="0"/>
              <a:t>VÅGA PRATA PENGAR!</a:t>
            </a:r>
          </a:p>
        </p:txBody>
      </p:sp>
      <p:graphicFrame>
        <p:nvGraphicFramePr>
          <p:cNvPr id="5" name="Tabell 5">
            <a:extLst>
              <a:ext uri="{FF2B5EF4-FFF2-40B4-BE49-F238E27FC236}">
                <a16:creationId xmlns:a16="http://schemas.microsoft.com/office/drawing/2014/main" id="{BF102EBD-95EC-4AD5-4C72-FEAAE7FB9589}"/>
              </a:ext>
            </a:extLst>
          </p:cNvPr>
          <p:cNvGraphicFramePr>
            <a:graphicFrameLocks noGrp="1"/>
          </p:cNvGraphicFramePr>
          <p:nvPr>
            <p:ph type="tbl" sz="quarter" idx="12"/>
            <p:extLst>
              <p:ext uri="{D42A27DB-BD31-4B8C-83A1-F6EECF244321}">
                <p14:modId xmlns:p14="http://schemas.microsoft.com/office/powerpoint/2010/main" val="2884429210"/>
              </p:ext>
            </p:extLst>
          </p:nvPr>
        </p:nvGraphicFramePr>
        <p:xfrm>
          <a:off x="1246475" y="2295149"/>
          <a:ext cx="8751115" cy="3385213"/>
        </p:xfrm>
        <a:graphic>
          <a:graphicData uri="http://schemas.openxmlformats.org/drawingml/2006/table">
            <a:tbl>
              <a:tblPr firstRow="1" bandRow="1">
                <a:tableStyleId>{5C22544A-7EE6-4342-B048-85BDC9FD1C3A}</a:tableStyleId>
              </a:tblPr>
              <a:tblGrid>
                <a:gridCol w="4074995">
                  <a:extLst>
                    <a:ext uri="{9D8B030D-6E8A-4147-A177-3AD203B41FA5}">
                      <a16:colId xmlns:a16="http://schemas.microsoft.com/office/drawing/2014/main" val="2336489506"/>
                    </a:ext>
                  </a:extLst>
                </a:gridCol>
                <a:gridCol w="1301466">
                  <a:extLst>
                    <a:ext uri="{9D8B030D-6E8A-4147-A177-3AD203B41FA5}">
                      <a16:colId xmlns:a16="http://schemas.microsoft.com/office/drawing/2014/main" val="3788303289"/>
                    </a:ext>
                  </a:extLst>
                </a:gridCol>
                <a:gridCol w="1496097">
                  <a:extLst>
                    <a:ext uri="{9D8B030D-6E8A-4147-A177-3AD203B41FA5}">
                      <a16:colId xmlns:a16="http://schemas.microsoft.com/office/drawing/2014/main" val="616797527"/>
                    </a:ext>
                  </a:extLst>
                </a:gridCol>
                <a:gridCol w="1878557">
                  <a:extLst>
                    <a:ext uri="{9D8B030D-6E8A-4147-A177-3AD203B41FA5}">
                      <a16:colId xmlns:a16="http://schemas.microsoft.com/office/drawing/2014/main" val="2744437489"/>
                    </a:ext>
                  </a:extLst>
                </a:gridCol>
              </a:tblGrid>
              <a:tr h="472507">
                <a:tc>
                  <a:txBody>
                    <a:bodyPr/>
                    <a:lstStyle/>
                    <a:p>
                      <a:endParaRPr lang="sv-SE" dirty="0">
                        <a:solidFill>
                          <a:srgbClr val="DB9B3D"/>
                        </a:solidFill>
                      </a:endParaRPr>
                    </a:p>
                  </a:txBody>
                  <a:tcPr>
                    <a:lnL w="12700" cmpd="sng">
                      <a:noFill/>
                    </a:lnL>
                    <a:lnR w="12700" cmpd="sng">
                      <a:noFill/>
                    </a:lnR>
                    <a:lnT w="12700" cmpd="sng">
                      <a:noFill/>
                    </a:lnT>
                    <a:lnB w="12700" cap="flat" cmpd="sng" algn="ctr">
                      <a:solidFill>
                        <a:srgbClr val="DB9B3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v-SE" dirty="0">
                          <a:solidFill>
                            <a:srgbClr val="DB9B3D"/>
                          </a:solidFill>
                        </a:rPr>
                        <a:t>ALLA</a:t>
                      </a:r>
                    </a:p>
                  </a:txBody>
                  <a:tcPr>
                    <a:lnL w="12700" cmpd="sng">
                      <a:noFill/>
                    </a:lnL>
                    <a:lnR w="12700" cmpd="sng">
                      <a:noFill/>
                    </a:lnR>
                    <a:lnT w="12700" cmpd="sng">
                      <a:noFill/>
                    </a:lnT>
                    <a:lnB w="12700" cap="flat" cmpd="sng" algn="ctr">
                      <a:solidFill>
                        <a:srgbClr val="DB9B3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v-SE" dirty="0">
                          <a:solidFill>
                            <a:srgbClr val="DB9B3D"/>
                          </a:solidFill>
                        </a:rPr>
                        <a:t>MÄN</a:t>
                      </a:r>
                    </a:p>
                  </a:txBody>
                  <a:tcPr>
                    <a:lnL w="12700" cmpd="sng">
                      <a:noFill/>
                    </a:lnL>
                    <a:lnR w="12700" cmpd="sng">
                      <a:noFill/>
                    </a:lnR>
                    <a:lnT w="19050" cap="flat" cmpd="sng" algn="ctr">
                      <a:noFill/>
                      <a:prstDash val="solid"/>
                      <a:round/>
                      <a:headEnd type="none" w="med" len="med"/>
                      <a:tailEnd type="none" w="med" len="med"/>
                    </a:lnT>
                    <a:lnB w="12700" cap="flat" cmpd="sng" algn="ctr">
                      <a:solidFill>
                        <a:srgbClr val="DB9B3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v-SE" dirty="0">
                          <a:solidFill>
                            <a:srgbClr val="DB9B3D"/>
                          </a:solidFill>
                        </a:rPr>
                        <a:t>KVINNOR</a:t>
                      </a:r>
                    </a:p>
                  </a:txBody>
                  <a:tcPr>
                    <a:lnL w="12700" cmpd="sng">
                      <a:noFill/>
                    </a:lnL>
                    <a:lnR w="12700" cmpd="sng">
                      <a:noFill/>
                    </a:lnR>
                    <a:lnT w="19050" cap="flat" cmpd="sng" algn="ctr">
                      <a:noFill/>
                      <a:prstDash val="solid"/>
                      <a:round/>
                      <a:headEnd type="none" w="med" len="med"/>
                      <a:tailEnd type="none" w="med" len="med"/>
                    </a:lnT>
                    <a:lnB w="12700" cap="flat" cmpd="sng" algn="ctr">
                      <a:solidFill>
                        <a:srgbClr val="DB9B3D"/>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5749673"/>
                  </a:ext>
                </a:extLst>
              </a:tr>
              <a:tr h="485451">
                <a:tc>
                  <a:txBody>
                    <a:bodyPr/>
                    <a:lstStyle/>
                    <a:p>
                      <a:r>
                        <a:rPr lang="sv-SE" sz="1900" dirty="0">
                          <a:latin typeface="+mj-lt"/>
                        </a:rPr>
                        <a:t>Stämmer helt och hållet</a:t>
                      </a:r>
                    </a:p>
                  </a:txBody>
                  <a:tcPr>
                    <a:lnL w="12700" cmpd="sng">
                      <a:noFill/>
                    </a:lnL>
                    <a:lnR w="12700" cmpd="sng">
                      <a:noFill/>
                    </a:lnR>
                    <a:lnT w="12700" cap="flat" cmpd="sng" algn="ctr">
                      <a:solidFill>
                        <a:srgbClr val="DB9B3D"/>
                      </a:solidFill>
                      <a:prstDash val="solid"/>
                      <a:round/>
                      <a:headEnd type="none" w="med" len="med"/>
                      <a:tailEnd type="none" w="med" len="med"/>
                    </a:lnT>
                    <a:lnB w="6350" cap="flat" cmpd="sng" algn="ctr">
                      <a:solidFill>
                        <a:srgbClr val="DB9B3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v-SE" sz="1900" dirty="0">
                          <a:latin typeface="+mj-lt"/>
                        </a:rPr>
                        <a:t>6 %</a:t>
                      </a:r>
                    </a:p>
                  </a:txBody>
                  <a:tcPr>
                    <a:lnL w="12700" cmpd="sng">
                      <a:noFill/>
                    </a:lnL>
                    <a:lnR w="12700" cmpd="sng">
                      <a:noFill/>
                    </a:lnR>
                    <a:lnT w="12700" cap="flat" cmpd="sng" algn="ctr">
                      <a:solidFill>
                        <a:srgbClr val="DB9B3D"/>
                      </a:solidFill>
                      <a:prstDash val="solid"/>
                      <a:round/>
                      <a:headEnd type="none" w="med" len="med"/>
                      <a:tailEnd type="none" w="med" len="med"/>
                    </a:lnT>
                    <a:lnB w="6350" cap="flat" cmpd="sng" algn="ctr">
                      <a:solidFill>
                        <a:srgbClr val="DB9B3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v-SE" sz="1900" dirty="0">
                          <a:latin typeface="+mj-lt"/>
                        </a:rPr>
                        <a:t>5 %</a:t>
                      </a:r>
                    </a:p>
                  </a:txBody>
                  <a:tcPr>
                    <a:lnL w="12700" cmpd="sng">
                      <a:noFill/>
                    </a:lnL>
                    <a:lnR w="12700" cmpd="sng">
                      <a:noFill/>
                    </a:lnR>
                    <a:lnT w="12700" cap="flat" cmpd="sng" algn="ctr">
                      <a:solidFill>
                        <a:srgbClr val="DB9B3D"/>
                      </a:solidFill>
                      <a:prstDash val="solid"/>
                      <a:round/>
                      <a:headEnd type="none" w="med" len="med"/>
                      <a:tailEnd type="none" w="med" len="med"/>
                    </a:lnT>
                    <a:lnB w="6350" cap="flat" cmpd="sng" algn="ctr">
                      <a:solidFill>
                        <a:srgbClr val="DB9B3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v-SE" sz="1900" dirty="0">
                          <a:latin typeface="+mj-lt"/>
                        </a:rPr>
                        <a:t>7 %</a:t>
                      </a:r>
                    </a:p>
                  </a:txBody>
                  <a:tcPr>
                    <a:lnL w="12700" cmpd="sng">
                      <a:noFill/>
                    </a:lnL>
                    <a:lnR w="12700" cmpd="sng">
                      <a:noFill/>
                    </a:lnR>
                    <a:lnT w="12700" cap="flat" cmpd="sng" algn="ctr">
                      <a:solidFill>
                        <a:srgbClr val="DB9B3D"/>
                      </a:solidFill>
                      <a:prstDash val="solid"/>
                      <a:round/>
                      <a:headEnd type="none" w="med" len="med"/>
                      <a:tailEnd type="none" w="med" len="med"/>
                    </a:lnT>
                    <a:lnB w="6350" cap="flat" cmpd="sng" algn="ctr">
                      <a:solidFill>
                        <a:srgbClr val="DB9B3D"/>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45049849"/>
                  </a:ext>
                </a:extLst>
              </a:tr>
              <a:tr h="485451">
                <a:tc>
                  <a:txBody>
                    <a:bodyPr/>
                    <a:lstStyle/>
                    <a:p>
                      <a:r>
                        <a:rPr lang="sv-SE" sz="1900" dirty="0">
                          <a:latin typeface="+mj-lt"/>
                        </a:rPr>
                        <a:t>Stämmer</a:t>
                      </a:r>
                    </a:p>
                  </a:txBody>
                  <a:tcPr>
                    <a:lnL w="12700" cmpd="sng">
                      <a:noFill/>
                    </a:lnL>
                    <a:lnR w="12700" cmpd="sng">
                      <a:noFill/>
                    </a:lnR>
                    <a:lnT w="6350" cap="flat" cmpd="sng" algn="ctr">
                      <a:solidFill>
                        <a:srgbClr val="DB9B3D"/>
                      </a:solidFill>
                      <a:prstDash val="solid"/>
                      <a:round/>
                      <a:headEnd type="none" w="med" len="med"/>
                      <a:tailEnd type="none" w="med" len="med"/>
                    </a:lnT>
                    <a:lnB w="6350" cap="flat" cmpd="sng" algn="ctr">
                      <a:solidFill>
                        <a:srgbClr val="DB9B3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v-SE" sz="1900" dirty="0">
                          <a:latin typeface="+mj-lt"/>
                        </a:rPr>
                        <a:t>36 %</a:t>
                      </a:r>
                    </a:p>
                  </a:txBody>
                  <a:tcPr>
                    <a:lnL w="12700" cmpd="sng">
                      <a:noFill/>
                    </a:lnL>
                    <a:lnR w="12700" cmpd="sng">
                      <a:noFill/>
                    </a:lnR>
                    <a:lnT w="6350" cap="flat" cmpd="sng" algn="ctr">
                      <a:solidFill>
                        <a:srgbClr val="DB9B3D"/>
                      </a:solidFill>
                      <a:prstDash val="solid"/>
                      <a:round/>
                      <a:headEnd type="none" w="med" len="med"/>
                      <a:tailEnd type="none" w="med" len="med"/>
                    </a:lnT>
                    <a:lnB w="6350" cap="flat" cmpd="sng" algn="ctr">
                      <a:solidFill>
                        <a:srgbClr val="DB9B3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v-SE" sz="1900" dirty="0">
                          <a:latin typeface="+mj-lt"/>
                        </a:rPr>
                        <a:t>39 %</a:t>
                      </a:r>
                    </a:p>
                  </a:txBody>
                  <a:tcPr>
                    <a:lnL w="12700" cmpd="sng">
                      <a:noFill/>
                    </a:lnL>
                    <a:lnR w="12700" cmpd="sng">
                      <a:noFill/>
                    </a:lnR>
                    <a:lnT w="6350" cap="flat" cmpd="sng" algn="ctr">
                      <a:solidFill>
                        <a:srgbClr val="DB9B3D"/>
                      </a:solidFill>
                      <a:prstDash val="solid"/>
                      <a:round/>
                      <a:headEnd type="none" w="med" len="med"/>
                      <a:tailEnd type="none" w="med" len="med"/>
                    </a:lnT>
                    <a:lnB w="6350" cap="flat" cmpd="sng" algn="ctr">
                      <a:solidFill>
                        <a:srgbClr val="DB9B3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v-SE" sz="1900" dirty="0">
                          <a:latin typeface="+mj-lt"/>
                        </a:rPr>
                        <a:t>33 %</a:t>
                      </a:r>
                    </a:p>
                  </a:txBody>
                  <a:tcPr>
                    <a:lnL w="12700" cmpd="sng">
                      <a:noFill/>
                    </a:lnL>
                    <a:lnR w="12700" cmpd="sng">
                      <a:noFill/>
                    </a:lnR>
                    <a:lnT w="6350" cap="flat" cmpd="sng" algn="ctr">
                      <a:solidFill>
                        <a:srgbClr val="DB9B3D"/>
                      </a:solidFill>
                      <a:prstDash val="solid"/>
                      <a:round/>
                      <a:headEnd type="none" w="med" len="med"/>
                      <a:tailEnd type="none" w="med" len="med"/>
                    </a:lnT>
                    <a:lnB w="6350" cap="flat" cmpd="sng" algn="ctr">
                      <a:solidFill>
                        <a:srgbClr val="DB9B3D"/>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72535740"/>
                  </a:ext>
                </a:extLst>
              </a:tr>
              <a:tr h="485451">
                <a:tc>
                  <a:txBody>
                    <a:bodyPr/>
                    <a:lstStyle/>
                    <a:p>
                      <a:r>
                        <a:rPr lang="sv-SE" sz="1900" dirty="0">
                          <a:latin typeface="+mj-lt"/>
                        </a:rPr>
                        <a:t>Varken stämmer eller inte stämmer</a:t>
                      </a:r>
                    </a:p>
                  </a:txBody>
                  <a:tcPr>
                    <a:lnL w="12700" cmpd="sng">
                      <a:noFill/>
                    </a:lnL>
                    <a:lnR w="12700" cmpd="sng">
                      <a:noFill/>
                    </a:lnR>
                    <a:lnT w="6350" cap="flat" cmpd="sng" algn="ctr">
                      <a:solidFill>
                        <a:srgbClr val="DB9B3D"/>
                      </a:solidFill>
                      <a:prstDash val="solid"/>
                      <a:round/>
                      <a:headEnd type="none" w="med" len="med"/>
                      <a:tailEnd type="none" w="med" len="med"/>
                    </a:lnT>
                    <a:lnB w="6350" cap="flat" cmpd="sng" algn="ctr">
                      <a:solidFill>
                        <a:srgbClr val="DB9B3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v-SE" sz="1900" dirty="0">
                          <a:latin typeface="+mj-lt"/>
                        </a:rPr>
                        <a:t>17 %</a:t>
                      </a:r>
                    </a:p>
                  </a:txBody>
                  <a:tcPr>
                    <a:lnL w="12700" cmpd="sng">
                      <a:noFill/>
                    </a:lnL>
                    <a:lnR w="12700" cmpd="sng">
                      <a:noFill/>
                    </a:lnR>
                    <a:lnT w="6350" cap="flat" cmpd="sng" algn="ctr">
                      <a:solidFill>
                        <a:srgbClr val="DB9B3D"/>
                      </a:solidFill>
                      <a:prstDash val="solid"/>
                      <a:round/>
                      <a:headEnd type="none" w="med" len="med"/>
                      <a:tailEnd type="none" w="med" len="med"/>
                    </a:lnT>
                    <a:lnB w="6350" cap="flat" cmpd="sng" algn="ctr">
                      <a:solidFill>
                        <a:srgbClr val="DB9B3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v-SE" sz="1900" dirty="0">
                          <a:latin typeface="+mj-lt"/>
                        </a:rPr>
                        <a:t>16 %</a:t>
                      </a:r>
                    </a:p>
                  </a:txBody>
                  <a:tcPr>
                    <a:lnL w="12700" cmpd="sng">
                      <a:noFill/>
                    </a:lnL>
                    <a:lnR w="12700" cmpd="sng">
                      <a:noFill/>
                    </a:lnR>
                    <a:lnT w="6350" cap="flat" cmpd="sng" algn="ctr">
                      <a:solidFill>
                        <a:srgbClr val="DB9B3D"/>
                      </a:solidFill>
                      <a:prstDash val="solid"/>
                      <a:round/>
                      <a:headEnd type="none" w="med" len="med"/>
                      <a:tailEnd type="none" w="med" len="med"/>
                    </a:lnT>
                    <a:lnB w="6350" cap="flat" cmpd="sng" algn="ctr">
                      <a:solidFill>
                        <a:srgbClr val="DB9B3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v-SE" sz="1900" dirty="0">
                          <a:latin typeface="+mj-lt"/>
                        </a:rPr>
                        <a:t>18 %</a:t>
                      </a:r>
                    </a:p>
                  </a:txBody>
                  <a:tcPr>
                    <a:lnL w="12700" cmpd="sng">
                      <a:noFill/>
                    </a:lnL>
                    <a:lnR w="12700" cmpd="sng">
                      <a:noFill/>
                    </a:lnR>
                    <a:lnT w="6350" cap="flat" cmpd="sng" algn="ctr">
                      <a:solidFill>
                        <a:srgbClr val="DB9B3D"/>
                      </a:solidFill>
                      <a:prstDash val="solid"/>
                      <a:round/>
                      <a:headEnd type="none" w="med" len="med"/>
                      <a:tailEnd type="none" w="med" len="med"/>
                    </a:lnT>
                    <a:lnB w="6350" cap="flat" cmpd="sng" algn="ctr">
                      <a:solidFill>
                        <a:srgbClr val="DB9B3D"/>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29028917"/>
                  </a:ext>
                </a:extLst>
              </a:tr>
              <a:tr h="485451">
                <a:tc>
                  <a:txBody>
                    <a:bodyPr/>
                    <a:lstStyle/>
                    <a:p>
                      <a:r>
                        <a:rPr lang="sv-SE" sz="1900" dirty="0">
                          <a:latin typeface="+mj-lt"/>
                        </a:rPr>
                        <a:t>Stämmer inte</a:t>
                      </a:r>
                    </a:p>
                  </a:txBody>
                  <a:tcPr>
                    <a:lnL w="12700" cmpd="sng">
                      <a:noFill/>
                    </a:lnL>
                    <a:lnR w="12700" cmpd="sng">
                      <a:noFill/>
                    </a:lnR>
                    <a:lnT w="6350" cap="flat" cmpd="sng" algn="ctr">
                      <a:solidFill>
                        <a:srgbClr val="DB9B3D"/>
                      </a:solidFill>
                      <a:prstDash val="solid"/>
                      <a:round/>
                      <a:headEnd type="none" w="med" len="med"/>
                      <a:tailEnd type="none" w="med" len="med"/>
                    </a:lnT>
                    <a:lnB w="6350" cap="flat" cmpd="sng" algn="ctr">
                      <a:solidFill>
                        <a:srgbClr val="DB9B3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v-SE" sz="1900" dirty="0">
                          <a:latin typeface="+mj-lt"/>
                        </a:rPr>
                        <a:t>13 %</a:t>
                      </a:r>
                    </a:p>
                  </a:txBody>
                  <a:tcPr>
                    <a:lnL w="12700" cmpd="sng">
                      <a:noFill/>
                    </a:lnL>
                    <a:lnR w="12700" cmpd="sng">
                      <a:noFill/>
                    </a:lnR>
                    <a:lnT w="6350" cap="flat" cmpd="sng" algn="ctr">
                      <a:solidFill>
                        <a:srgbClr val="DB9B3D"/>
                      </a:solidFill>
                      <a:prstDash val="solid"/>
                      <a:round/>
                      <a:headEnd type="none" w="med" len="med"/>
                      <a:tailEnd type="none" w="med" len="med"/>
                    </a:lnT>
                    <a:lnB w="6350" cap="flat" cmpd="sng" algn="ctr">
                      <a:solidFill>
                        <a:srgbClr val="DB9B3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v-SE" sz="1900" dirty="0">
                          <a:latin typeface="+mj-lt"/>
                        </a:rPr>
                        <a:t>10 %</a:t>
                      </a:r>
                    </a:p>
                  </a:txBody>
                  <a:tcPr>
                    <a:lnL w="12700" cmpd="sng">
                      <a:noFill/>
                    </a:lnL>
                    <a:lnR w="12700" cmpd="sng">
                      <a:noFill/>
                    </a:lnR>
                    <a:lnT w="6350" cap="flat" cmpd="sng" algn="ctr">
                      <a:solidFill>
                        <a:srgbClr val="DB9B3D"/>
                      </a:solidFill>
                      <a:prstDash val="solid"/>
                      <a:round/>
                      <a:headEnd type="none" w="med" len="med"/>
                      <a:tailEnd type="none" w="med" len="med"/>
                    </a:lnT>
                    <a:lnB w="6350" cap="flat" cmpd="sng" algn="ctr">
                      <a:solidFill>
                        <a:srgbClr val="DB9B3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v-SE" sz="1900" dirty="0">
                          <a:latin typeface="+mj-lt"/>
                        </a:rPr>
                        <a:t>15 %</a:t>
                      </a:r>
                    </a:p>
                  </a:txBody>
                  <a:tcPr>
                    <a:lnL w="12700" cmpd="sng">
                      <a:noFill/>
                    </a:lnL>
                    <a:lnR w="12700" cmpd="sng">
                      <a:noFill/>
                    </a:lnR>
                    <a:lnT w="6350" cap="flat" cmpd="sng" algn="ctr">
                      <a:solidFill>
                        <a:srgbClr val="DB9B3D"/>
                      </a:solidFill>
                      <a:prstDash val="solid"/>
                      <a:round/>
                      <a:headEnd type="none" w="med" len="med"/>
                      <a:tailEnd type="none" w="med" len="med"/>
                    </a:lnT>
                    <a:lnB w="6350" cap="flat" cmpd="sng" algn="ctr">
                      <a:solidFill>
                        <a:srgbClr val="DB9B3D"/>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0673625"/>
                  </a:ext>
                </a:extLst>
              </a:tr>
              <a:tr h="485451">
                <a:tc>
                  <a:txBody>
                    <a:bodyPr/>
                    <a:lstStyle/>
                    <a:p>
                      <a:r>
                        <a:rPr lang="sv-SE" sz="1900" dirty="0">
                          <a:latin typeface="+mj-lt"/>
                        </a:rPr>
                        <a:t>Stämmer inte alls</a:t>
                      </a:r>
                    </a:p>
                  </a:txBody>
                  <a:tcPr>
                    <a:lnL w="12700" cmpd="sng">
                      <a:noFill/>
                    </a:lnL>
                    <a:lnR w="12700" cmpd="sng">
                      <a:noFill/>
                    </a:lnR>
                    <a:lnT w="6350" cap="flat" cmpd="sng" algn="ctr">
                      <a:solidFill>
                        <a:srgbClr val="DB9B3D"/>
                      </a:solidFill>
                      <a:prstDash val="solid"/>
                      <a:round/>
                      <a:headEnd type="none" w="med" len="med"/>
                      <a:tailEnd type="none" w="med" len="med"/>
                    </a:lnT>
                    <a:lnB w="6350" cap="flat" cmpd="sng" algn="ctr">
                      <a:solidFill>
                        <a:srgbClr val="DB9B3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v-SE" sz="1900" dirty="0">
                          <a:latin typeface="+mj-lt"/>
                        </a:rPr>
                        <a:t>3 %</a:t>
                      </a:r>
                    </a:p>
                  </a:txBody>
                  <a:tcPr>
                    <a:lnL w="12700" cmpd="sng">
                      <a:noFill/>
                    </a:lnL>
                    <a:lnR w="12700" cmpd="sng">
                      <a:noFill/>
                    </a:lnR>
                    <a:lnT w="6350" cap="flat" cmpd="sng" algn="ctr">
                      <a:solidFill>
                        <a:srgbClr val="DB9B3D"/>
                      </a:solidFill>
                      <a:prstDash val="solid"/>
                      <a:round/>
                      <a:headEnd type="none" w="med" len="med"/>
                      <a:tailEnd type="none" w="med" len="med"/>
                    </a:lnT>
                    <a:lnB w="6350" cap="flat" cmpd="sng" algn="ctr">
                      <a:solidFill>
                        <a:srgbClr val="DB9B3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v-SE" sz="1900" dirty="0">
                          <a:latin typeface="+mj-lt"/>
                        </a:rPr>
                        <a:t>4 %</a:t>
                      </a:r>
                    </a:p>
                  </a:txBody>
                  <a:tcPr>
                    <a:lnL w="12700" cmpd="sng">
                      <a:noFill/>
                    </a:lnL>
                    <a:lnR w="12700" cmpd="sng">
                      <a:noFill/>
                    </a:lnR>
                    <a:lnT w="6350" cap="flat" cmpd="sng" algn="ctr">
                      <a:solidFill>
                        <a:srgbClr val="DB9B3D"/>
                      </a:solidFill>
                      <a:prstDash val="solid"/>
                      <a:round/>
                      <a:headEnd type="none" w="med" len="med"/>
                      <a:tailEnd type="none" w="med" len="med"/>
                    </a:lnT>
                    <a:lnB w="6350" cap="flat" cmpd="sng" algn="ctr">
                      <a:solidFill>
                        <a:srgbClr val="DB9B3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v-SE" sz="1900" dirty="0">
                          <a:latin typeface="+mj-lt"/>
                        </a:rPr>
                        <a:t>2 %</a:t>
                      </a:r>
                    </a:p>
                  </a:txBody>
                  <a:tcPr>
                    <a:lnL w="12700" cmpd="sng">
                      <a:noFill/>
                    </a:lnL>
                    <a:lnR w="12700" cmpd="sng">
                      <a:noFill/>
                    </a:lnR>
                    <a:lnT w="6350" cap="flat" cmpd="sng" algn="ctr">
                      <a:solidFill>
                        <a:srgbClr val="DB9B3D"/>
                      </a:solidFill>
                      <a:prstDash val="solid"/>
                      <a:round/>
                      <a:headEnd type="none" w="med" len="med"/>
                      <a:tailEnd type="none" w="med" len="med"/>
                    </a:lnT>
                    <a:lnB w="6350" cap="flat" cmpd="sng" algn="ctr">
                      <a:solidFill>
                        <a:srgbClr val="DB9B3D"/>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2349573"/>
                  </a:ext>
                </a:extLst>
              </a:tr>
              <a:tr h="485451">
                <a:tc>
                  <a:txBody>
                    <a:bodyPr/>
                    <a:lstStyle/>
                    <a:p>
                      <a:r>
                        <a:rPr lang="sv-SE" sz="1900" dirty="0">
                          <a:latin typeface="+mj-lt"/>
                        </a:rPr>
                        <a:t>Vet ej</a:t>
                      </a:r>
                    </a:p>
                  </a:txBody>
                  <a:tcPr>
                    <a:lnL w="12700" cmpd="sng">
                      <a:noFill/>
                    </a:lnL>
                    <a:lnR w="12700" cmpd="sng">
                      <a:noFill/>
                    </a:lnR>
                    <a:lnT w="6350" cap="flat" cmpd="sng" algn="ctr">
                      <a:solidFill>
                        <a:srgbClr val="DB9B3D"/>
                      </a:solidFill>
                      <a:prstDash val="solid"/>
                      <a:round/>
                      <a:headEnd type="none" w="med" len="med"/>
                      <a:tailEnd type="none" w="med" len="med"/>
                    </a:lnT>
                    <a:lnB w="6350" cap="flat" cmpd="sng" algn="ctr">
                      <a:solidFill>
                        <a:srgbClr val="DB9B3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v-SE" sz="1900" dirty="0">
                          <a:latin typeface="+mj-lt"/>
                        </a:rPr>
                        <a:t>26 %</a:t>
                      </a:r>
                    </a:p>
                  </a:txBody>
                  <a:tcPr>
                    <a:lnL w="12700" cmpd="sng">
                      <a:noFill/>
                    </a:lnL>
                    <a:lnR w="12700" cmpd="sng">
                      <a:noFill/>
                    </a:lnR>
                    <a:lnT w="6350" cap="flat" cmpd="sng" algn="ctr">
                      <a:solidFill>
                        <a:srgbClr val="DB9B3D"/>
                      </a:solidFill>
                      <a:prstDash val="solid"/>
                      <a:round/>
                      <a:headEnd type="none" w="med" len="med"/>
                      <a:tailEnd type="none" w="med" len="med"/>
                    </a:lnT>
                    <a:lnB w="6350" cap="flat" cmpd="sng" algn="ctr">
                      <a:solidFill>
                        <a:srgbClr val="DB9B3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v-SE" sz="1900" dirty="0">
                          <a:latin typeface="+mj-lt"/>
                        </a:rPr>
                        <a:t>27 %</a:t>
                      </a:r>
                    </a:p>
                  </a:txBody>
                  <a:tcPr>
                    <a:lnL w="12700" cmpd="sng">
                      <a:noFill/>
                    </a:lnL>
                    <a:lnR w="12700" cmpd="sng">
                      <a:noFill/>
                    </a:lnR>
                    <a:lnT w="6350" cap="flat" cmpd="sng" algn="ctr">
                      <a:solidFill>
                        <a:srgbClr val="DB9B3D"/>
                      </a:solidFill>
                      <a:prstDash val="solid"/>
                      <a:round/>
                      <a:headEnd type="none" w="med" len="med"/>
                      <a:tailEnd type="none" w="med" len="med"/>
                    </a:lnT>
                    <a:lnB w="6350" cap="flat" cmpd="sng" algn="ctr">
                      <a:solidFill>
                        <a:srgbClr val="DB9B3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v-SE" sz="1900" dirty="0">
                          <a:latin typeface="+mj-lt"/>
                        </a:rPr>
                        <a:t>24 %</a:t>
                      </a:r>
                    </a:p>
                  </a:txBody>
                  <a:tcPr>
                    <a:lnL w="12700" cmpd="sng">
                      <a:noFill/>
                    </a:lnL>
                    <a:lnR w="12700" cmpd="sng">
                      <a:noFill/>
                    </a:lnR>
                    <a:lnT w="6350" cap="flat" cmpd="sng" algn="ctr">
                      <a:solidFill>
                        <a:srgbClr val="DB9B3D"/>
                      </a:solidFill>
                      <a:prstDash val="solid"/>
                      <a:round/>
                      <a:headEnd type="none" w="med" len="med"/>
                      <a:tailEnd type="none" w="med" len="med"/>
                    </a:lnT>
                    <a:lnB w="6350" cap="flat" cmpd="sng" algn="ctr">
                      <a:solidFill>
                        <a:srgbClr val="DB9B3D"/>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54091069"/>
                  </a:ext>
                </a:extLst>
              </a:tr>
            </a:tbl>
          </a:graphicData>
        </a:graphic>
      </p:graphicFrame>
      <p:sp>
        <p:nvSpPr>
          <p:cNvPr id="4" name="Platshållare för text 3">
            <a:extLst>
              <a:ext uri="{FF2B5EF4-FFF2-40B4-BE49-F238E27FC236}">
                <a16:creationId xmlns:a16="http://schemas.microsoft.com/office/drawing/2014/main" id="{6B5F8E86-FF3F-993E-7A45-662623EF3102}"/>
              </a:ext>
            </a:extLst>
          </p:cNvPr>
          <p:cNvSpPr>
            <a:spLocks noGrp="1"/>
          </p:cNvSpPr>
          <p:nvPr>
            <p:ph type="body" sz="quarter" idx="11"/>
          </p:nvPr>
        </p:nvSpPr>
        <p:spPr>
          <a:xfrm>
            <a:off x="809624" y="6379463"/>
            <a:ext cx="2114806" cy="257369"/>
          </a:xfrm>
        </p:spPr>
        <p:txBody>
          <a:bodyPr wrap="none">
            <a:spAutoFit/>
          </a:bodyPr>
          <a:lstStyle/>
          <a:p>
            <a:r>
              <a:rPr lang="sv-SE" dirty="0"/>
              <a:t>JÄMSTÄLLDHET BÖRJAR I PLÅNBOKEN</a:t>
            </a:r>
          </a:p>
        </p:txBody>
      </p:sp>
      <p:sp>
        <p:nvSpPr>
          <p:cNvPr id="6" name="Platshållare för innehåll 5">
            <a:extLst>
              <a:ext uri="{FF2B5EF4-FFF2-40B4-BE49-F238E27FC236}">
                <a16:creationId xmlns:a16="http://schemas.microsoft.com/office/drawing/2014/main" id="{9ABA980F-B5EA-457F-9793-DAE57ACC9E8B}"/>
              </a:ext>
            </a:extLst>
          </p:cNvPr>
          <p:cNvSpPr txBox="1">
            <a:spLocks/>
          </p:cNvSpPr>
          <p:nvPr/>
        </p:nvSpPr>
        <p:spPr>
          <a:xfrm>
            <a:off x="643383" y="1282817"/>
            <a:ext cx="9187966" cy="132556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tabLst>
                <a:tab pos="214313" algn="l"/>
              </a:tabLst>
            </a:pPr>
            <a:r>
              <a:rPr lang="sv-SE" dirty="0">
                <a:ea typeface="Arial" charset="0"/>
                <a:cs typeface="Arial" charset="0"/>
              </a:rPr>
              <a:t>På frågan ”stämmer det att par ofta inte pratar om sin egen ekonomi utanför den gemensamma ekonomin?” svarar många att det gör det. Hushållsekonomi är viktigt, men ett långsiktigt eget sparande kan också vara det!</a:t>
            </a:r>
          </a:p>
        </p:txBody>
      </p:sp>
      <p:sp>
        <p:nvSpPr>
          <p:cNvPr id="7" name="textruta 6">
            <a:extLst>
              <a:ext uri="{FF2B5EF4-FFF2-40B4-BE49-F238E27FC236}">
                <a16:creationId xmlns:a16="http://schemas.microsoft.com/office/drawing/2014/main" id="{8354FFCC-CAA0-4F15-98D9-8478B3041F8D}"/>
              </a:ext>
            </a:extLst>
          </p:cNvPr>
          <p:cNvSpPr txBox="1"/>
          <p:nvPr/>
        </p:nvSpPr>
        <p:spPr>
          <a:xfrm>
            <a:off x="8737600" y="6492332"/>
            <a:ext cx="3028530" cy="201993"/>
          </a:xfrm>
          <a:prstGeom prst="rect">
            <a:avLst/>
          </a:prstGeom>
          <a:noFill/>
        </p:spPr>
        <p:txBody>
          <a:bodyPr wrap="square" lIns="0" tIns="0" rIns="0" bIns="0" rtlCol="0">
            <a:noAutofit/>
          </a:bodyPr>
          <a:lstStyle/>
          <a:p>
            <a:r>
              <a:rPr lang="sv-SE" sz="1100" i="1" dirty="0">
                <a:solidFill>
                  <a:srgbClr val="000000"/>
                </a:solidFill>
              </a:rPr>
              <a:t>Källa: </a:t>
            </a:r>
            <a:r>
              <a:rPr lang="sv-SE" sz="1100" dirty="0" err="1"/>
              <a:t>Novus</a:t>
            </a:r>
            <a:r>
              <a:rPr lang="sv-SE" sz="1100" dirty="0"/>
              <a:t> på uppdrag av Länsförsäkringar, 2020</a:t>
            </a:r>
            <a:endParaRPr lang="sv-SE" sz="1100" i="1" dirty="0">
              <a:solidFill>
                <a:srgbClr val="000000"/>
              </a:solidFill>
            </a:endParaRPr>
          </a:p>
        </p:txBody>
      </p:sp>
      <p:sp>
        <p:nvSpPr>
          <p:cNvPr id="3" name="Rektangel 2">
            <a:extLst>
              <a:ext uri="{FF2B5EF4-FFF2-40B4-BE49-F238E27FC236}">
                <a16:creationId xmlns:a16="http://schemas.microsoft.com/office/drawing/2014/main" id="{F24FA6B9-DD4F-E77A-BB59-967F41503067}"/>
              </a:ext>
            </a:extLst>
          </p:cNvPr>
          <p:cNvSpPr/>
          <p:nvPr/>
        </p:nvSpPr>
        <p:spPr>
          <a:xfrm>
            <a:off x="5546690" y="6636832"/>
            <a:ext cx="994787" cy="145805"/>
          </a:xfrm>
          <a:prstGeom prst="rect">
            <a:avLst/>
          </a:prstGeom>
          <a:solidFill>
            <a:srgbClr val="F1F0ED"/>
          </a:solidFill>
          <a:ln>
            <a:solidFill>
              <a:srgbClr val="F1F0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40077332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20BD7C5-3032-75F9-9596-E8FD66BF7A4D}"/>
              </a:ext>
            </a:extLst>
          </p:cNvPr>
          <p:cNvSpPr>
            <a:spLocks noGrp="1"/>
          </p:cNvSpPr>
          <p:nvPr>
            <p:ph type="title"/>
          </p:nvPr>
        </p:nvSpPr>
        <p:spPr/>
        <p:txBody>
          <a:bodyPr/>
          <a:lstStyle/>
          <a:p>
            <a:r>
              <a:rPr lang="sv-SE" dirty="0"/>
              <a:t>VÅGA PRIORITERA RÄTT! </a:t>
            </a:r>
          </a:p>
        </p:txBody>
      </p:sp>
      <p:sp>
        <p:nvSpPr>
          <p:cNvPr id="4" name="Platshållare för text 3">
            <a:extLst>
              <a:ext uri="{FF2B5EF4-FFF2-40B4-BE49-F238E27FC236}">
                <a16:creationId xmlns:a16="http://schemas.microsoft.com/office/drawing/2014/main" id="{6B5F8E86-FF3F-993E-7A45-662623EF3102}"/>
              </a:ext>
            </a:extLst>
          </p:cNvPr>
          <p:cNvSpPr>
            <a:spLocks noGrp="1"/>
          </p:cNvSpPr>
          <p:nvPr>
            <p:ph type="body" sz="quarter" idx="11"/>
          </p:nvPr>
        </p:nvSpPr>
        <p:spPr>
          <a:xfrm>
            <a:off x="809624" y="6379463"/>
            <a:ext cx="2114806" cy="257369"/>
          </a:xfrm>
        </p:spPr>
        <p:txBody>
          <a:bodyPr wrap="none">
            <a:spAutoFit/>
          </a:bodyPr>
          <a:lstStyle/>
          <a:p>
            <a:r>
              <a:rPr lang="sv-SE" dirty="0"/>
              <a:t>JÄMSTÄLLDHET BÖRJAR I PLÅNBOKEN</a:t>
            </a:r>
          </a:p>
        </p:txBody>
      </p:sp>
      <p:sp>
        <p:nvSpPr>
          <p:cNvPr id="7" name="textruta 6">
            <a:extLst>
              <a:ext uri="{FF2B5EF4-FFF2-40B4-BE49-F238E27FC236}">
                <a16:creationId xmlns:a16="http://schemas.microsoft.com/office/drawing/2014/main" id="{56ECD5A9-999F-4B46-8691-B854EA62C387}"/>
              </a:ext>
            </a:extLst>
          </p:cNvPr>
          <p:cNvSpPr txBox="1"/>
          <p:nvPr/>
        </p:nvSpPr>
        <p:spPr>
          <a:xfrm>
            <a:off x="601438" y="1497992"/>
            <a:ext cx="4735560" cy="1987467"/>
          </a:xfrm>
          <a:prstGeom prst="rect">
            <a:avLst/>
          </a:prstGeom>
          <a:noFill/>
        </p:spPr>
        <p:txBody>
          <a:bodyPr wrap="square">
            <a:spAutoFit/>
          </a:bodyPr>
          <a:lstStyle/>
          <a:p>
            <a:pPr marL="342900" indent="-342900">
              <a:lnSpc>
                <a:spcPts val="3000"/>
              </a:lnSpc>
              <a:buFont typeface="Arial" panose="020B0604020202020204" pitchFamily="34" charset="0"/>
              <a:buChar char="•"/>
            </a:pPr>
            <a:r>
              <a:rPr lang="sv-SE" sz="2000" dirty="0">
                <a:ea typeface="Arial" charset="0"/>
                <a:cs typeface="Arial" charset="0"/>
              </a:rPr>
              <a:t>Det är viktigt att prata hemma om hur man ska fördela utgifter och vem som ansvarar för vilket utgiftsområde. </a:t>
            </a:r>
          </a:p>
          <a:p>
            <a:pPr marL="342900" indent="-342900">
              <a:lnSpc>
                <a:spcPts val="3000"/>
              </a:lnSpc>
              <a:buFont typeface="Arial" panose="020B0604020202020204" pitchFamily="34" charset="0"/>
              <a:buChar char="•"/>
            </a:pPr>
            <a:r>
              <a:rPr lang="sv-SE" sz="2000" dirty="0">
                <a:ea typeface="Arial" charset="0"/>
                <a:cs typeface="Arial" charset="0"/>
              </a:rPr>
              <a:t>Viktigt att tänka sig för hur det blir vid en eventuell separation.</a:t>
            </a:r>
          </a:p>
        </p:txBody>
      </p:sp>
      <p:graphicFrame>
        <p:nvGraphicFramePr>
          <p:cNvPr id="9" name="Tabell 5">
            <a:extLst>
              <a:ext uri="{FF2B5EF4-FFF2-40B4-BE49-F238E27FC236}">
                <a16:creationId xmlns:a16="http://schemas.microsoft.com/office/drawing/2014/main" id="{C4E202D7-35D9-4E69-90BE-867C5277B58C}"/>
              </a:ext>
            </a:extLst>
          </p:cNvPr>
          <p:cNvGraphicFramePr>
            <a:graphicFrameLocks/>
          </p:cNvGraphicFramePr>
          <p:nvPr>
            <p:extLst>
              <p:ext uri="{D42A27DB-BD31-4B8C-83A1-F6EECF244321}">
                <p14:modId xmlns:p14="http://schemas.microsoft.com/office/powerpoint/2010/main" val="3354515769"/>
              </p:ext>
            </p:extLst>
          </p:nvPr>
        </p:nvGraphicFramePr>
        <p:xfrm>
          <a:off x="5565298" y="1490434"/>
          <a:ext cx="5551740" cy="4471452"/>
        </p:xfrm>
        <a:graphic>
          <a:graphicData uri="http://schemas.openxmlformats.org/drawingml/2006/table">
            <a:tbl>
              <a:tblPr firstRow="1" bandRow="1">
                <a:tableStyleId>{5C22544A-7EE6-4342-B048-85BDC9FD1C3A}</a:tableStyleId>
              </a:tblPr>
              <a:tblGrid>
                <a:gridCol w="1850580">
                  <a:extLst>
                    <a:ext uri="{9D8B030D-6E8A-4147-A177-3AD203B41FA5}">
                      <a16:colId xmlns:a16="http://schemas.microsoft.com/office/drawing/2014/main" val="2336489506"/>
                    </a:ext>
                  </a:extLst>
                </a:gridCol>
                <a:gridCol w="1850580">
                  <a:extLst>
                    <a:ext uri="{9D8B030D-6E8A-4147-A177-3AD203B41FA5}">
                      <a16:colId xmlns:a16="http://schemas.microsoft.com/office/drawing/2014/main" val="3788303289"/>
                    </a:ext>
                  </a:extLst>
                </a:gridCol>
                <a:gridCol w="1850580">
                  <a:extLst>
                    <a:ext uri="{9D8B030D-6E8A-4147-A177-3AD203B41FA5}">
                      <a16:colId xmlns:a16="http://schemas.microsoft.com/office/drawing/2014/main" val="2744437489"/>
                    </a:ext>
                  </a:extLst>
                </a:gridCol>
              </a:tblGrid>
              <a:tr h="562786">
                <a:tc>
                  <a:txBody>
                    <a:bodyPr/>
                    <a:lstStyle/>
                    <a:p>
                      <a:endParaRPr lang="sv-SE" dirty="0">
                        <a:solidFill>
                          <a:schemeClr val="accent1"/>
                        </a:solidFill>
                      </a:endParaRPr>
                    </a:p>
                  </a:txBody>
                  <a:tcPr>
                    <a:lnL w="12700" cmpd="sng">
                      <a:noFill/>
                    </a:lnL>
                    <a:lnR w="12700" cmpd="sng">
                      <a:noFill/>
                    </a:lnR>
                    <a:lnT w="12700" cmpd="sng">
                      <a:noFill/>
                    </a:lnT>
                    <a:lnB w="12700" cap="flat" cmpd="sng" algn="ctr">
                      <a:solidFill>
                        <a:srgbClr val="DB9B3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v-SE" dirty="0">
                          <a:solidFill>
                            <a:schemeClr val="accent1"/>
                          </a:solidFill>
                        </a:rPr>
                        <a:t>KVINNOR</a:t>
                      </a:r>
                    </a:p>
                  </a:txBody>
                  <a:tcPr>
                    <a:lnL w="12700" cmpd="sng">
                      <a:noFill/>
                    </a:lnL>
                    <a:lnR w="12700" cmpd="sng">
                      <a:noFill/>
                    </a:lnR>
                    <a:lnT w="12700" cmpd="sng">
                      <a:noFill/>
                    </a:lnT>
                    <a:lnB w="12700" cap="flat" cmpd="sng" algn="ctr">
                      <a:solidFill>
                        <a:srgbClr val="DB9B3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v-SE" dirty="0">
                          <a:solidFill>
                            <a:schemeClr val="accent1"/>
                          </a:solidFill>
                        </a:rPr>
                        <a:t>MÄN</a:t>
                      </a:r>
                    </a:p>
                  </a:txBody>
                  <a:tcPr>
                    <a:lnL w="12700" cmpd="sng">
                      <a:noFill/>
                    </a:lnL>
                    <a:lnR w="12700" cmpd="sng">
                      <a:noFill/>
                    </a:lnR>
                    <a:lnT w="19050" cap="flat" cmpd="sng" algn="ctr">
                      <a:noFill/>
                      <a:prstDash val="solid"/>
                      <a:round/>
                      <a:headEnd type="none" w="med" len="med"/>
                      <a:tailEnd type="none" w="med" len="med"/>
                    </a:lnT>
                    <a:lnB w="12700" cap="flat" cmpd="sng" algn="ctr">
                      <a:solidFill>
                        <a:srgbClr val="DB9B3D"/>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5749673"/>
                  </a:ext>
                </a:extLst>
              </a:tr>
              <a:tr h="578205">
                <a:tc>
                  <a:txBody>
                    <a:bodyPr/>
                    <a:lstStyle/>
                    <a:p>
                      <a:r>
                        <a:rPr lang="sv-SE" sz="1900" dirty="0">
                          <a:solidFill>
                            <a:schemeClr val="tx1"/>
                          </a:solidFill>
                          <a:latin typeface="+mj-lt"/>
                        </a:rPr>
                        <a:t>Livsmedel</a:t>
                      </a:r>
                    </a:p>
                  </a:txBody>
                  <a:tcPr>
                    <a:lnL w="12700" cmpd="sng">
                      <a:noFill/>
                    </a:lnL>
                    <a:lnR w="12700" cmpd="sng">
                      <a:noFill/>
                    </a:lnR>
                    <a:lnT w="12700" cap="flat" cmpd="sng" algn="ctr">
                      <a:solidFill>
                        <a:srgbClr val="DB9B3D"/>
                      </a:solidFill>
                      <a:prstDash val="solid"/>
                      <a:round/>
                      <a:headEnd type="none" w="med" len="med"/>
                      <a:tailEnd type="none" w="med" len="med"/>
                    </a:lnT>
                    <a:lnB w="6350" cap="flat" cmpd="sng" algn="ctr">
                      <a:solidFill>
                        <a:srgbClr val="DB9B3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sv-SE" sz="1900" dirty="0">
                        <a:solidFill>
                          <a:schemeClr val="accent1"/>
                        </a:solidFill>
                        <a:latin typeface="+mj-lt"/>
                      </a:endParaRPr>
                    </a:p>
                  </a:txBody>
                  <a:tcPr>
                    <a:lnL w="12700" cmpd="sng">
                      <a:noFill/>
                    </a:lnL>
                    <a:lnR w="12700" cmpd="sng">
                      <a:noFill/>
                    </a:lnR>
                    <a:lnT w="12700" cap="flat" cmpd="sng" algn="ctr">
                      <a:solidFill>
                        <a:srgbClr val="DB9B3D"/>
                      </a:solidFill>
                      <a:prstDash val="solid"/>
                      <a:round/>
                      <a:headEnd type="none" w="med" len="med"/>
                      <a:tailEnd type="none" w="med" len="med"/>
                    </a:lnT>
                    <a:lnB w="6350" cap="flat" cmpd="sng" algn="ctr">
                      <a:solidFill>
                        <a:srgbClr val="DB9B3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sv-SE" sz="1900" dirty="0">
                        <a:solidFill>
                          <a:schemeClr val="accent1"/>
                        </a:solidFill>
                        <a:latin typeface="+mj-lt"/>
                      </a:endParaRPr>
                    </a:p>
                  </a:txBody>
                  <a:tcPr>
                    <a:lnL w="12700" cmpd="sng">
                      <a:noFill/>
                    </a:lnL>
                    <a:lnR w="12700" cmpd="sng">
                      <a:noFill/>
                    </a:lnR>
                    <a:lnT w="12700" cap="flat" cmpd="sng" algn="ctr">
                      <a:solidFill>
                        <a:srgbClr val="DB9B3D"/>
                      </a:solidFill>
                      <a:prstDash val="solid"/>
                      <a:round/>
                      <a:headEnd type="none" w="med" len="med"/>
                      <a:tailEnd type="none" w="med" len="med"/>
                    </a:lnT>
                    <a:lnB w="6350" cap="flat" cmpd="sng" algn="ctr">
                      <a:solidFill>
                        <a:srgbClr val="DB9B3D"/>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45049849"/>
                  </a:ext>
                </a:extLst>
              </a:tr>
              <a:tr h="578205">
                <a:tc>
                  <a:txBody>
                    <a:bodyPr/>
                    <a:lstStyle/>
                    <a:p>
                      <a:r>
                        <a:rPr lang="sv-SE" sz="1900" dirty="0">
                          <a:solidFill>
                            <a:schemeClr val="tx1"/>
                          </a:solidFill>
                          <a:latin typeface="+mj-lt"/>
                        </a:rPr>
                        <a:t>Bil/båt</a:t>
                      </a:r>
                    </a:p>
                  </a:txBody>
                  <a:tcPr>
                    <a:lnL w="12700" cmpd="sng">
                      <a:noFill/>
                    </a:lnL>
                    <a:lnR w="12700" cmpd="sng">
                      <a:noFill/>
                    </a:lnR>
                    <a:lnT w="6350" cap="flat" cmpd="sng" algn="ctr">
                      <a:solidFill>
                        <a:srgbClr val="DB9B3D"/>
                      </a:solidFill>
                      <a:prstDash val="solid"/>
                      <a:round/>
                      <a:headEnd type="none" w="med" len="med"/>
                      <a:tailEnd type="none" w="med" len="med"/>
                    </a:lnT>
                    <a:lnB w="6350" cap="flat" cmpd="sng" algn="ctr">
                      <a:solidFill>
                        <a:srgbClr val="DB9B3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sv-SE" sz="1900" dirty="0">
                        <a:solidFill>
                          <a:schemeClr val="accent1"/>
                        </a:solidFill>
                        <a:latin typeface="+mj-lt"/>
                      </a:endParaRPr>
                    </a:p>
                  </a:txBody>
                  <a:tcPr>
                    <a:lnL w="12700" cmpd="sng">
                      <a:noFill/>
                    </a:lnL>
                    <a:lnR w="12700" cmpd="sng">
                      <a:noFill/>
                    </a:lnR>
                    <a:lnT w="6350" cap="flat" cmpd="sng" algn="ctr">
                      <a:solidFill>
                        <a:srgbClr val="DB9B3D"/>
                      </a:solidFill>
                      <a:prstDash val="solid"/>
                      <a:round/>
                      <a:headEnd type="none" w="med" len="med"/>
                      <a:tailEnd type="none" w="med" len="med"/>
                    </a:lnT>
                    <a:lnB w="6350" cap="flat" cmpd="sng" algn="ctr">
                      <a:solidFill>
                        <a:srgbClr val="DB9B3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sv-SE" sz="1900" dirty="0">
                        <a:solidFill>
                          <a:schemeClr val="accent1"/>
                        </a:solidFill>
                        <a:latin typeface="+mj-lt"/>
                      </a:endParaRPr>
                    </a:p>
                  </a:txBody>
                  <a:tcPr>
                    <a:lnL w="12700" cmpd="sng">
                      <a:noFill/>
                    </a:lnL>
                    <a:lnR w="12700" cmpd="sng">
                      <a:noFill/>
                    </a:lnR>
                    <a:lnT w="6350" cap="flat" cmpd="sng" algn="ctr">
                      <a:solidFill>
                        <a:srgbClr val="DB9B3D"/>
                      </a:solidFill>
                      <a:prstDash val="solid"/>
                      <a:round/>
                      <a:headEnd type="none" w="med" len="med"/>
                      <a:tailEnd type="none" w="med" len="med"/>
                    </a:lnT>
                    <a:lnB w="6350" cap="flat" cmpd="sng" algn="ctr">
                      <a:solidFill>
                        <a:srgbClr val="DB9B3D"/>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72535740"/>
                  </a:ext>
                </a:extLst>
              </a:tr>
              <a:tr h="1017641">
                <a:tc>
                  <a:txBody>
                    <a:bodyPr/>
                    <a:lstStyle/>
                    <a:p>
                      <a:r>
                        <a:rPr lang="sv-SE" sz="1900" dirty="0">
                          <a:solidFill>
                            <a:schemeClr val="tx1"/>
                          </a:solidFill>
                          <a:latin typeface="+mj-lt"/>
                        </a:rPr>
                        <a:t>Kläder och småprylar </a:t>
                      </a:r>
                      <a:br>
                        <a:rPr lang="sv-SE" sz="1900" dirty="0">
                          <a:solidFill>
                            <a:schemeClr val="tx1"/>
                          </a:solidFill>
                          <a:latin typeface="+mj-lt"/>
                        </a:rPr>
                      </a:br>
                      <a:r>
                        <a:rPr lang="sv-SE" sz="1900" dirty="0">
                          <a:solidFill>
                            <a:schemeClr val="tx1"/>
                          </a:solidFill>
                          <a:latin typeface="+mj-lt"/>
                        </a:rPr>
                        <a:t>till hemmet</a:t>
                      </a:r>
                    </a:p>
                  </a:txBody>
                  <a:tcPr>
                    <a:lnL w="12700" cmpd="sng">
                      <a:noFill/>
                    </a:lnL>
                    <a:lnR w="12700" cmpd="sng">
                      <a:noFill/>
                    </a:lnR>
                    <a:lnT w="6350" cap="flat" cmpd="sng" algn="ctr">
                      <a:solidFill>
                        <a:srgbClr val="DB9B3D"/>
                      </a:solidFill>
                      <a:prstDash val="solid"/>
                      <a:round/>
                      <a:headEnd type="none" w="med" len="med"/>
                      <a:tailEnd type="none" w="med" len="med"/>
                    </a:lnT>
                    <a:lnB w="6350" cap="flat" cmpd="sng" algn="ctr">
                      <a:solidFill>
                        <a:srgbClr val="DB9B3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sv-SE" sz="1900" dirty="0">
                        <a:solidFill>
                          <a:schemeClr val="accent1"/>
                        </a:solidFill>
                        <a:latin typeface="+mj-lt"/>
                      </a:endParaRPr>
                    </a:p>
                  </a:txBody>
                  <a:tcPr>
                    <a:lnL w="12700" cmpd="sng">
                      <a:noFill/>
                    </a:lnL>
                    <a:lnR w="12700" cmpd="sng">
                      <a:noFill/>
                    </a:lnR>
                    <a:lnT w="6350" cap="flat" cmpd="sng" algn="ctr">
                      <a:solidFill>
                        <a:srgbClr val="DB9B3D"/>
                      </a:solidFill>
                      <a:prstDash val="solid"/>
                      <a:round/>
                      <a:headEnd type="none" w="med" len="med"/>
                      <a:tailEnd type="none" w="med" len="med"/>
                    </a:lnT>
                    <a:lnB w="6350" cap="flat" cmpd="sng" algn="ctr">
                      <a:solidFill>
                        <a:srgbClr val="DB9B3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sv-SE" sz="1900" dirty="0">
                        <a:solidFill>
                          <a:schemeClr val="accent1"/>
                        </a:solidFill>
                        <a:latin typeface="+mj-lt"/>
                      </a:endParaRPr>
                    </a:p>
                  </a:txBody>
                  <a:tcPr>
                    <a:lnL w="12700" cmpd="sng">
                      <a:noFill/>
                    </a:lnL>
                    <a:lnR w="12700" cmpd="sng">
                      <a:noFill/>
                    </a:lnR>
                    <a:lnT w="6350" cap="flat" cmpd="sng" algn="ctr">
                      <a:solidFill>
                        <a:srgbClr val="DB9B3D"/>
                      </a:solidFill>
                      <a:prstDash val="solid"/>
                      <a:round/>
                      <a:headEnd type="none" w="med" len="med"/>
                      <a:tailEnd type="none" w="med" len="med"/>
                    </a:lnT>
                    <a:lnB w="6350" cap="flat" cmpd="sng" algn="ctr">
                      <a:solidFill>
                        <a:srgbClr val="DB9B3D"/>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29028917"/>
                  </a:ext>
                </a:extLst>
              </a:tr>
              <a:tr h="578205">
                <a:tc>
                  <a:txBody>
                    <a:bodyPr/>
                    <a:lstStyle/>
                    <a:p>
                      <a:r>
                        <a:rPr lang="sv-SE" sz="1900" dirty="0">
                          <a:solidFill>
                            <a:schemeClr val="tx1"/>
                          </a:solidFill>
                          <a:latin typeface="+mj-lt"/>
                        </a:rPr>
                        <a:t>Inredning</a:t>
                      </a:r>
                    </a:p>
                  </a:txBody>
                  <a:tcPr>
                    <a:lnL w="12700" cmpd="sng">
                      <a:noFill/>
                    </a:lnL>
                    <a:lnR w="12700" cmpd="sng">
                      <a:noFill/>
                    </a:lnR>
                    <a:lnT w="6350" cap="flat" cmpd="sng" algn="ctr">
                      <a:solidFill>
                        <a:srgbClr val="DB9B3D"/>
                      </a:solidFill>
                      <a:prstDash val="solid"/>
                      <a:round/>
                      <a:headEnd type="none" w="med" len="med"/>
                      <a:tailEnd type="none" w="med" len="med"/>
                    </a:lnT>
                    <a:lnB w="6350" cap="flat" cmpd="sng" algn="ctr">
                      <a:solidFill>
                        <a:srgbClr val="DB9B3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sv-SE" sz="1900" dirty="0">
                        <a:solidFill>
                          <a:schemeClr val="accent1"/>
                        </a:solidFill>
                        <a:latin typeface="+mj-lt"/>
                      </a:endParaRPr>
                    </a:p>
                  </a:txBody>
                  <a:tcPr>
                    <a:lnL w="12700" cmpd="sng">
                      <a:noFill/>
                    </a:lnL>
                    <a:lnR w="12700" cmpd="sng">
                      <a:noFill/>
                    </a:lnR>
                    <a:lnT w="6350" cap="flat" cmpd="sng" algn="ctr">
                      <a:solidFill>
                        <a:srgbClr val="DB9B3D"/>
                      </a:solidFill>
                      <a:prstDash val="solid"/>
                      <a:round/>
                      <a:headEnd type="none" w="med" len="med"/>
                      <a:tailEnd type="none" w="med" len="med"/>
                    </a:lnT>
                    <a:lnB w="6350" cap="flat" cmpd="sng" algn="ctr">
                      <a:solidFill>
                        <a:srgbClr val="DB9B3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sv-SE" sz="1900" dirty="0">
                        <a:solidFill>
                          <a:schemeClr val="accent1"/>
                        </a:solidFill>
                        <a:latin typeface="+mj-lt"/>
                      </a:endParaRPr>
                    </a:p>
                  </a:txBody>
                  <a:tcPr>
                    <a:lnL w="12700" cmpd="sng">
                      <a:noFill/>
                    </a:lnL>
                    <a:lnR w="12700" cmpd="sng">
                      <a:noFill/>
                    </a:lnR>
                    <a:lnT w="6350" cap="flat" cmpd="sng" algn="ctr">
                      <a:solidFill>
                        <a:srgbClr val="DB9B3D"/>
                      </a:solidFill>
                      <a:prstDash val="solid"/>
                      <a:round/>
                      <a:headEnd type="none" w="med" len="med"/>
                      <a:tailEnd type="none" w="med" len="med"/>
                    </a:lnT>
                    <a:lnB w="6350" cap="flat" cmpd="sng" algn="ctr">
                      <a:solidFill>
                        <a:srgbClr val="DB9B3D"/>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0673625"/>
                  </a:ext>
                </a:extLst>
              </a:tr>
              <a:tr h="578205">
                <a:tc>
                  <a:txBody>
                    <a:bodyPr/>
                    <a:lstStyle/>
                    <a:p>
                      <a:r>
                        <a:rPr lang="sv-SE" sz="1900" dirty="0">
                          <a:solidFill>
                            <a:schemeClr val="tx1"/>
                          </a:solidFill>
                          <a:latin typeface="+mj-lt"/>
                        </a:rPr>
                        <a:t>Elektronik</a:t>
                      </a:r>
                    </a:p>
                  </a:txBody>
                  <a:tcPr>
                    <a:lnL w="12700" cmpd="sng">
                      <a:noFill/>
                    </a:lnL>
                    <a:lnR w="12700" cmpd="sng">
                      <a:noFill/>
                    </a:lnR>
                    <a:lnT w="6350" cap="flat" cmpd="sng" algn="ctr">
                      <a:solidFill>
                        <a:srgbClr val="DB9B3D"/>
                      </a:solidFill>
                      <a:prstDash val="solid"/>
                      <a:round/>
                      <a:headEnd type="none" w="med" len="med"/>
                      <a:tailEnd type="none" w="med" len="med"/>
                    </a:lnT>
                    <a:lnB w="6350" cap="flat" cmpd="sng" algn="ctr">
                      <a:solidFill>
                        <a:srgbClr val="DB9B3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sv-SE" sz="1900" dirty="0">
                        <a:solidFill>
                          <a:schemeClr val="accent1"/>
                        </a:solidFill>
                        <a:latin typeface="+mj-lt"/>
                      </a:endParaRPr>
                    </a:p>
                  </a:txBody>
                  <a:tcPr>
                    <a:lnL w="12700" cmpd="sng">
                      <a:noFill/>
                    </a:lnL>
                    <a:lnR w="12700" cmpd="sng">
                      <a:noFill/>
                    </a:lnR>
                    <a:lnT w="6350" cap="flat" cmpd="sng" algn="ctr">
                      <a:solidFill>
                        <a:srgbClr val="DB9B3D"/>
                      </a:solidFill>
                      <a:prstDash val="solid"/>
                      <a:round/>
                      <a:headEnd type="none" w="med" len="med"/>
                      <a:tailEnd type="none" w="med" len="med"/>
                    </a:lnT>
                    <a:lnB w="6350" cap="flat" cmpd="sng" algn="ctr">
                      <a:solidFill>
                        <a:srgbClr val="DB9B3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sv-SE" sz="1900" dirty="0">
                        <a:solidFill>
                          <a:schemeClr val="accent1"/>
                        </a:solidFill>
                        <a:latin typeface="+mj-lt"/>
                      </a:endParaRPr>
                    </a:p>
                  </a:txBody>
                  <a:tcPr>
                    <a:lnL w="12700" cmpd="sng">
                      <a:noFill/>
                    </a:lnL>
                    <a:lnR w="12700" cmpd="sng">
                      <a:noFill/>
                    </a:lnR>
                    <a:lnT w="6350" cap="flat" cmpd="sng" algn="ctr">
                      <a:solidFill>
                        <a:srgbClr val="DB9B3D"/>
                      </a:solidFill>
                      <a:prstDash val="solid"/>
                      <a:round/>
                      <a:headEnd type="none" w="med" len="med"/>
                      <a:tailEnd type="none" w="med" len="med"/>
                    </a:lnT>
                    <a:lnB w="6350" cap="flat" cmpd="sng" algn="ctr">
                      <a:solidFill>
                        <a:srgbClr val="DB9B3D"/>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2349573"/>
                  </a:ext>
                </a:extLst>
              </a:tr>
              <a:tr h="578205">
                <a:tc>
                  <a:txBody>
                    <a:bodyPr/>
                    <a:lstStyle/>
                    <a:p>
                      <a:r>
                        <a:rPr lang="sv-SE" sz="1900" dirty="0">
                          <a:solidFill>
                            <a:schemeClr val="tx1"/>
                          </a:solidFill>
                          <a:latin typeface="+mj-lt"/>
                        </a:rPr>
                        <a:t>Sparande</a:t>
                      </a:r>
                    </a:p>
                  </a:txBody>
                  <a:tcPr>
                    <a:lnL w="12700" cmpd="sng">
                      <a:noFill/>
                    </a:lnL>
                    <a:lnR w="12700" cmpd="sng">
                      <a:noFill/>
                    </a:lnR>
                    <a:lnT w="6350" cap="flat" cmpd="sng" algn="ctr">
                      <a:solidFill>
                        <a:srgbClr val="DB9B3D"/>
                      </a:solidFill>
                      <a:prstDash val="solid"/>
                      <a:round/>
                      <a:headEnd type="none" w="med" len="med"/>
                      <a:tailEnd type="none" w="med" len="med"/>
                    </a:lnT>
                    <a:lnB w="6350" cap="flat" cmpd="sng" algn="ctr">
                      <a:solidFill>
                        <a:srgbClr val="DB9B3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sv-SE" sz="1900" dirty="0">
                        <a:solidFill>
                          <a:schemeClr val="accent1"/>
                        </a:solidFill>
                        <a:latin typeface="+mj-lt"/>
                      </a:endParaRPr>
                    </a:p>
                  </a:txBody>
                  <a:tcPr>
                    <a:lnL w="12700" cmpd="sng">
                      <a:noFill/>
                    </a:lnL>
                    <a:lnR w="12700" cmpd="sng">
                      <a:noFill/>
                    </a:lnR>
                    <a:lnT w="6350" cap="flat" cmpd="sng" algn="ctr">
                      <a:solidFill>
                        <a:srgbClr val="DB9B3D"/>
                      </a:solidFill>
                      <a:prstDash val="solid"/>
                      <a:round/>
                      <a:headEnd type="none" w="med" len="med"/>
                      <a:tailEnd type="none" w="med" len="med"/>
                    </a:lnT>
                    <a:lnB w="6350" cap="flat" cmpd="sng" algn="ctr">
                      <a:solidFill>
                        <a:srgbClr val="DB9B3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sv-SE" sz="1900" dirty="0">
                        <a:solidFill>
                          <a:schemeClr val="accent1"/>
                        </a:solidFill>
                        <a:latin typeface="+mj-lt"/>
                      </a:endParaRPr>
                    </a:p>
                  </a:txBody>
                  <a:tcPr>
                    <a:lnL w="12700" cmpd="sng">
                      <a:noFill/>
                    </a:lnL>
                    <a:lnR w="12700" cmpd="sng">
                      <a:noFill/>
                    </a:lnR>
                    <a:lnT w="6350" cap="flat" cmpd="sng" algn="ctr">
                      <a:solidFill>
                        <a:srgbClr val="DB9B3D"/>
                      </a:solidFill>
                      <a:prstDash val="solid"/>
                      <a:round/>
                      <a:headEnd type="none" w="med" len="med"/>
                      <a:tailEnd type="none" w="med" len="med"/>
                    </a:lnT>
                    <a:lnB w="6350" cap="flat" cmpd="sng" algn="ctr">
                      <a:solidFill>
                        <a:srgbClr val="DB9B3D"/>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54091069"/>
                  </a:ext>
                </a:extLst>
              </a:tr>
            </a:tbl>
          </a:graphicData>
        </a:graphic>
      </p:graphicFrame>
      <p:sp>
        <p:nvSpPr>
          <p:cNvPr id="10" name="Flödesschema: Koppling 9">
            <a:extLst>
              <a:ext uri="{FF2B5EF4-FFF2-40B4-BE49-F238E27FC236}">
                <a16:creationId xmlns:a16="http://schemas.microsoft.com/office/drawing/2014/main" id="{82BB9438-06AE-4186-A14E-AE44129D0641}"/>
              </a:ext>
            </a:extLst>
          </p:cNvPr>
          <p:cNvSpPr/>
          <p:nvPr/>
        </p:nvSpPr>
        <p:spPr>
          <a:xfrm>
            <a:off x="7874869" y="2238771"/>
            <a:ext cx="188536" cy="197963"/>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Flödesschema: Koppling 10">
            <a:extLst>
              <a:ext uri="{FF2B5EF4-FFF2-40B4-BE49-F238E27FC236}">
                <a16:creationId xmlns:a16="http://schemas.microsoft.com/office/drawing/2014/main" id="{53120873-2E75-4316-8292-8D8318F2A3AA}"/>
              </a:ext>
            </a:extLst>
          </p:cNvPr>
          <p:cNvSpPr/>
          <p:nvPr/>
        </p:nvSpPr>
        <p:spPr>
          <a:xfrm>
            <a:off x="9511645" y="2815997"/>
            <a:ext cx="188536" cy="197963"/>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Flödesschema: Koppling 11">
            <a:extLst>
              <a:ext uri="{FF2B5EF4-FFF2-40B4-BE49-F238E27FC236}">
                <a16:creationId xmlns:a16="http://schemas.microsoft.com/office/drawing/2014/main" id="{55C4B577-8DBC-44D6-8B4B-B3BF0EE303EB}"/>
              </a:ext>
            </a:extLst>
          </p:cNvPr>
          <p:cNvSpPr/>
          <p:nvPr/>
        </p:nvSpPr>
        <p:spPr>
          <a:xfrm>
            <a:off x="7874869" y="3598584"/>
            <a:ext cx="188536" cy="197963"/>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Flödesschema: Koppling 12">
            <a:extLst>
              <a:ext uri="{FF2B5EF4-FFF2-40B4-BE49-F238E27FC236}">
                <a16:creationId xmlns:a16="http://schemas.microsoft.com/office/drawing/2014/main" id="{F992CEE1-0C96-4E66-B179-F4136459BA44}"/>
              </a:ext>
            </a:extLst>
          </p:cNvPr>
          <p:cNvSpPr/>
          <p:nvPr/>
        </p:nvSpPr>
        <p:spPr>
          <a:xfrm>
            <a:off x="7874869" y="4421267"/>
            <a:ext cx="188536" cy="197963"/>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 name="Flödesschema: Koppling 13">
            <a:extLst>
              <a:ext uri="{FF2B5EF4-FFF2-40B4-BE49-F238E27FC236}">
                <a16:creationId xmlns:a16="http://schemas.microsoft.com/office/drawing/2014/main" id="{831E65AF-DAE6-4E1A-9F93-825EB1E13E82}"/>
              </a:ext>
            </a:extLst>
          </p:cNvPr>
          <p:cNvSpPr/>
          <p:nvPr/>
        </p:nvSpPr>
        <p:spPr>
          <a:xfrm>
            <a:off x="9511645" y="5018547"/>
            <a:ext cx="188536" cy="197963"/>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5" name="Flödesschema: Koppling 14">
            <a:extLst>
              <a:ext uri="{FF2B5EF4-FFF2-40B4-BE49-F238E27FC236}">
                <a16:creationId xmlns:a16="http://schemas.microsoft.com/office/drawing/2014/main" id="{F63F73EE-724C-41AA-97BD-077997CC4973}"/>
              </a:ext>
            </a:extLst>
          </p:cNvPr>
          <p:cNvSpPr/>
          <p:nvPr/>
        </p:nvSpPr>
        <p:spPr>
          <a:xfrm>
            <a:off x="9507214" y="5558043"/>
            <a:ext cx="188536" cy="197963"/>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 name="textruta 15">
            <a:extLst>
              <a:ext uri="{FF2B5EF4-FFF2-40B4-BE49-F238E27FC236}">
                <a16:creationId xmlns:a16="http://schemas.microsoft.com/office/drawing/2014/main" id="{700C1ADA-EB62-4331-B211-4631578B2D30}"/>
              </a:ext>
            </a:extLst>
          </p:cNvPr>
          <p:cNvSpPr txBox="1"/>
          <p:nvPr/>
        </p:nvSpPr>
        <p:spPr>
          <a:xfrm>
            <a:off x="8737600" y="6492332"/>
            <a:ext cx="3028530" cy="201993"/>
          </a:xfrm>
          <a:prstGeom prst="rect">
            <a:avLst/>
          </a:prstGeom>
          <a:noFill/>
        </p:spPr>
        <p:txBody>
          <a:bodyPr wrap="square" lIns="0" tIns="0" rIns="0" bIns="0" rtlCol="0">
            <a:noAutofit/>
          </a:bodyPr>
          <a:lstStyle/>
          <a:p>
            <a:r>
              <a:rPr lang="sv-SE" sz="1100" i="1" dirty="0">
                <a:solidFill>
                  <a:srgbClr val="000000"/>
                </a:solidFill>
              </a:rPr>
              <a:t>Källa: </a:t>
            </a:r>
            <a:r>
              <a:rPr lang="sv-SE" sz="1100" dirty="0" err="1"/>
              <a:t>Novus</a:t>
            </a:r>
            <a:r>
              <a:rPr lang="sv-SE" sz="1100" dirty="0"/>
              <a:t> på uppdrag av Länsförsäkringar, 2020</a:t>
            </a:r>
            <a:endParaRPr lang="sv-SE" sz="1100" i="1" dirty="0">
              <a:solidFill>
                <a:srgbClr val="000000"/>
              </a:solidFill>
            </a:endParaRPr>
          </a:p>
        </p:txBody>
      </p:sp>
      <p:sp>
        <p:nvSpPr>
          <p:cNvPr id="3" name="Rektangel 2">
            <a:extLst>
              <a:ext uri="{FF2B5EF4-FFF2-40B4-BE49-F238E27FC236}">
                <a16:creationId xmlns:a16="http://schemas.microsoft.com/office/drawing/2014/main" id="{8DD11857-C4F6-A3A0-4A28-264B4D37E98D}"/>
              </a:ext>
            </a:extLst>
          </p:cNvPr>
          <p:cNvSpPr/>
          <p:nvPr/>
        </p:nvSpPr>
        <p:spPr>
          <a:xfrm>
            <a:off x="5546690" y="6636832"/>
            <a:ext cx="994787" cy="145805"/>
          </a:xfrm>
          <a:prstGeom prst="rect">
            <a:avLst/>
          </a:prstGeom>
          <a:solidFill>
            <a:srgbClr val="F1F0ED"/>
          </a:solidFill>
          <a:ln>
            <a:solidFill>
              <a:srgbClr val="F1F0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9400518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FB20776-F6E9-80B3-A381-52C8E40F1542}"/>
              </a:ext>
            </a:extLst>
          </p:cNvPr>
          <p:cNvSpPr>
            <a:spLocks noGrp="1"/>
          </p:cNvSpPr>
          <p:nvPr>
            <p:ph type="title"/>
          </p:nvPr>
        </p:nvSpPr>
        <p:spPr/>
        <p:txBody>
          <a:bodyPr/>
          <a:lstStyle/>
          <a:p>
            <a:r>
              <a:rPr lang="sv-SE" dirty="0"/>
              <a:t>VAD SKA VI PRATA OM DÅ?</a:t>
            </a:r>
          </a:p>
        </p:txBody>
      </p:sp>
      <p:sp>
        <p:nvSpPr>
          <p:cNvPr id="7" name="Platshållare för innehåll 6">
            <a:extLst>
              <a:ext uri="{FF2B5EF4-FFF2-40B4-BE49-F238E27FC236}">
                <a16:creationId xmlns:a16="http://schemas.microsoft.com/office/drawing/2014/main" id="{B889D844-650B-3349-AD4E-5572C6ED2D5A}"/>
              </a:ext>
            </a:extLst>
          </p:cNvPr>
          <p:cNvSpPr>
            <a:spLocks noGrp="1"/>
          </p:cNvSpPr>
          <p:nvPr>
            <p:ph idx="10"/>
          </p:nvPr>
        </p:nvSpPr>
        <p:spPr>
          <a:xfrm>
            <a:off x="6108028" y="1481462"/>
            <a:ext cx="5118100" cy="4351338"/>
          </a:xfrm>
        </p:spPr>
        <p:txBody>
          <a:bodyPr/>
          <a:lstStyle/>
          <a:p>
            <a:pPr marL="0" indent="0">
              <a:buNone/>
            </a:pPr>
            <a:r>
              <a:rPr lang="sv-SE" sz="2000" b="1" dirty="0">
                <a:latin typeface="Calibri" panose="020F0502020204030204" pitchFamily="34" charset="0"/>
              </a:rPr>
              <a:t>Det kortsiktiga sparandet och juridiken</a:t>
            </a:r>
          </a:p>
          <a:p>
            <a:pPr>
              <a:buFontTx/>
              <a:buChar char="-"/>
            </a:pPr>
            <a:r>
              <a:rPr lang="sv-SE" sz="2000" dirty="0">
                <a:latin typeface="Calibri" panose="020F0502020204030204" pitchFamily="34" charset="0"/>
              </a:rPr>
              <a:t>Vad ska vi göra inom dem år?</a:t>
            </a:r>
          </a:p>
          <a:p>
            <a:pPr>
              <a:buFontTx/>
              <a:buChar char="-"/>
            </a:pPr>
            <a:r>
              <a:rPr lang="sv-SE" sz="2000" dirty="0">
                <a:latin typeface="Calibri" panose="020F0502020204030204" pitchFamily="34" charset="0"/>
              </a:rPr>
              <a:t>Vem får vad om vi separerar eller skiljer oss?</a:t>
            </a:r>
          </a:p>
          <a:p>
            <a:pPr>
              <a:buFontTx/>
              <a:buChar char="-"/>
            </a:pPr>
            <a:r>
              <a:rPr lang="sv-SE" sz="2000" dirty="0">
                <a:latin typeface="Calibri" panose="020F0502020204030204" pitchFamily="34" charset="0"/>
              </a:rPr>
              <a:t>Behöver vi skriva några juridiska avtal?</a:t>
            </a:r>
            <a:endParaRPr lang="sv-SE" sz="2000" b="1" dirty="0">
              <a:effectLst/>
              <a:latin typeface="Calibri" panose="020F0502020204030204" pitchFamily="34" charset="0"/>
            </a:endParaRPr>
          </a:p>
          <a:p>
            <a:endParaRPr lang="sv-SE" b="1" dirty="0">
              <a:latin typeface="Calibri" panose="020F0502020204030204" pitchFamily="34" charset="0"/>
            </a:endParaRPr>
          </a:p>
          <a:p>
            <a:pPr marL="0" indent="0">
              <a:buNone/>
            </a:pPr>
            <a:r>
              <a:rPr lang="sv-SE" sz="2000" b="1" dirty="0">
                <a:effectLst/>
                <a:latin typeface="Calibri" panose="020F0502020204030204" pitchFamily="34" charset="0"/>
              </a:rPr>
              <a:t>Det långsiktiga sparandet och pensionen</a:t>
            </a:r>
          </a:p>
          <a:p>
            <a:pPr>
              <a:buFontTx/>
              <a:buChar char="-"/>
            </a:pPr>
            <a:r>
              <a:rPr lang="sv-SE" sz="2000" dirty="0">
                <a:effectLst/>
                <a:latin typeface="Calibri" panose="020F0502020204030204" pitchFamily="34" charset="0"/>
              </a:rPr>
              <a:t>Planer och drömmar mer än fem år fram i     tiden.</a:t>
            </a:r>
          </a:p>
          <a:p>
            <a:pPr>
              <a:buFontTx/>
              <a:buChar char="-"/>
            </a:pPr>
            <a:r>
              <a:rPr lang="sv-SE" dirty="0">
                <a:latin typeface="Calibri" panose="020F0502020204030204" pitchFamily="34" charset="0"/>
              </a:rPr>
              <a:t>Hur ser våra pensioner ut – både som par och på egen hand?</a:t>
            </a:r>
            <a:endParaRPr lang="sv-SE" sz="2000" dirty="0">
              <a:effectLst/>
              <a:latin typeface="Calibri" panose="020F0502020204030204" pitchFamily="34" charset="0"/>
            </a:endParaRPr>
          </a:p>
        </p:txBody>
      </p:sp>
      <p:sp>
        <p:nvSpPr>
          <p:cNvPr id="8" name="Platshållare för text 7">
            <a:extLst>
              <a:ext uri="{FF2B5EF4-FFF2-40B4-BE49-F238E27FC236}">
                <a16:creationId xmlns:a16="http://schemas.microsoft.com/office/drawing/2014/main" id="{B1433660-EDCF-1253-2711-EB957C40A41A}"/>
              </a:ext>
            </a:extLst>
          </p:cNvPr>
          <p:cNvSpPr>
            <a:spLocks noGrp="1"/>
          </p:cNvSpPr>
          <p:nvPr>
            <p:ph type="body" sz="quarter" idx="11"/>
          </p:nvPr>
        </p:nvSpPr>
        <p:spPr>
          <a:xfrm>
            <a:off x="809624" y="6379463"/>
            <a:ext cx="2114806" cy="257369"/>
          </a:xfrm>
        </p:spPr>
        <p:txBody>
          <a:bodyPr wrap="none">
            <a:spAutoFit/>
          </a:bodyPr>
          <a:lstStyle/>
          <a:p>
            <a:r>
              <a:rPr lang="sv-SE" dirty="0"/>
              <a:t>JÄMSTÄLLDHET BÖRJAR I PLÅNBOKEN</a:t>
            </a:r>
          </a:p>
        </p:txBody>
      </p:sp>
      <p:sp>
        <p:nvSpPr>
          <p:cNvPr id="5" name="Platshållare för innehåll 2">
            <a:extLst>
              <a:ext uri="{FF2B5EF4-FFF2-40B4-BE49-F238E27FC236}">
                <a16:creationId xmlns:a16="http://schemas.microsoft.com/office/drawing/2014/main" id="{06472D65-7F18-471F-BE0B-BC031DE54BDA}"/>
              </a:ext>
            </a:extLst>
          </p:cNvPr>
          <p:cNvSpPr txBox="1">
            <a:spLocks/>
          </p:cNvSpPr>
          <p:nvPr/>
        </p:nvSpPr>
        <p:spPr>
          <a:xfrm>
            <a:off x="741138" y="1481462"/>
            <a:ext cx="51181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sv-SE" sz="2000" dirty="0">
                <a:latin typeface="Calibri" panose="020F0502020204030204" pitchFamily="34" charset="0"/>
              </a:rPr>
              <a:t>När man ska prata om den gemensamma ekonomin är det viktigt att man får med alla delar som den består av – kortsiktigt och långsiktigt. </a:t>
            </a:r>
            <a:br>
              <a:rPr lang="sv-SE" sz="2000" dirty="0">
                <a:latin typeface="Calibri" panose="020F0502020204030204" pitchFamily="34" charset="0"/>
              </a:rPr>
            </a:br>
            <a:endParaRPr lang="sv-SE" sz="2000" dirty="0">
              <a:latin typeface="Calibri" panose="020F0502020204030204" pitchFamily="34" charset="0"/>
            </a:endParaRPr>
          </a:p>
          <a:p>
            <a:pPr marL="0" indent="0">
              <a:buNone/>
            </a:pPr>
            <a:r>
              <a:rPr lang="sv-SE" sz="2000" b="1" dirty="0">
                <a:latin typeface="Calibri" panose="020F0502020204030204" pitchFamily="34" charset="0"/>
              </a:rPr>
              <a:t>Vardags ekonomin inklusive buffert</a:t>
            </a:r>
          </a:p>
          <a:p>
            <a:pPr>
              <a:buFontTx/>
              <a:buChar char="-"/>
            </a:pPr>
            <a:r>
              <a:rPr lang="sv-SE" sz="2000" dirty="0">
                <a:latin typeface="Calibri" panose="020F0502020204030204" pitchFamily="34" charset="0"/>
              </a:rPr>
              <a:t>Hur delar vi på hushållsutgifter?</a:t>
            </a:r>
          </a:p>
          <a:p>
            <a:pPr>
              <a:buFontTx/>
              <a:buChar char="-"/>
            </a:pPr>
            <a:r>
              <a:rPr lang="sv-SE" sz="2000" dirty="0">
                <a:latin typeface="Calibri" panose="020F0502020204030204" pitchFamily="34" charset="0"/>
              </a:rPr>
              <a:t>Vem betalar vad?</a:t>
            </a:r>
          </a:p>
          <a:p>
            <a:pPr>
              <a:buFontTx/>
              <a:buChar char="-"/>
            </a:pPr>
            <a:r>
              <a:rPr lang="sv-SE" sz="2000" dirty="0">
                <a:latin typeface="Calibri" panose="020F0502020204030204" pitchFamily="34" charset="0"/>
              </a:rPr>
              <a:t>Hur stor buffert behöver vi?</a:t>
            </a:r>
          </a:p>
        </p:txBody>
      </p:sp>
      <p:sp>
        <p:nvSpPr>
          <p:cNvPr id="3" name="Rektangel 2">
            <a:extLst>
              <a:ext uri="{FF2B5EF4-FFF2-40B4-BE49-F238E27FC236}">
                <a16:creationId xmlns:a16="http://schemas.microsoft.com/office/drawing/2014/main" id="{69E7BEDF-E7DC-16C7-4004-701923BB2412}"/>
              </a:ext>
            </a:extLst>
          </p:cNvPr>
          <p:cNvSpPr/>
          <p:nvPr/>
        </p:nvSpPr>
        <p:spPr>
          <a:xfrm>
            <a:off x="5546690" y="6636832"/>
            <a:ext cx="994787" cy="145805"/>
          </a:xfrm>
          <a:prstGeom prst="rect">
            <a:avLst/>
          </a:prstGeom>
          <a:solidFill>
            <a:srgbClr val="F1F0ED"/>
          </a:solidFill>
          <a:ln>
            <a:solidFill>
              <a:srgbClr val="F1F0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7466078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564A889-2D59-81F9-E952-4CB7C8AF88BB}"/>
              </a:ext>
            </a:extLst>
          </p:cNvPr>
          <p:cNvSpPr>
            <a:spLocks noGrp="1"/>
          </p:cNvSpPr>
          <p:nvPr>
            <p:ph type="title"/>
          </p:nvPr>
        </p:nvSpPr>
        <p:spPr/>
        <p:txBody>
          <a:bodyPr/>
          <a:lstStyle/>
          <a:p>
            <a:r>
              <a:rPr lang="sv-SE" dirty="0"/>
              <a:t>OM DU ÄR ENSAMSTÅENDE</a:t>
            </a:r>
          </a:p>
        </p:txBody>
      </p:sp>
      <p:sp>
        <p:nvSpPr>
          <p:cNvPr id="3" name="Platshållare för innehåll 2">
            <a:extLst>
              <a:ext uri="{FF2B5EF4-FFF2-40B4-BE49-F238E27FC236}">
                <a16:creationId xmlns:a16="http://schemas.microsoft.com/office/drawing/2014/main" id="{B3275AAF-2321-12D1-C6BD-CE8AD59FE065}"/>
              </a:ext>
            </a:extLst>
          </p:cNvPr>
          <p:cNvSpPr>
            <a:spLocks noGrp="1"/>
          </p:cNvSpPr>
          <p:nvPr>
            <p:ph idx="1"/>
          </p:nvPr>
        </p:nvSpPr>
        <p:spPr>
          <a:xfrm>
            <a:off x="592692" y="1376697"/>
            <a:ext cx="5118100" cy="4351338"/>
          </a:xfrm>
        </p:spPr>
        <p:txBody>
          <a:bodyPr>
            <a:normAutofit/>
          </a:bodyPr>
          <a:lstStyle/>
          <a:p>
            <a:r>
              <a:rPr lang="sv-SE" dirty="0">
                <a:latin typeface="Calibri" panose="020F0502020204030204" pitchFamily="34" charset="0"/>
              </a:rPr>
              <a:t>Vad händer om jag blir arbetslös?</a:t>
            </a:r>
          </a:p>
          <a:p>
            <a:r>
              <a:rPr lang="sv-SE" dirty="0">
                <a:latin typeface="Calibri" panose="020F0502020204030204" pitchFamily="34" charset="0"/>
              </a:rPr>
              <a:t>Vad händer om jag blir långtidssjukskriven?</a:t>
            </a:r>
          </a:p>
          <a:p>
            <a:r>
              <a:rPr lang="sv-SE" dirty="0">
                <a:latin typeface="Calibri" panose="020F0502020204030204" pitchFamily="34" charset="0"/>
              </a:rPr>
              <a:t>Finns det andra i er närhet som kan hjälpa till med VAB? Exempel grannar, släktingar eller vänner.</a:t>
            </a:r>
          </a:p>
          <a:p>
            <a:r>
              <a:rPr lang="sv-SE" dirty="0">
                <a:latin typeface="Calibri" panose="020F0502020204030204" pitchFamily="34" charset="0"/>
              </a:rPr>
              <a:t>Skaffa ännu bättre kontroll så gör en budget.</a:t>
            </a:r>
          </a:p>
          <a:p>
            <a:r>
              <a:rPr lang="sv-SE" dirty="0">
                <a:latin typeface="Calibri" panose="020F0502020204030204" pitchFamily="34" charset="0"/>
              </a:rPr>
              <a:t>När hushållet bara har en inkomst att förlita sig på är det extra viktigt att ha en buffert för oförutsedda händelser.</a:t>
            </a:r>
          </a:p>
          <a:p>
            <a:pPr marL="0" indent="0">
              <a:buNone/>
            </a:pPr>
            <a:endParaRPr lang="sv-SE" dirty="0"/>
          </a:p>
        </p:txBody>
      </p:sp>
      <p:sp>
        <p:nvSpPr>
          <p:cNvPr id="4" name="Platshållare för text 3">
            <a:extLst>
              <a:ext uri="{FF2B5EF4-FFF2-40B4-BE49-F238E27FC236}">
                <a16:creationId xmlns:a16="http://schemas.microsoft.com/office/drawing/2014/main" id="{C454AC17-3C18-2665-6B37-7A5BF279CFFE}"/>
              </a:ext>
            </a:extLst>
          </p:cNvPr>
          <p:cNvSpPr>
            <a:spLocks noGrp="1"/>
          </p:cNvSpPr>
          <p:nvPr>
            <p:ph type="body" sz="quarter" idx="11"/>
          </p:nvPr>
        </p:nvSpPr>
        <p:spPr>
          <a:xfrm>
            <a:off x="809624" y="6379463"/>
            <a:ext cx="2114806" cy="257369"/>
          </a:xfrm>
        </p:spPr>
        <p:txBody>
          <a:bodyPr wrap="none">
            <a:spAutoFit/>
          </a:bodyPr>
          <a:lstStyle/>
          <a:p>
            <a:r>
              <a:rPr lang="sv-SE" dirty="0"/>
              <a:t>JÄMSTÄLLDHET BÖRJAR I PLÅNBOKEN</a:t>
            </a:r>
          </a:p>
        </p:txBody>
      </p:sp>
      <p:pic>
        <p:nvPicPr>
          <p:cNvPr id="10" name="Platshållare för bild 9" descr="En bild som visar träd, utomhus, ridning, gräs&#10;&#10;Automatiskt genererad beskrivning">
            <a:extLst>
              <a:ext uri="{FF2B5EF4-FFF2-40B4-BE49-F238E27FC236}">
                <a16:creationId xmlns:a16="http://schemas.microsoft.com/office/drawing/2014/main" id="{D704D66F-A813-BB3D-CFE1-0CE62CF10854}"/>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p:pic>
      <p:sp>
        <p:nvSpPr>
          <p:cNvPr id="11" name="Rektangel 10">
            <a:extLst>
              <a:ext uri="{FF2B5EF4-FFF2-40B4-BE49-F238E27FC236}">
                <a16:creationId xmlns:a16="http://schemas.microsoft.com/office/drawing/2014/main" id="{8F8D7604-FA00-AA00-F912-BF9D5DD9FD69}"/>
              </a:ext>
            </a:extLst>
          </p:cNvPr>
          <p:cNvSpPr/>
          <p:nvPr/>
        </p:nvSpPr>
        <p:spPr>
          <a:xfrm>
            <a:off x="5546690" y="6636832"/>
            <a:ext cx="994787" cy="145805"/>
          </a:xfrm>
          <a:prstGeom prst="rect">
            <a:avLst/>
          </a:prstGeom>
          <a:solidFill>
            <a:srgbClr val="F1F0ED"/>
          </a:solidFill>
          <a:ln>
            <a:solidFill>
              <a:srgbClr val="F1F0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9064529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9E424EB-553F-68D9-2099-36E35354136F}"/>
              </a:ext>
            </a:extLst>
          </p:cNvPr>
          <p:cNvSpPr>
            <a:spLocks noGrp="1"/>
          </p:cNvSpPr>
          <p:nvPr>
            <p:ph type="title"/>
          </p:nvPr>
        </p:nvSpPr>
        <p:spPr/>
        <p:txBody>
          <a:bodyPr/>
          <a:lstStyle/>
          <a:p>
            <a:r>
              <a:rPr lang="sv-SE" dirty="0"/>
              <a:t>KVINNOR SPARAR GENERELLT MED LÄGRE RISK</a:t>
            </a:r>
          </a:p>
        </p:txBody>
      </p:sp>
      <p:sp>
        <p:nvSpPr>
          <p:cNvPr id="4" name="Platshållare för text 3">
            <a:extLst>
              <a:ext uri="{FF2B5EF4-FFF2-40B4-BE49-F238E27FC236}">
                <a16:creationId xmlns:a16="http://schemas.microsoft.com/office/drawing/2014/main" id="{FF0F235D-6CDA-881C-F097-7D9DBC8608EA}"/>
              </a:ext>
            </a:extLst>
          </p:cNvPr>
          <p:cNvSpPr>
            <a:spLocks noGrp="1"/>
          </p:cNvSpPr>
          <p:nvPr>
            <p:ph type="body" sz="quarter" idx="12"/>
          </p:nvPr>
        </p:nvSpPr>
        <p:spPr>
          <a:xfrm>
            <a:off x="809624" y="6379463"/>
            <a:ext cx="2114806" cy="257369"/>
          </a:xfrm>
        </p:spPr>
        <p:txBody>
          <a:bodyPr wrap="none">
            <a:spAutoFit/>
          </a:bodyPr>
          <a:lstStyle/>
          <a:p>
            <a:r>
              <a:rPr lang="sv-SE" dirty="0"/>
              <a:t>JÄMSTÄLLDHET BÖRJAR I PLÅNBOKEN</a:t>
            </a:r>
          </a:p>
        </p:txBody>
      </p:sp>
      <p:graphicFrame>
        <p:nvGraphicFramePr>
          <p:cNvPr id="9" name="Platshållare för diagram 8">
            <a:extLst>
              <a:ext uri="{FF2B5EF4-FFF2-40B4-BE49-F238E27FC236}">
                <a16:creationId xmlns:a16="http://schemas.microsoft.com/office/drawing/2014/main" id="{E35E7F4B-BFDD-4017-A5B9-F1E652C69ADF}"/>
              </a:ext>
            </a:extLst>
          </p:cNvPr>
          <p:cNvGraphicFramePr>
            <a:graphicFrameLocks/>
          </p:cNvGraphicFramePr>
          <p:nvPr>
            <p:extLst>
              <p:ext uri="{D42A27DB-BD31-4B8C-83A1-F6EECF244321}">
                <p14:modId xmlns:p14="http://schemas.microsoft.com/office/powerpoint/2010/main" val="3662703184"/>
              </p:ext>
            </p:extLst>
          </p:nvPr>
        </p:nvGraphicFramePr>
        <p:xfrm>
          <a:off x="6096000" y="1773819"/>
          <a:ext cx="5232270" cy="4041422"/>
        </p:xfrm>
        <a:graphic>
          <a:graphicData uri="http://schemas.openxmlformats.org/drawingml/2006/chart">
            <c:chart xmlns:c="http://schemas.openxmlformats.org/drawingml/2006/chart" xmlns:r="http://schemas.openxmlformats.org/officeDocument/2006/relationships" r:id="rId2"/>
          </a:graphicData>
        </a:graphic>
      </p:graphicFrame>
      <p:sp>
        <p:nvSpPr>
          <p:cNvPr id="10" name="textruta 9">
            <a:extLst>
              <a:ext uri="{FF2B5EF4-FFF2-40B4-BE49-F238E27FC236}">
                <a16:creationId xmlns:a16="http://schemas.microsoft.com/office/drawing/2014/main" id="{5E5B304B-4FD2-49B6-B84F-4BB6CAD33D24}"/>
              </a:ext>
            </a:extLst>
          </p:cNvPr>
          <p:cNvSpPr txBox="1"/>
          <p:nvPr/>
        </p:nvSpPr>
        <p:spPr>
          <a:xfrm>
            <a:off x="601438" y="1386663"/>
            <a:ext cx="5065584" cy="1602746"/>
          </a:xfrm>
          <a:prstGeom prst="rect">
            <a:avLst/>
          </a:prstGeom>
          <a:noFill/>
        </p:spPr>
        <p:txBody>
          <a:bodyPr wrap="square">
            <a:spAutoFit/>
          </a:bodyPr>
          <a:lstStyle/>
          <a:p>
            <a:pPr>
              <a:lnSpc>
                <a:spcPts val="3000"/>
              </a:lnSpc>
            </a:pPr>
            <a:r>
              <a:rPr lang="sv-SE" sz="2000" dirty="0">
                <a:ea typeface="Arial" charset="0"/>
                <a:cs typeface="Arial" charset="0"/>
              </a:rPr>
              <a:t>I Konsumentverkets rapport ”Långsiktigt sparande – en ojämställd marknad framgår det att kvinnor oftare sparar med lägre risk. Det kan få konsekvenser på kapitalet. </a:t>
            </a:r>
          </a:p>
        </p:txBody>
      </p:sp>
      <p:sp>
        <p:nvSpPr>
          <p:cNvPr id="12" name="textruta 11">
            <a:extLst>
              <a:ext uri="{FF2B5EF4-FFF2-40B4-BE49-F238E27FC236}">
                <a16:creationId xmlns:a16="http://schemas.microsoft.com/office/drawing/2014/main" id="{8234E388-5477-45AB-8329-F9D4026D0206}"/>
              </a:ext>
            </a:extLst>
          </p:cNvPr>
          <p:cNvSpPr txBox="1"/>
          <p:nvPr/>
        </p:nvSpPr>
        <p:spPr>
          <a:xfrm>
            <a:off x="7179733" y="6469341"/>
            <a:ext cx="4586397" cy="242211"/>
          </a:xfrm>
          <a:prstGeom prst="rect">
            <a:avLst/>
          </a:prstGeom>
          <a:noFill/>
        </p:spPr>
        <p:txBody>
          <a:bodyPr wrap="square" lIns="0" tIns="0" rIns="0" bIns="0" rtlCol="0">
            <a:noAutofit/>
          </a:bodyPr>
          <a:lstStyle/>
          <a:p>
            <a:r>
              <a:rPr lang="sv-SE" sz="1100" i="1" dirty="0">
                <a:solidFill>
                  <a:srgbClr val="000000"/>
                </a:solidFill>
              </a:rPr>
              <a:t>Källa: </a:t>
            </a:r>
            <a:r>
              <a:rPr lang="sv-SE" sz="1100" dirty="0"/>
              <a:t>Konsumentverket ”Långsiktigt sparande – en ojämställd marknad”, 2019. </a:t>
            </a:r>
            <a:endParaRPr lang="sv-SE" sz="1100" i="1" dirty="0">
              <a:solidFill>
                <a:srgbClr val="000000"/>
              </a:solidFill>
            </a:endParaRPr>
          </a:p>
        </p:txBody>
      </p:sp>
      <p:sp>
        <p:nvSpPr>
          <p:cNvPr id="3" name="Rektangel 2">
            <a:extLst>
              <a:ext uri="{FF2B5EF4-FFF2-40B4-BE49-F238E27FC236}">
                <a16:creationId xmlns:a16="http://schemas.microsoft.com/office/drawing/2014/main" id="{5FDC8DC1-EAB5-B0AB-A179-F71141E28095}"/>
              </a:ext>
            </a:extLst>
          </p:cNvPr>
          <p:cNvSpPr/>
          <p:nvPr/>
        </p:nvSpPr>
        <p:spPr>
          <a:xfrm>
            <a:off x="5546690" y="6636832"/>
            <a:ext cx="994787" cy="145805"/>
          </a:xfrm>
          <a:prstGeom prst="rect">
            <a:avLst/>
          </a:prstGeom>
          <a:solidFill>
            <a:srgbClr val="F1F0ED"/>
          </a:solidFill>
          <a:ln>
            <a:solidFill>
              <a:srgbClr val="F1F0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619494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9E424EB-553F-68D9-2099-36E35354136F}"/>
              </a:ext>
            </a:extLst>
          </p:cNvPr>
          <p:cNvSpPr>
            <a:spLocks noGrp="1"/>
          </p:cNvSpPr>
          <p:nvPr>
            <p:ph type="title"/>
          </p:nvPr>
        </p:nvSpPr>
        <p:spPr/>
        <p:txBody>
          <a:bodyPr/>
          <a:lstStyle/>
          <a:p>
            <a:r>
              <a:rPr lang="sv-SE" dirty="0"/>
              <a:t>KVINNOR OCH MÄN SÖKER INFORMATION PÅ OLIKA SÄTT</a:t>
            </a:r>
          </a:p>
        </p:txBody>
      </p:sp>
      <p:sp>
        <p:nvSpPr>
          <p:cNvPr id="4" name="Platshållare för text 3">
            <a:extLst>
              <a:ext uri="{FF2B5EF4-FFF2-40B4-BE49-F238E27FC236}">
                <a16:creationId xmlns:a16="http://schemas.microsoft.com/office/drawing/2014/main" id="{FF0F235D-6CDA-881C-F097-7D9DBC8608EA}"/>
              </a:ext>
            </a:extLst>
          </p:cNvPr>
          <p:cNvSpPr>
            <a:spLocks noGrp="1"/>
          </p:cNvSpPr>
          <p:nvPr>
            <p:ph type="body" sz="quarter" idx="12"/>
          </p:nvPr>
        </p:nvSpPr>
        <p:spPr>
          <a:xfrm>
            <a:off x="809624" y="6379463"/>
            <a:ext cx="2114806" cy="257369"/>
          </a:xfrm>
        </p:spPr>
        <p:txBody>
          <a:bodyPr wrap="none">
            <a:spAutoFit/>
          </a:bodyPr>
          <a:lstStyle/>
          <a:p>
            <a:r>
              <a:rPr lang="sv-SE" dirty="0"/>
              <a:t>JÄMSTÄLLDHET BÖRJAR I PLÅNBOKEN</a:t>
            </a:r>
          </a:p>
        </p:txBody>
      </p:sp>
      <p:graphicFrame>
        <p:nvGraphicFramePr>
          <p:cNvPr id="9" name="Platshållare för diagram 8">
            <a:extLst>
              <a:ext uri="{FF2B5EF4-FFF2-40B4-BE49-F238E27FC236}">
                <a16:creationId xmlns:a16="http://schemas.microsoft.com/office/drawing/2014/main" id="{A05FFC65-E28B-4E1D-A80C-7AE2D6102C82}"/>
              </a:ext>
            </a:extLst>
          </p:cNvPr>
          <p:cNvGraphicFramePr>
            <a:graphicFrameLocks noGrp="1"/>
          </p:cNvGraphicFramePr>
          <p:nvPr>
            <p:ph type="chart" sz="quarter" idx="10"/>
            <p:extLst>
              <p:ext uri="{D42A27DB-BD31-4B8C-83A1-F6EECF244321}">
                <p14:modId xmlns:p14="http://schemas.microsoft.com/office/powerpoint/2010/main" val="2821820812"/>
              </p:ext>
            </p:extLst>
          </p:nvPr>
        </p:nvGraphicFramePr>
        <p:xfrm>
          <a:off x="987930" y="2212976"/>
          <a:ext cx="9742615" cy="3929925"/>
        </p:xfrm>
        <a:graphic>
          <a:graphicData uri="http://schemas.openxmlformats.org/drawingml/2006/chart">
            <c:chart xmlns:c="http://schemas.openxmlformats.org/drawingml/2006/chart" xmlns:r="http://schemas.openxmlformats.org/officeDocument/2006/relationships" r:id="rId2"/>
          </a:graphicData>
        </a:graphic>
      </p:graphicFrame>
      <p:sp>
        <p:nvSpPr>
          <p:cNvPr id="10" name="textruta 9">
            <a:extLst>
              <a:ext uri="{FF2B5EF4-FFF2-40B4-BE49-F238E27FC236}">
                <a16:creationId xmlns:a16="http://schemas.microsoft.com/office/drawing/2014/main" id="{F65FA861-4EDE-4D00-9B2D-E2A24A168B54}"/>
              </a:ext>
            </a:extLst>
          </p:cNvPr>
          <p:cNvSpPr txBox="1"/>
          <p:nvPr/>
        </p:nvSpPr>
        <p:spPr>
          <a:xfrm>
            <a:off x="601438" y="1221969"/>
            <a:ext cx="10235895" cy="833305"/>
          </a:xfrm>
          <a:prstGeom prst="rect">
            <a:avLst/>
          </a:prstGeom>
          <a:noFill/>
        </p:spPr>
        <p:txBody>
          <a:bodyPr wrap="square">
            <a:spAutoFit/>
          </a:bodyPr>
          <a:lstStyle/>
          <a:p>
            <a:pPr>
              <a:lnSpc>
                <a:spcPts val="3000"/>
              </a:lnSpc>
            </a:pPr>
            <a:r>
              <a:rPr lang="sv-SE" sz="2000" dirty="0">
                <a:ea typeface="Arial" charset="0"/>
                <a:cs typeface="Arial" charset="0"/>
              </a:rPr>
              <a:t>Fler män än kvinnor söker aktivt information efter långsiktigt sparande, vilket gör att kvinnor i högre utsträckning hänvisas till råd från banker och familjen. </a:t>
            </a:r>
          </a:p>
        </p:txBody>
      </p:sp>
      <p:sp>
        <p:nvSpPr>
          <p:cNvPr id="14" name="textruta 13">
            <a:extLst>
              <a:ext uri="{FF2B5EF4-FFF2-40B4-BE49-F238E27FC236}">
                <a16:creationId xmlns:a16="http://schemas.microsoft.com/office/drawing/2014/main" id="{17FAAC71-929F-4E03-A449-B177ACD64630}"/>
              </a:ext>
            </a:extLst>
          </p:cNvPr>
          <p:cNvSpPr txBox="1"/>
          <p:nvPr/>
        </p:nvSpPr>
        <p:spPr>
          <a:xfrm>
            <a:off x="7179733" y="6469341"/>
            <a:ext cx="4586397" cy="242211"/>
          </a:xfrm>
          <a:prstGeom prst="rect">
            <a:avLst/>
          </a:prstGeom>
          <a:noFill/>
        </p:spPr>
        <p:txBody>
          <a:bodyPr wrap="square" lIns="0" tIns="0" rIns="0" bIns="0" rtlCol="0">
            <a:noAutofit/>
          </a:bodyPr>
          <a:lstStyle/>
          <a:p>
            <a:r>
              <a:rPr lang="sv-SE" sz="1100" i="1" dirty="0">
                <a:solidFill>
                  <a:srgbClr val="000000"/>
                </a:solidFill>
              </a:rPr>
              <a:t>Källa: </a:t>
            </a:r>
            <a:r>
              <a:rPr lang="sv-SE" sz="1100" dirty="0"/>
              <a:t>Konsumentverket ”Långsiktigt sparande – en ojämställd marknad”, 2019. </a:t>
            </a:r>
            <a:endParaRPr lang="sv-SE" sz="1100" i="1" dirty="0">
              <a:solidFill>
                <a:srgbClr val="000000"/>
              </a:solidFill>
            </a:endParaRPr>
          </a:p>
        </p:txBody>
      </p:sp>
      <p:sp>
        <p:nvSpPr>
          <p:cNvPr id="3" name="Rektangel 2">
            <a:extLst>
              <a:ext uri="{FF2B5EF4-FFF2-40B4-BE49-F238E27FC236}">
                <a16:creationId xmlns:a16="http://schemas.microsoft.com/office/drawing/2014/main" id="{6006CBAA-BB65-59EE-76A6-1B3FF81CE932}"/>
              </a:ext>
            </a:extLst>
          </p:cNvPr>
          <p:cNvSpPr/>
          <p:nvPr/>
        </p:nvSpPr>
        <p:spPr>
          <a:xfrm>
            <a:off x="5546690" y="6636832"/>
            <a:ext cx="994787" cy="145805"/>
          </a:xfrm>
          <a:prstGeom prst="rect">
            <a:avLst/>
          </a:prstGeom>
          <a:solidFill>
            <a:srgbClr val="F1F0ED"/>
          </a:solidFill>
          <a:ln>
            <a:solidFill>
              <a:srgbClr val="F1F0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4737974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9E424EB-553F-68D9-2099-36E35354136F}"/>
              </a:ext>
            </a:extLst>
          </p:cNvPr>
          <p:cNvSpPr>
            <a:spLocks noGrp="1"/>
          </p:cNvSpPr>
          <p:nvPr>
            <p:ph type="title"/>
          </p:nvPr>
        </p:nvSpPr>
        <p:spPr/>
        <p:txBody>
          <a:bodyPr/>
          <a:lstStyle/>
          <a:p>
            <a:r>
              <a:rPr lang="sv-SE" dirty="0"/>
              <a:t>VALFRIHET ATT LEVA DET LIV MAN VILL</a:t>
            </a:r>
          </a:p>
        </p:txBody>
      </p:sp>
      <p:sp>
        <p:nvSpPr>
          <p:cNvPr id="4" name="Platshållare för text 3">
            <a:extLst>
              <a:ext uri="{FF2B5EF4-FFF2-40B4-BE49-F238E27FC236}">
                <a16:creationId xmlns:a16="http://schemas.microsoft.com/office/drawing/2014/main" id="{FF0F235D-6CDA-881C-F097-7D9DBC8608EA}"/>
              </a:ext>
            </a:extLst>
          </p:cNvPr>
          <p:cNvSpPr>
            <a:spLocks noGrp="1"/>
          </p:cNvSpPr>
          <p:nvPr>
            <p:ph type="body" sz="quarter" idx="12"/>
          </p:nvPr>
        </p:nvSpPr>
        <p:spPr>
          <a:xfrm>
            <a:off x="809624" y="6379463"/>
            <a:ext cx="2114806" cy="257369"/>
          </a:xfrm>
        </p:spPr>
        <p:txBody>
          <a:bodyPr wrap="none">
            <a:spAutoFit/>
          </a:bodyPr>
          <a:lstStyle/>
          <a:p>
            <a:r>
              <a:rPr lang="sv-SE" dirty="0"/>
              <a:t>JÄMSTÄLLDHET BÖRJAR I PLÅNBOKEN</a:t>
            </a:r>
          </a:p>
        </p:txBody>
      </p:sp>
      <p:graphicFrame>
        <p:nvGraphicFramePr>
          <p:cNvPr id="9" name="Platshållare för diagram 9">
            <a:extLst>
              <a:ext uri="{FF2B5EF4-FFF2-40B4-BE49-F238E27FC236}">
                <a16:creationId xmlns:a16="http://schemas.microsoft.com/office/drawing/2014/main" id="{0E7E2E26-AC8B-4CF2-8CA7-71BB03BC6DA9}"/>
              </a:ext>
            </a:extLst>
          </p:cNvPr>
          <p:cNvGraphicFramePr>
            <a:graphicFrameLocks noGrp="1"/>
          </p:cNvGraphicFramePr>
          <p:nvPr>
            <p:ph type="chart" sz="quarter" idx="10"/>
            <p:extLst>
              <p:ext uri="{D42A27DB-BD31-4B8C-83A1-F6EECF244321}">
                <p14:modId xmlns:p14="http://schemas.microsoft.com/office/powerpoint/2010/main" val="142806510"/>
              </p:ext>
            </p:extLst>
          </p:nvPr>
        </p:nvGraphicFramePr>
        <p:xfrm>
          <a:off x="6160785" y="1379331"/>
          <a:ext cx="5314549" cy="4593114"/>
        </p:xfrm>
        <a:graphic>
          <a:graphicData uri="http://schemas.openxmlformats.org/drawingml/2006/chart">
            <c:chart xmlns:c="http://schemas.openxmlformats.org/drawingml/2006/chart" xmlns:r="http://schemas.openxmlformats.org/officeDocument/2006/relationships" r:id="rId2"/>
          </a:graphicData>
        </a:graphic>
      </p:graphicFrame>
      <p:sp>
        <p:nvSpPr>
          <p:cNvPr id="10" name="textruta 9">
            <a:extLst>
              <a:ext uri="{FF2B5EF4-FFF2-40B4-BE49-F238E27FC236}">
                <a16:creationId xmlns:a16="http://schemas.microsoft.com/office/drawing/2014/main" id="{CBB6B19A-1F6B-478E-BE2E-8915235900A8}"/>
              </a:ext>
            </a:extLst>
          </p:cNvPr>
          <p:cNvSpPr txBox="1"/>
          <p:nvPr/>
        </p:nvSpPr>
        <p:spPr>
          <a:xfrm>
            <a:off x="601438" y="1464936"/>
            <a:ext cx="5065584" cy="1218026"/>
          </a:xfrm>
          <a:prstGeom prst="rect">
            <a:avLst/>
          </a:prstGeom>
          <a:noFill/>
        </p:spPr>
        <p:txBody>
          <a:bodyPr wrap="square">
            <a:spAutoFit/>
          </a:bodyPr>
          <a:lstStyle/>
          <a:p>
            <a:pPr>
              <a:lnSpc>
                <a:spcPts val="3000"/>
              </a:lnSpc>
            </a:pPr>
            <a:r>
              <a:rPr lang="sv-SE" sz="2000" dirty="0">
                <a:ea typeface="Arial" charset="0"/>
                <a:cs typeface="Arial" charset="0"/>
              </a:rPr>
              <a:t>På frågan ”Tror du att ekonomi och pengar kan vara en orsak till att stanna i en dålig relation?” svarar oroväckande många ja.</a:t>
            </a:r>
          </a:p>
        </p:txBody>
      </p:sp>
      <p:sp>
        <p:nvSpPr>
          <p:cNvPr id="12" name="textruta 11">
            <a:extLst>
              <a:ext uri="{FF2B5EF4-FFF2-40B4-BE49-F238E27FC236}">
                <a16:creationId xmlns:a16="http://schemas.microsoft.com/office/drawing/2014/main" id="{2937A85E-C885-445C-8FE8-898072D25C65}"/>
              </a:ext>
            </a:extLst>
          </p:cNvPr>
          <p:cNvSpPr txBox="1"/>
          <p:nvPr/>
        </p:nvSpPr>
        <p:spPr>
          <a:xfrm>
            <a:off x="8737600" y="6492332"/>
            <a:ext cx="3028530" cy="201993"/>
          </a:xfrm>
          <a:prstGeom prst="rect">
            <a:avLst/>
          </a:prstGeom>
          <a:noFill/>
        </p:spPr>
        <p:txBody>
          <a:bodyPr wrap="square" lIns="0" tIns="0" rIns="0" bIns="0" rtlCol="0">
            <a:noAutofit/>
          </a:bodyPr>
          <a:lstStyle/>
          <a:p>
            <a:r>
              <a:rPr lang="sv-SE" sz="1100" i="1" dirty="0">
                <a:solidFill>
                  <a:srgbClr val="000000"/>
                </a:solidFill>
              </a:rPr>
              <a:t>Källa: </a:t>
            </a:r>
            <a:r>
              <a:rPr lang="sv-SE" sz="1100" dirty="0" err="1"/>
              <a:t>Novus</a:t>
            </a:r>
            <a:r>
              <a:rPr lang="sv-SE" sz="1100" dirty="0"/>
              <a:t> på uppdrag av Länsförsäkringar, 2019.</a:t>
            </a:r>
            <a:endParaRPr lang="sv-SE" sz="1100" i="1" dirty="0">
              <a:solidFill>
                <a:srgbClr val="000000"/>
              </a:solidFill>
            </a:endParaRPr>
          </a:p>
        </p:txBody>
      </p:sp>
      <p:sp>
        <p:nvSpPr>
          <p:cNvPr id="3" name="Rektangel 2">
            <a:extLst>
              <a:ext uri="{FF2B5EF4-FFF2-40B4-BE49-F238E27FC236}">
                <a16:creationId xmlns:a16="http://schemas.microsoft.com/office/drawing/2014/main" id="{085B252D-BF12-229D-2178-1E780BB1BD8D}"/>
              </a:ext>
            </a:extLst>
          </p:cNvPr>
          <p:cNvSpPr/>
          <p:nvPr/>
        </p:nvSpPr>
        <p:spPr>
          <a:xfrm>
            <a:off x="5546690" y="6636832"/>
            <a:ext cx="994787" cy="145805"/>
          </a:xfrm>
          <a:prstGeom prst="rect">
            <a:avLst/>
          </a:prstGeom>
          <a:solidFill>
            <a:srgbClr val="F1F0ED"/>
          </a:solidFill>
          <a:ln>
            <a:solidFill>
              <a:srgbClr val="F1F0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2747910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20BD7C5-3032-75F9-9596-E8FD66BF7A4D}"/>
              </a:ext>
            </a:extLst>
          </p:cNvPr>
          <p:cNvSpPr>
            <a:spLocks noGrp="1"/>
          </p:cNvSpPr>
          <p:nvPr>
            <p:ph type="title"/>
          </p:nvPr>
        </p:nvSpPr>
        <p:spPr/>
        <p:txBody>
          <a:bodyPr/>
          <a:lstStyle/>
          <a:p>
            <a:r>
              <a:rPr lang="sv-SE" dirty="0"/>
              <a:t>ÅNGEST ELLER STOLTHET ÖVER SPARANDET?</a:t>
            </a:r>
          </a:p>
        </p:txBody>
      </p:sp>
      <p:graphicFrame>
        <p:nvGraphicFramePr>
          <p:cNvPr id="5" name="Tabell 5">
            <a:extLst>
              <a:ext uri="{FF2B5EF4-FFF2-40B4-BE49-F238E27FC236}">
                <a16:creationId xmlns:a16="http://schemas.microsoft.com/office/drawing/2014/main" id="{BF102EBD-95EC-4AD5-4C72-FEAAE7FB9589}"/>
              </a:ext>
            </a:extLst>
          </p:cNvPr>
          <p:cNvGraphicFramePr>
            <a:graphicFrameLocks noGrp="1"/>
          </p:cNvGraphicFramePr>
          <p:nvPr>
            <p:ph type="tbl" sz="quarter" idx="12"/>
            <p:extLst>
              <p:ext uri="{D42A27DB-BD31-4B8C-83A1-F6EECF244321}">
                <p14:modId xmlns:p14="http://schemas.microsoft.com/office/powerpoint/2010/main" val="3176033949"/>
              </p:ext>
            </p:extLst>
          </p:nvPr>
        </p:nvGraphicFramePr>
        <p:xfrm>
          <a:off x="601438" y="2146521"/>
          <a:ext cx="8004174" cy="1803400"/>
        </p:xfrm>
        <a:graphic>
          <a:graphicData uri="http://schemas.openxmlformats.org/drawingml/2006/table">
            <a:tbl>
              <a:tblPr firstRow="1" bandRow="1">
                <a:tableStyleId>{5C22544A-7EE6-4342-B048-85BDC9FD1C3A}</a:tableStyleId>
              </a:tblPr>
              <a:tblGrid>
                <a:gridCol w="2668058">
                  <a:extLst>
                    <a:ext uri="{9D8B030D-6E8A-4147-A177-3AD203B41FA5}">
                      <a16:colId xmlns:a16="http://schemas.microsoft.com/office/drawing/2014/main" val="2336489506"/>
                    </a:ext>
                  </a:extLst>
                </a:gridCol>
                <a:gridCol w="2668058">
                  <a:extLst>
                    <a:ext uri="{9D8B030D-6E8A-4147-A177-3AD203B41FA5}">
                      <a16:colId xmlns:a16="http://schemas.microsoft.com/office/drawing/2014/main" val="3788303289"/>
                    </a:ext>
                  </a:extLst>
                </a:gridCol>
                <a:gridCol w="2668058">
                  <a:extLst>
                    <a:ext uri="{9D8B030D-6E8A-4147-A177-3AD203B41FA5}">
                      <a16:colId xmlns:a16="http://schemas.microsoft.com/office/drawing/2014/main" val="2744437489"/>
                    </a:ext>
                  </a:extLst>
                </a:gridCol>
              </a:tblGrid>
              <a:tr h="370840">
                <a:tc>
                  <a:txBody>
                    <a:bodyPr/>
                    <a:lstStyle/>
                    <a:p>
                      <a:endParaRPr lang="sv-SE" dirty="0">
                        <a:solidFill>
                          <a:srgbClr val="00A780"/>
                        </a:solidFill>
                      </a:endParaRPr>
                    </a:p>
                  </a:txBody>
                  <a:tcPr>
                    <a:lnL w="12700" cmpd="sng">
                      <a:noFill/>
                    </a:lnL>
                    <a:lnR w="12700" cmpd="sng">
                      <a:noFill/>
                    </a:lnR>
                    <a:lnT w="12700" cmpd="sng">
                      <a:noFill/>
                    </a:lnT>
                    <a:lnB w="12700" cap="flat" cmpd="sng" algn="ctr">
                      <a:solidFill>
                        <a:srgbClr val="DB9B3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v-SE" dirty="0">
                          <a:solidFill>
                            <a:schemeClr val="accent1"/>
                          </a:solidFill>
                        </a:rPr>
                        <a:t>Kvinnor</a:t>
                      </a:r>
                    </a:p>
                  </a:txBody>
                  <a:tcPr>
                    <a:lnL w="12700" cmpd="sng">
                      <a:noFill/>
                    </a:lnL>
                    <a:lnR w="12700" cmpd="sng">
                      <a:noFill/>
                    </a:lnR>
                    <a:lnT w="12700" cmpd="sng">
                      <a:noFill/>
                    </a:lnT>
                    <a:lnB w="12700" cap="flat" cmpd="sng" algn="ctr">
                      <a:solidFill>
                        <a:srgbClr val="DB9B3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v-SE" dirty="0">
                          <a:solidFill>
                            <a:schemeClr val="accent1"/>
                          </a:solidFill>
                        </a:rPr>
                        <a:t>Män</a:t>
                      </a:r>
                    </a:p>
                  </a:txBody>
                  <a:tcPr>
                    <a:lnL w="12700" cmpd="sng">
                      <a:noFill/>
                    </a:lnL>
                    <a:lnR w="12700" cmpd="sng">
                      <a:noFill/>
                    </a:lnR>
                    <a:lnT w="19050" cap="flat" cmpd="sng" algn="ctr">
                      <a:noFill/>
                      <a:prstDash val="solid"/>
                      <a:round/>
                      <a:headEnd type="none" w="med" len="med"/>
                      <a:tailEnd type="none" w="med" len="med"/>
                    </a:lnT>
                    <a:lnB w="12700" cap="flat" cmpd="sng" algn="ctr">
                      <a:solidFill>
                        <a:srgbClr val="DB9B3D"/>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5749673"/>
                  </a:ext>
                </a:extLst>
              </a:tr>
              <a:tr h="370840">
                <a:tc>
                  <a:txBody>
                    <a:bodyPr/>
                    <a:lstStyle/>
                    <a:p>
                      <a:r>
                        <a:rPr lang="sv-SE" sz="1900" dirty="0">
                          <a:latin typeface="+mj-lt"/>
                        </a:rPr>
                        <a:t>Ångest och stress</a:t>
                      </a:r>
                    </a:p>
                  </a:txBody>
                  <a:tcPr>
                    <a:lnL w="12700" cmpd="sng">
                      <a:noFill/>
                    </a:lnL>
                    <a:lnR w="12700" cmpd="sng">
                      <a:noFill/>
                    </a:lnR>
                    <a:lnT w="12700" cap="flat" cmpd="sng" algn="ctr">
                      <a:solidFill>
                        <a:srgbClr val="DB9B3D"/>
                      </a:solidFill>
                      <a:prstDash val="solid"/>
                      <a:round/>
                      <a:headEnd type="none" w="med" len="med"/>
                      <a:tailEnd type="none" w="med" len="med"/>
                    </a:lnT>
                    <a:lnB w="6350" cap="flat" cmpd="sng" algn="ctr">
                      <a:solidFill>
                        <a:srgbClr val="DB9B3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v-SE" sz="1900" dirty="0">
                          <a:latin typeface="+mj-lt"/>
                        </a:rPr>
                        <a:t>42 %</a:t>
                      </a:r>
                    </a:p>
                  </a:txBody>
                  <a:tcPr>
                    <a:lnL w="12700" cmpd="sng">
                      <a:noFill/>
                    </a:lnL>
                    <a:lnR w="12700" cmpd="sng">
                      <a:noFill/>
                    </a:lnR>
                    <a:lnT w="12700" cap="flat" cmpd="sng" algn="ctr">
                      <a:solidFill>
                        <a:srgbClr val="DB9B3D"/>
                      </a:solidFill>
                      <a:prstDash val="solid"/>
                      <a:round/>
                      <a:headEnd type="none" w="med" len="med"/>
                      <a:tailEnd type="none" w="med" len="med"/>
                    </a:lnT>
                    <a:lnB w="6350" cap="flat" cmpd="sng" algn="ctr">
                      <a:solidFill>
                        <a:srgbClr val="DB9B3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v-SE" sz="1900" dirty="0">
                          <a:latin typeface="+mj-lt"/>
                        </a:rPr>
                        <a:t>34 %</a:t>
                      </a:r>
                    </a:p>
                  </a:txBody>
                  <a:tcPr>
                    <a:lnL w="12700" cmpd="sng">
                      <a:noFill/>
                    </a:lnL>
                    <a:lnR w="12700" cmpd="sng">
                      <a:noFill/>
                    </a:lnR>
                    <a:lnT w="12700" cap="flat" cmpd="sng" algn="ctr">
                      <a:solidFill>
                        <a:srgbClr val="DB9B3D"/>
                      </a:solidFill>
                      <a:prstDash val="solid"/>
                      <a:round/>
                      <a:headEnd type="none" w="med" len="med"/>
                      <a:tailEnd type="none" w="med" len="med"/>
                    </a:lnT>
                    <a:lnB w="6350" cap="flat" cmpd="sng" algn="ctr">
                      <a:solidFill>
                        <a:srgbClr val="DB9B3D"/>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45049849"/>
                  </a:ext>
                </a:extLst>
              </a:tr>
              <a:tr h="370840">
                <a:tc>
                  <a:txBody>
                    <a:bodyPr/>
                    <a:lstStyle/>
                    <a:p>
                      <a:r>
                        <a:rPr lang="sv-SE" sz="1900" dirty="0">
                          <a:latin typeface="+mj-lt"/>
                        </a:rPr>
                        <a:t>Stolthet och nöjdhet</a:t>
                      </a:r>
                    </a:p>
                  </a:txBody>
                  <a:tcPr>
                    <a:lnL w="12700" cmpd="sng">
                      <a:noFill/>
                    </a:lnL>
                    <a:lnR w="12700" cmpd="sng">
                      <a:noFill/>
                    </a:lnR>
                    <a:lnT w="6350" cap="flat" cmpd="sng" algn="ctr">
                      <a:solidFill>
                        <a:srgbClr val="DB9B3D"/>
                      </a:solidFill>
                      <a:prstDash val="solid"/>
                      <a:round/>
                      <a:headEnd type="none" w="med" len="med"/>
                      <a:tailEnd type="none" w="med" len="med"/>
                    </a:lnT>
                    <a:lnB w="6350" cap="flat" cmpd="sng" algn="ctr">
                      <a:solidFill>
                        <a:srgbClr val="DB9B3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v-SE" sz="1900" dirty="0">
                          <a:latin typeface="+mj-lt"/>
                        </a:rPr>
                        <a:t>51 %</a:t>
                      </a:r>
                    </a:p>
                  </a:txBody>
                  <a:tcPr>
                    <a:lnL w="12700" cmpd="sng">
                      <a:noFill/>
                    </a:lnL>
                    <a:lnR w="12700" cmpd="sng">
                      <a:noFill/>
                    </a:lnR>
                    <a:lnT w="6350" cap="flat" cmpd="sng" algn="ctr">
                      <a:solidFill>
                        <a:srgbClr val="DB9B3D"/>
                      </a:solidFill>
                      <a:prstDash val="solid"/>
                      <a:round/>
                      <a:headEnd type="none" w="med" len="med"/>
                      <a:tailEnd type="none" w="med" len="med"/>
                    </a:lnT>
                    <a:lnB w="6350" cap="flat" cmpd="sng" algn="ctr">
                      <a:solidFill>
                        <a:srgbClr val="DB9B3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v-SE" sz="1900" dirty="0">
                          <a:latin typeface="+mj-lt"/>
                        </a:rPr>
                        <a:t>65 %</a:t>
                      </a:r>
                    </a:p>
                  </a:txBody>
                  <a:tcPr>
                    <a:lnL w="12700" cmpd="sng">
                      <a:noFill/>
                    </a:lnL>
                    <a:lnR w="12700" cmpd="sng">
                      <a:noFill/>
                    </a:lnR>
                    <a:lnT w="6350" cap="flat" cmpd="sng" algn="ctr">
                      <a:solidFill>
                        <a:srgbClr val="DB9B3D"/>
                      </a:solidFill>
                      <a:prstDash val="solid"/>
                      <a:round/>
                      <a:headEnd type="none" w="med" len="med"/>
                      <a:tailEnd type="none" w="med" len="med"/>
                    </a:lnT>
                    <a:lnB w="6350" cap="flat" cmpd="sng" algn="ctr">
                      <a:solidFill>
                        <a:srgbClr val="DB9B3D"/>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72535740"/>
                  </a:ext>
                </a:extLst>
              </a:tr>
              <a:tr h="370840">
                <a:tc>
                  <a:txBody>
                    <a:bodyPr/>
                    <a:lstStyle/>
                    <a:p>
                      <a:r>
                        <a:rPr lang="sv-SE" sz="1900" dirty="0">
                          <a:latin typeface="+mj-lt"/>
                        </a:rPr>
                        <a:t>Stress över att inte ha kontroll på ekonomin</a:t>
                      </a:r>
                    </a:p>
                  </a:txBody>
                  <a:tcPr>
                    <a:lnL w="12700" cmpd="sng">
                      <a:noFill/>
                    </a:lnL>
                    <a:lnR w="12700" cmpd="sng">
                      <a:noFill/>
                    </a:lnR>
                    <a:lnT w="6350" cap="flat" cmpd="sng" algn="ctr">
                      <a:solidFill>
                        <a:srgbClr val="DB9B3D"/>
                      </a:solidFill>
                      <a:prstDash val="solid"/>
                      <a:round/>
                      <a:headEnd type="none" w="med" len="med"/>
                      <a:tailEnd type="none" w="med" len="med"/>
                    </a:lnT>
                    <a:lnB w="6350" cap="flat" cmpd="sng" algn="ctr">
                      <a:solidFill>
                        <a:srgbClr val="DB9B3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v-SE" sz="1900" dirty="0">
                          <a:latin typeface="+mj-lt"/>
                        </a:rPr>
                        <a:t>31 %</a:t>
                      </a:r>
                    </a:p>
                  </a:txBody>
                  <a:tcPr>
                    <a:lnL w="12700" cmpd="sng">
                      <a:noFill/>
                    </a:lnL>
                    <a:lnR w="12700" cmpd="sng">
                      <a:noFill/>
                    </a:lnR>
                    <a:lnT w="6350" cap="flat" cmpd="sng" algn="ctr">
                      <a:solidFill>
                        <a:srgbClr val="DB9B3D"/>
                      </a:solidFill>
                      <a:prstDash val="solid"/>
                      <a:round/>
                      <a:headEnd type="none" w="med" len="med"/>
                      <a:tailEnd type="none" w="med" len="med"/>
                    </a:lnT>
                    <a:lnB w="6350" cap="flat" cmpd="sng" algn="ctr">
                      <a:solidFill>
                        <a:srgbClr val="DB9B3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v-SE" sz="1900" dirty="0">
                          <a:latin typeface="+mj-lt"/>
                        </a:rPr>
                        <a:t>19 %</a:t>
                      </a:r>
                    </a:p>
                  </a:txBody>
                  <a:tcPr>
                    <a:lnL w="12700" cmpd="sng">
                      <a:noFill/>
                    </a:lnL>
                    <a:lnR w="12700" cmpd="sng">
                      <a:noFill/>
                    </a:lnR>
                    <a:lnT w="6350" cap="flat" cmpd="sng" algn="ctr">
                      <a:solidFill>
                        <a:srgbClr val="DB9B3D"/>
                      </a:solidFill>
                      <a:prstDash val="solid"/>
                      <a:round/>
                      <a:headEnd type="none" w="med" len="med"/>
                      <a:tailEnd type="none" w="med" len="med"/>
                    </a:lnT>
                    <a:lnB w="6350" cap="flat" cmpd="sng" algn="ctr">
                      <a:solidFill>
                        <a:srgbClr val="DB9B3D"/>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29028917"/>
                  </a:ext>
                </a:extLst>
              </a:tr>
            </a:tbl>
          </a:graphicData>
        </a:graphic>
      </p:graphicFrame>
      <p:sp>
        <p:nvSpPr>
          <p:cNvPr id="4" name="Platshållare för text 3">
            <a:extLst>
              <a:ext uri="{FF2B5EF4-FFF2-40B4-BE49-F238E27FC236}">
                <a16:creationId xmlns:a16="http://schemas.microsoft.com/office/drawing/2014/main" id="{6B5F8E86-FF3F-993E-7A45-662623EF3102}"/>
              </a:ext>
            </a:extLst>
          </p:cNvPr>
          <p:cNvSpPr>
            <a:spLocks noGrp="1"/>
          </p:cNvSpPr>
          <p:nvPr>
            <p:ph type="body" sz="quarter" idx="11"/>
          </p:nvPr>
        </p:nvSpPr>
        <p:spPr>
          <a:xfrm>
            <a:off x="809624" y="6379463"/>
            <a:ext cx="2114806" cy="257369"/>
          </a:xfrm>
        </p:spPr>
        <p:txBody>
          <a:bodyPr wrap="none">
            <a:spAutoFit/>
          </a:bodyPr>
          <a:lstStyle/>
          <a:p>
            <a:r>
              <a:rPr lang="sv-SE" dirty="0"/>
              <a:t>JÄMSTÄLLDHET BÖRJAR I PLÅNBOKEN</a:t>
            </a:r>
          </a:p>
        </p:txBody>
      </p:sp>
      <p:sp>
        <p:nvSpPr>
          <p:cNvPr id="6" name="Platshållare för innehåll 5">
            <a:extLst>
              <a:ext uri="{FF2B5EF4-FFF2-40B4-BE49-F238E27FC236}">
                <a16:creationId xmlns:a16="http://schemas.microsoft.com/office/drawing/2014/main" id="{F6198E86-686F-423B-9EBD-616AB765C588}"/>
              </a:ext>
            </a:extLst>
          </p:cNvPr>
          <p:cNvSpPr txBox="1">
            <a:spLocks/>
          </p:cNvSpPr>
          <p:nvPr/>
        </p:nvSpPr>
        <p:spPr>
          <a:xfrm>
            <a:off x="601438" y="1483740"/>
            <a:ext cx="9187966" cy="132556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tabLst>
                <a:tab pos="214313" algn="l"/>
              </a:tabLst>
            </a:pPr>
            <a:r>
              <a:rPr lang="sv-SE" dirty="0">
                <a:ea typeface="Arial" charset="0"/>
                <a:cs typeface="Arial" charset="0"/>
              </a:rPr>
              <a:t>Vad känner du när du tänker på ditt befintliga sparande?</a:t>
            </a:r>
          </a:p>
        </p:txBody>
      </p:sp>
      <p:sp>
        <p:nvSpPr>
          <p:cNvPr id="3" name="Rektangel 2">
            <a:extLst>
              <a:ext uri="{FF2B5EF4-FFF2-40B4-BE49-F238E27FC236}">
                <a16:creationId xmlns:a16="http://schemas.microsoft.com/office/drawing/2014/main" id="{52E65BEC-2A37-7679-5784-2AD797B84451}"/>
              </a:ext>
            </a:extLst>
          </p:cNvPr>
          <p:cNvSpPr/>
          <p:nvPr/>
        </p:nvSpPr>
        <p:spPr>
          <a:xfrm>
            <a:off x="5546690" y="6636832"/>
            <a:ext cx="994787" cy="145805"/>
          </a:xfrm>
          <a:prstGeom prst="rect">
            <a:avLst/>
          </a:prstGeom>
          <a:solidFill>
            <a:srgbClr val="F1F0ED"/>
          </a:solidFill>
          <a:ln>
            <a:solidFill>
              <a:srgbClr val="F1F0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8125976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FB20776-F6E9-80B3-A381-52C8E40F1542}"/>
              </a:ext>
            </a:extLst>
          </p:cNvPr>
          <p:cNvSpPr>
            <a:spLocks noGrp="1"/>
          </p:cNvSpPr>
          <p:nvPr>
            <p:ph type="title"/>
          </p:nvPr>
        </p:nvSpPr>
        <p:spPr/>
        <p:txBody>
          <a:bodyPr/>
          <a:lstStyle/>
          <a:p>
            <a:r>
              <a:rPr lang="sv-SE" sz="2800" dirty="0">
                <a:latin typeface="Calibri" panose="020F0502020204030204" pitchFamily="34" charset="0"/>
                <a:ea typeface="Arial" charset="0"/>
                <a:cs typeface="Calibri" panose="020F0502020204030204" pitchFamily="34" charset="0"/>
              </a:rPr>
              <a:t>HUR FÅR VI MER JÄMSTÄLLDA LIVSINKOMSTER?</a:t>
            </a:r>
            <a:endParaRPr lang="sv-SE" dirty="0"/>
          </a:p>
        </p:txBody>
      </p:sp>
      <p:sp>
        <p:nvSpPr>
          <p:cNvPr id="8" name="Platshållare för text 7">
            <a:extLst>
              <a:ext uri="{FF2B5EF4-FFF2-40B4-BE49-F238E27FC236}">
                <a16:creationId xmlns:a16="http://schemas.microsoft.com/office/drawing/2014/main" id="{B1433660-EDCF-1253-2711-EB957C40A41A}"/>
              </a:ext>
            </a:extLst>
          </p:cNvPr>
          <p:cNvSpPr>
            <a:spLocks noGrp="1"/>
          </p:cNvSpPr>
          <p:nvPr>
            <p:ph type="body" sz="quarter" idx="11"/>
          </p:nvPr>
        </p:nvSpPr>
        <p:spPr>
          <a:xfrm>
            <a:off x="809624" y="6379463"/>
            <a:ext cx="2114806" cy="257369"/>
          </a:xfrm>
        </p:spPr>
        <p:txBody>
          <a:bodyPr wrap="none">
            <a:spAutoFit/>
          </a:bodyPr>
          <a:lstStyle/>
          <a:p>
            <a:r>
              <a:rPr lang="sv-SE" dirty="0"/>
              <a:t>JÄMSTÄLLDHET BÖRJAR I PLÅNBOKEN</a:t>
            </a:r>
          </a:p>
        </p:txBody>
      </p:sp>
      <p:sp>
        <p:nvSpPr>
          <p:cNvPr id="9" name="Platshållare för innehåll 2">
            <a:extLst>
              <a:ext uri="{FF2B5EF4-FFF2-40B4-BE49-F238E27FC236}">
                <a16:creationId xmlns:a16="http://schemas.microsoft.com/office/drawing/2014/main" id="{34D70449-0862-47F7-A329-5D2F320DC2EA}"/>
              </a:ext>
            </a:extLst>
          </p:cNvPr>
          <p:cNvSpPr txBox="1">
            <a:spLocks/>
          </p:cNvSpPr>
          <p:nvPr/>
        </p:nvSpPr>
        <p:spPr>
          <a:xfrm>
            <a:off x="741138" y="1498240"/>
            <a:ext cx="51181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sv-SE" sz="2000" dirty="0">
                <a:latin typeface="Calibri" panose="020F0502020204030204" pitchFamily="34" charset="0"/>
              </a:rPr>
              <a:t>Lösning är komplex men några saker är viktiga:</a:t>
            </a:r>
            <a:br>
              <a:rPr lang="sv-SE" sz="2000" dirty="0">
                <a:latin typeface="Calibri" panose="020F0502020204030204" pitchFamily="34" charset="0"/>
              </a:rPr>
            </a:br>
            <a:endParaRPr lang="sv-SE" sz="2000" dirty="0">
              <a:latin typeface="Calibri" panose="020F0502020204030204" pitchFamily="34" charset="0"/>
            </a:endParaRPr>
          </a:p>
          <a:p>
            <a:r>
              <a:rPr lang="sv-SE" sz="2000" dirty="0">
                <a:latin typeface="Calibri" panose="020F0502020204030204" pitchFamily="34" charset="0"/>
              </a:rPr>
              <a:t>Konsekvenserna av olika livsval måste tydliggöras:</a:t>
            </a:r>
          </a:p>
          <a:p>
            <a:pPr>
              <a:buFontTx/>
              <a:buChar char="-"/>
            </a:pPr>
            <a:r>
              <a:rPr lang="sv-SE" sz="2000" dirty="0">
                <a:latin typeface="Calibri" panose="020F0502020204030204" pitchFamily="34" charset="0"/>
              </a:rPr>
              <a:t>Val av utbildning och yrke.</a:t>
            </a:r>
          </a:p>
          <a:p>
            <a:pPr>
              <a:buFontTx/>
              <a:buChar char="-"/>
            </a:pPr>
            <a:r>
              <a:rPr lang="sv-SE" sz="2000" dirty="0">
                <a:latin typeface="Calibri" panose="020F0502020204030204" pitchFamily="34" charset="0"/>
              </a:rPr>
              <a:t>Arbetsgivare bör åläggas att informera om de ekonomiska konsekvenserna av deltidsarbete.</a:t>
            </a:r>
          </a:p>
        </p:txBody>
      </p:sp>
      <p:sp>
        <p:nvSpPr>
          <p:cNvPr id="10" name="Platshållare för innehåll 6">
            <a:extLst>
              <a:ext uri="{FF2B5EF4-FFF2-40B4-BE49-F238E27FC236}">
                <a16:creationId xmlns:a16="http://schemas.microsoft.com/office/drawing/2014/main" id="{951F67E9-C583-4D15-A069-E0924ACA2370}"/>
              </a:ext>
            </a:extLst>
          </p:cNvPr>
          <p:cNvSpPr>
            <a:spLocks noGrp="1"/>
          </p:cNvSpPr>
          <p:nvPr>
            <p:ph idx="10"/>
          </p:nvPr>
        </p:nvSpPr>
        <p:spPr>
          <a:xfrm>
            <a:off x="6108700" y="1498906"/>
            <a:ext cx="5118100" cy="4351337"/>
          </a:xfrm>
        </p:spPr>
        <p:txBody>
          <a:bodyPr/>
          <a:lstStyle/>
          <a:p>
            <a:r>
              <a:rPr lang="sv-SE" sz="2000" dirty="0">
                <a:latin typeface="Calibri" panose="020F0502020204030204" pitchFamily="34" charset="0"/>
              </a:rPr>
              <a:t>Privatekonomisk kunskap måste prioriteras redan i skolan.</a:t>
            </a:r>
          </a:p>
          <a:p>
            <a:r>
              <a:rPr lang="sv-SE" sz="2000" dirty="0">
                <a:latin typeface="Calibri" panose="020F0502020204030204" pitchFamily="34" charset="0"/>
              </a:rPr>
              <a:t>Alla måste veta att en jämställd fördelning av hushållssysslor och föräldraledighet lägger grunden för kvinnors framtida inkomstutveckling och därmed en mer jämställd pension. </a:t>
            </a:r>
          </a:p>
          <a:p>
            <a:r>
              <a:rPr lang="sv-SE" sz="2000" dirty="0">
                <a:latin typeface="Calibri" panose="020F0502020204030204" pitchFamily="34" charset="0"/>
              </a:rPr>
              <a:t>En jämställd inkomst ökar möjligheterna för att bygga ett frihetskapital som i sin tur ökar handlingsutrymmet i livet. </a:t>
            </a:r>
          </a:p>
        </p:txBody>
      </p:sp>
      <p:sp>
        <p:nvSpPr>
          <p:cNvPr id="3" name="Rektangel 2">
            <a:extLst>
              <a:ext uri="{FF2B5EF4-FFF2-40B4-BE49-F238E27FC236}">
                <a16:creationId xmlns:a16="http://schemas.microsoft.com/office/drawing/2014/main" id="{C0725F43-19C1-FE40-6EEE-D4E9A097B4FC}"/>
              </a:ext>
            </a:extLst>
          </p:cNvPr>
          <p:cNvSpPr/>
          <p:nvPr/>
        </p:nvSpPr>
        <p:spPr>
          <a:xfrm>
            <a:off x="5546690" y="6636832"/>
            <a:ext cx="994787" cy="145805"/>
          </a:xfrm>
          <a:prstGeom prst="rect">
            <a:avLst/>
          </a:prstGeom>
          <a:solidFill>
            <a:srgbClr val="F1F0ED"/>
          </a:solidFill>
          <a:ln>
            <a:solidFill>
              <a:srgbClr val="F1F0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7659037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9E424EB-553F-68D9-2099-36E35354136F}"/>
              </a:ext>
            </a:extLst>
          </p:cNvPr>
          <p:cNvSpPr>
            <a:spLocks noGrp="1"/>
          </p:cNvSpPr>
          <p:nvPr>
            <p:ph type="title"/>
          </p:nvPr>
        </p:nvSpPr>
        <p:spPr>
          <a:xfrm>
            <a:off x="601438" y="623164"/>
            <a:ext cx="10515600" cy="625340"/>
          </a:xfrm>
        </p:spPr>
        <p:txBody>
          <a:bodyPr/>
          <a:lstStyle/>
          <a:p>
            <a:r>
              <a:rPr lang="sv-SE" dirty="0"/>
              <a:t>DET ÄR DAGS ATT PRATA OM… </a:t>
            </a:r>
          </a:p>
        </p:txBody>
      </p:sp>
      <p:sp>
        <p:nvSpPr>
          <p:cNvPr id="4" name="Platshållare för text 3">
            <a:extLst>
              <a:ext uri="{FF2B5EF4-FFF2-40B4-BE49-F238E27FC236}">
                <a16:creationId xmlns:a16="http://schemas.microsoft.com/office/drawing/2014/main" id="{FF0F235D-6CDA-881C-F097-7D9DBC8608EA}"/>
              </a:ext>
            </a:extLst>
          </p:cNvPr>
          <p:cNvSpPr>
            <a:spLocks noGrp="1"/>
          </p:cNvSpPr>
          <p:nvPr>
            <p:ph type="body" sz="quarter" idx="12"/>
          </p:nvPr>
        </p:nvSpPr>
        <p:spPr>
          <a:xfrm>
            <a:off x="809624" y="6379463"/>
            <a:ext cx="2114806" cy="257369"/>
          </a:xfrm>
        </p:spPr>
        <p:txBody>
          <a:bodyPr wrap="none">
            <a:spAutoFit/>
          </a:bodyPr>
          <a:lstStyle/>
          <a:p>
            <a:r>
              <a:rPr lang="sv-SE" dirty="0"/>
              <a:t>JÄMSTÄLLDHET BÖRJAR I PLÅNBOKEN</a:t>
            </a:r>
          </a:p>
        </p:txBody>
      </p:sp>
      <p:grpSp>
        <p:nvGrpSpPr>
          <p:cNvPr id="5" name="Grupp 4">
            <a:extLst>
              <a:ext uri="{FF2B5EF4-FFF2-40B4-BE49-F238E27FC236}">
                <a16:creationId xmlns:a16="http://schemas.microsoft.com/office/drawing/2014/main" id="{9070DB2D-8B72-4BEF-BEDA-FB70D32F00C4}"/>
              </a:ext>
            </a:extLst>
          </p:cNvPr>
          <p:cNvGrpSpPr/>
          <p:nvPr/>
        </p:nvGrpSpPr>
        <p:grpSpPr>
          <a:xfrm>
            <a:off x="683298" y="1357277"/>
            <a:ext cx="8723372" cy="3158140"/>
            <a:chOff x="691687" y="1315332"/>
            <a:chExt cx="8723372" cy="3158140"/>
          </a:xfrm>
        </p:grpSpPr>
        <p:sp>
          <p:nvSpPr>
            <p:cNvPr id="32" name="textruta 31">
              <a:extLst>
                <a:ext uri="{FF2B5EF4-FFF2-40B4-BE49-F238E27FC236}">
                  <a16:creationId xmlns:a16="http://schemas.microsoft.com/office/drawing/2014/main" id="{89D84345-F70C-40D7-8C08-7DE7FF9D8BFE}"/>
                </a:ext>
              </a:extLst>
            </p:cNvPr>
            <p:cNvSpPr txBox="1"/>
            <p:nvPr/>
          </p:nvSpPr>
          <p:spPr>
            <a:xfrm>
              <a:off x="1222035" y="1315332"/>
              <a:ext cx="8193024" cy="369332"/>
            </a:xfrm>
            <a:prstGeom prst="rect">
              <a:avLst/>
            </a:prstGeom>
            <a:noFill/>
          </p:spPr>
          <p:txBody>
            <a:bodyPr wrap="square">
              <a:spAutoFit/>
            </a:bodyPr>
            <a:lstStyle/>
            <a:p>
              <a:pPr marL="0" indent="0">
                <a:buFont typeface="Arial" panose="020B0604020202020204" pitchFamily="34" charset="0"/>
                <a:buNone/>
              </a:pPr>
              <a:r>
                <a:rPr lang="sv-SE" sz="1800" b="0" dirty="0">
                  <a:latin typeface="+mn-lt"/>
                </a:rPr>
                <a:t>Ojämställt ansvar för barn och familj.</a:t>
              </a:r>
            </a:p>
          </p:txBody>
        </p:sp>
        <p:sp>
          <p:nvSpPr>
            <p:cNvPr id="33" name="textruta 32">
              <a:extLst>
                <a:ext uri="{FF2B5EF4-FFF2-40B4-BE49-F238E27FC236}">
                  <a16:creationId xmlns:a16="http://schemas.microsoft.com/office/drawing/2014/main" id="{0713C148-1CAD-4176-8691-CEC67C6BB168}"/>
                </a:ext>
              </a:extLst>
            </p:cNvPr>
            <p:cNvSpPr txBox="1"/>
            <p:nvPr/>
          </p:nvSpPr>
          <p:spPr>
            <a:xfrm>
              <a:off x="1222035" y="1871918"/>
              <a:ext cx="8193024" cy="369332"/>
            </a:xfrm>
            <a:prstGeom prst="rect">
              <a:avLst/>
            </a:prstGeom>
            <a:noFill/>
          </p:spPr>
          <p:txBody>
            <a:bodyPr wrap="square">
              <a:spAutoFit/>
            </a:bodyPr>
            <a:lstStyle/>
            <a:p>
              <a:r>
                <a:rPr lang="sv-SE" sz="1800" b="0" dirty="0">
                  <a:latin typeface="+mn-lt"/>
                </a:rPr>
                <a:t>Konsekvenserna av deltidsarbete.</a:t>
              </a:r>
              <a:endParaRPr lang="sv-SE" dirty="0"/>
            </a:p>
          </p:txBody>
        </p:sp>
        <p:sp>
          <p:nvSpPr>
            <p:cNvPr id="34" name="textruta 33">
              <a:extLst>
                <a:ext uri="{FF2B5EF4-FFF2-40B4-BE49-F238E27FC236}">
                  <a16:creationId xmlns:a16="http://schemas.microsoft.com/office/drawing/2014/main" id="{5CD4793F-0ECF-4ABC-80E8-24FC3B6E476E}"/>
                </a:ext>
              </a:extLst>
            </p:cNvPr>
            <p:cNvSpPr txBox="1"/>
            <p:nvPr/>
          </p:nvSpPr>
          <p:spPr>
            <a:xfrm>
              <a:off x="1222035" y="2409518"/>
              <a:ext cx="8193024" cy="369332"/>
            </a:xfrm>
            <a:prstGeom prst="rect">
              <a:avLst/>
            </a:prstGeom>
            <a:noFill/>
          </p:spPr>
          <p:txBody>
            <a:bodyPr wrap="square">
              <a:spAutoFit/>
            </a:bodyPr>
            <a:lstStyle/>
            <a:p>
              <a:r>
                <a:rPr lang="sv-SE" sz="1800" b="0" i="0" dirty="0">
                  <a:solidFill>
                    <a:schemeClr val="tx1"/>
                  </a:solidFill>
                  <a:latin typeface="+mn-lt"/>
                </a:rPr>
                <a:t>Vem ansvarar för vad i hushållsekonomin?</a:t>
              </a:r>
              <a:endParaRPr lang="sv-SE" dirty="0"/>
            </a:p>
          </p:txBody>
        </p:sp>
        <p:sp>
          <p:nvSpPr>
            <p:cNvPr id="35" name="textruta 34">
              <a:extLst>
                <a:ext uri="{FF2B5EF4-FFF2-40B4-BE49-F238E27FC236}">
                  <a16:creationId xmlns:a16="http://schemas.microsoft.com/office/drawing/2014/main" id="{31E38B10-C88D-40FB-B07D-90005662A61E}"/>
                </a:ext>
              </a:extLst>
            </p:cNvPr>
            <p:cNvSpPr txBox="1"/>
            <p:nvPr/>
          </p:nvSpPr>
          <p:spPr>
            <a:xfrm>
              <a:off x="1222035" y="2947118"/>
              <a:ext cx="8193024" cy="369332"/>
            </a:xfrm>
            <a:prstGeom prst="rect">
              <a:avLst/>
            </a:prstGeom>
            <a:noFill/>
          </p:spPr>
          <p:txBody>
            <a:bodyPr wrap="square">
              <a:spAutoFit/>
            </a:bodyPr>
            <a:lstStyle/>
            <a:p>
              <a:r>
                <a:rPr lang="sv-SE" sz="1800" b="0" dirty="0">
                  <a:latin typeface="+mn-lt"/>
                </a:rPr>
                <a:t>Varför pratar vi inte om pengar?</a:t>
              </a:r>
              <a:endParaRPr lang="sv-SE" dirty="0"/>
            </a:p>
          </p:txBody>
        </p:sp>
        <p:sp>
          <p:nvSpPr>
            <p:cNvPr id="36" name="textruta 35">
              <a:extLst>
                <a:ext uri="{FF2B5EF4-FFF2-40B4-BE49-F238E27FC236}">
                  <a16:creationId xmlns:a16="http://schemas.microsoft.com/office/drawing/2014/main" id="{5FB79CDE-3E5B-4AF7-847E-DAA6B100BA99}"/>
                </a:ext>
              </a:extLst>
            </p:cNvPr>
            <p:cNvSpPr txBox="1"/>
            <p:nvPr/>
          </p:nvSpPr>
          <p:spPr>
            <a:xfrm>
              <a:off x="1222035" y="3503529"/>
              <a:ext cx="8193024" cy="369332"/>
            </a:xfrm>
            <a:prstGeom prst="rect">
              <a:avLst/>
            </a:prstGeom>
            <a:noFill/>
          </p:spPr>
          <p:txBody>
            <a:bodyPr wrap="square">
              <a:spAutoFit/>
            </a:bodyPr>
            <a:lstStyle/>
            <a:p>
              <a:r>
                <a:rPr lang="sv-SE" sz="1800" b="0" dirty="0">
                  <a:latin typeface="+mn-lt"/>
                </a:rPr>
                <a:t>Kvinnor och män sparar på olika sätt.</a:t>
              </a:r>
              <a:endParaRPr lang="sv-SE" dirty="0"/>
            </a:p>
          </p:txBody>
        </p:sp>
        <p:sp>
          <p:nvSpPr>
            <p:cNvPr id="37" name="textruta 36">
              <a:extLst>
                <a:ext uri="{FF2B5EF4-FFF2-40B4-BE49-F238E27FC236}">
                  <a16:creationId xmlns:a16="http://schemas.microsoft.com/office/drawing/2014/main" id="{4228D6B2-DC39-47B6-BF91-6EBC90537457}"/>
                </a:ext>
              </a:extLst>
            </p:cNvPr>
            <p:cNvSpPr txBox="1"/>
            <p:nvPr/>
          </p:nvSpPr>
          <p:spPr>
            <a:xfrm>
              <a:off x="1222035" y="4047106"/>
              <a:ext cx="8193024" cy="369332"/>
            </a:xfrm>
            <a:prstGeom prst="rect">
              <a:avLst/>
            </a:prstGeom>
            <a:noFill/>
          </p:spPr>
          <p:txBody>
            <a:bodyPr wrap="square">
              <a:spAutoFit/>
            </a:bodyPr>
            <a:lstStyle/>
            <a:p>
              <a:r>
                <a:rPr lang="sv-SE" sz="1800" b="0" i="0" dirty="0">
                  <a:solidFill>
                    <a:schemeClr val="tx1"/>
                  </a:solidFill>
                  <a:latin typeface="+mn-lt"/>
                </a:rPr>
                <a:t>Vad kan vi göra åt ojämställda livsinkomster?</a:t>
              </a:r>
              <a:endParaRPr lang="sv-SE" dirty="0"/>
            </a:p>
          </p:txBody>
        </p:sp>
        <p:grpSp>
          <p:nvGrpSpPr>
            <p:cNvPr id="3" name="Grupp 2">
              <a:extLst>
                <a:ext uri="{FF2B5EF4-FFF2-40B4-BE49-F238E27FC236}">
                  <a16:creationId xmlns:a16="http://schemas.microsoft.com/office/drawing/2014/main" id="{6D399F17-1CA3-4546-ABE5-0F492D2CC659}"/>
                </a:ext>
              </a:extLst>
            </p:cNvPr>
            <p:cNvGrpSpPr/>
            <p:nvPr/>
          </p:nvGrpSpPr>
          <p:grpSpPr>
            <a:xfrm>
              <a:off x="691687" y="1316169"/>
              <a:ext cx="437135" cy="3157303"/>
              <a:chOff x="1689977" y="1627464"/>
              <a:chExt cx="437135" cy="3157303"/>
            </a:xfrm>
          </p:grpSpPr>
          <p:sp>
            <p:nvSpPr>
              <p:cNvPr id="26" name="Ellips 25">
                <a:extLst>
                  <a:ext uri="{FF2B5EF4-FFF2-40B4-BE49-F238E27FC236}">
                    <a16:creationId xmlns:a16="http://schemas.microsoft.com/office/drawing/2014/main" id="{EFEAE09B-EA86-4F95-B5E8-25C91BE865AA}"/>
                  </a:ext>
                </a:extLst>
              </p:cNvPr>
              <p:cNvSpPr/>
              <p:nvPr/>
            </p:nvSpPr>
            <p:spPr>
              <a:xfrm>
                <a:off x="1689980" y="1627464"/>
                <a:ext cx="437132" cy="40758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b="1" dirty="0"/>
                  <a:t>1 </a:t>
                </a:r>
              </a:p>
            </p:txBody>
          </p:sp>
          <p:sp>
            <p:nvSpPr>
              <p:cNvPr id="16" name="Ellips 15">
                <a:extLst>
                  <a:ext uri="{FF2B5EF4-FFF2-40B4-BE49-F238E27FC236}">
                    <a16:creationId xmlns:a16="http://schemas.microsoft.com/office/drawing/2014/main" id="{19CF19D7-A1C1-4670-9023-CCD74F5621FF}"/>
                  </a:ext>
                </a:extLst>
              </p:cNvPr>
              <p:cNvSpPr/>
              <p:nvPr/>
            </p:nvSpPr>
            <p:spPr>
              <a:xfrm>
                <a:off x="1689977" y="2176959"/>
                <a:ext cx="437132" cy="40758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b="1" dirty="0"/>
                  <a:t>2 </a:t>
                </a:r>
              </a:p>
            </p:txBody>
          </p:sp>
          <p:sp>
            <p:nvSpPr>
              <p:cNvPr id="17" name="Ellips 16">
                <a:extLst>
                  <a:ext uri="{FF2B5EF4-FFF2-40B4-BE49-F238E27FC236}">
                    <a16:creationId xmlns:a16="http://schemas.microsoft.com/office/drawing/2014/main" id="{BFC230FF-BE8C-43B6-B840-A8AAD96BB988}"/>
                  </a:ext>
                </a:extLst>
              </p:cNvPr>
              <p:cNvSpPr/>
              <p:nvPr/>
            </p:nvSpPr>
            <p:spPr>
              <a:xfrm>
                <a:off x="1689977" y="2726454"/>
                <a:ext cx="437132" cy="40758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b="1" dirty="0"/>
                  <a:t>3 </a:t>
                </a:r>
              </a:p>
            </p:txBody>
          </p:sp>
          <p:sp>
            <p:nvSpPr>
              <p:cNvPr id="18" name="Ellips 17">
                <a:extLst>
                  <a:ext uri="{FF2B5EF4-FFF2-40B4-BE49-F238E27FC236}">
                    <a16:creationId xmlns:a16="http://schemas.microsoft.com/office/drawing/2014/main" id="{D7A5B594-98B5-47D5-8892-76BEB2AB5839}"/>
                  </a:ext>
                </a:extLst>
              </p:cNvPr>
              <p:cNvSpPr/>
              <p:nvPr/>
            </p:nvSpPr>
            <p:spPr>
              <a:xfrm>
                <a:off x="1689977" y="3277022"/>
                <a:ext cx="437132" cy="40758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b="1" dirty="0"/>
                  <a:t>4 </a:t>
                </a:r>
              </a:p>
            </p:txBody>
          </p:sp>
          <p:sp>
            <p:nvSpPr>
              <p:cNvPr id="19" name="Ellips 18">
                <a:extLst>
                  <a:ext uri="{FF2B5EF4-FFF2-40B4-BE49-F238E27FC236}">
                    <a16:creationId xmlns:a16="http://schemas.microsoft.com/office/drawing/2014/main" id="{F5773543-97B0-497B-A800-CECFFCECC16A}"/>
                  </a:ext>
                </a:extLst>
              </p:cNvPr>
              <p:cNvSpPr/>
              <p:nvPr/>
            </p:nvSpPr>
            <p:spPr>
              <a:xfrm>
                <a:off x="1689977" y="3823686"/>
                <a:ext cx="437132" cy="40758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b="1" dirty="0"/>
                  <a:t>5 </a:t>
                </a:r>
              </a:p>
            </p:txBody>
          </p:sp>
          <p:sp>
            <p:nvSpPr>
              <p:cNvPr id="20" name="Ellips 19">
                <a:extLst>
                  <a:ext uri="{FF2B5EF4-FFF2-40B4-BE49-F238E27FC236}">
                    <a16:creationId xmlns:a16="http://schemas.microsoft.com/office/drawing/2014/main" id="{7209BDFF-1771-4FEB-9D68-AF8E8C2F0E5C}"/>
                  </a:ext>
                </a:extLst>
              </p:cNvPr>
              <p:cNvSpPr/>
              <p:nvPr/>
            </p:nvSpPr>
            <p:spPr>
              <a:xfrm>
                <a:off x="1689977" y="4377182"/>
                <a:ext cx="437132" cy="40758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b="1" dirty="0"/>
                  <a:t>6 </a:t>
                </a:r>
              </a:p>
            </p:txBody>
          </p:sp>
        </p:grpSp>
      </p:grpSp>
      <p:sp>
        <p:nvSpPr>
          <p:cNvPr id="6" name="Rektangel 5">
            <a:extLst>
              <a:ext uri="{FF2B5EF4-FFF2-40B4-BE49-F238E27FC236}">
                <a16:creationId xmlns:a16="http://schemas.microsoft.com/office/drawing/2014/main" id="{87764B03-0C4A-133C-B11F-EC4ABBCE9C93}"/>
              </a:ext>
            </a:extLst>
          </p:cNvPr>
          <p:cNvSpPr/>
          <p:nvPr/>
        </p:nvSpPr>
        <p:spPr>
          <a:xfrm>
            <a:off x="5546690" y="6636832"/>
            <a:ext cx="994787" cy="145805"/>
          </a:xfrm>
          <a:prstGeom prst="rect">
            <a:avLst/>
          </a:prstGeom>
          <a:solidFill>
            <a:srgbClr val="F1F0ED"/>
          </a:solidFill>
          <a:ln>
            <a:solidFill>
              <a:srgbClr val="F1F0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5547311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latshållare för bild 8">
            <a:extLst>
              <a:ext uri="{FF2B5EF4-FFF2-40B4-BE49-F238E27FC236}">
                <a16:creationId xmlns:a16="http://schemas.microsoft.com/office/drawing/2014/main" id="{049A1DC6-D2A7-846C-B594-D55242E3195E}"/>
              </a:ext>
            </a:extLst>
          </p:cNvPr>
          <p:cNvPicPr>
            <a:picLocks noGrp="1" noChangeAspect="1"/>
          </p:cNvPicPr>
          <p:nvPr>
            <p:ph type="pic" sz="quarter" idx="10"/>
          </p:nvPr>
        </p:nvPicPr>
        <p:blipFill>
          <a:blip r:embed="rId2">
            <a:extLst>
              <a:ext uri="{BEBA8EAE-BF5A-486C-A8C5-ECC9F3942E4B}">
                <a14:imgProps xmlns:a14="http://schemas.microsoft.com/office/drawing/2010/main">
                  <a14:imgLayer r:embed="rId3">
                    <a14:imgEffect>
                      <a14:brightnessContrast bright="-40000"/>
                    </a14:imgEffect>
                  </a14:imgLayer>
                </a14:imgProps>
              </a:ext>
            </a:extLst>
          </a:blip>
          <a:srcRect/>
          <a:stretch/>
        </p:blipFill>
        <p:spPr>
          <a:xfrm>
            <a:off x="10355" y="5824"/>
            <a:ext cx="12171290" cy="6846351"/>
          </a:xfrm>
        </p:spPr>
      </p:pic>
      <p:sp>
        <p:nvSpPr>
          <p:cNvPr id="2" name="Platshållare för text 1">
            <a:extLst>
              <a:ext uri="{FF2B5EF4-FFF2-40B4-BE49-F238E27FC236}">
                <a16:creationId xmlns:a16="http://schemas.microsoft.com/office/drawing/2014/main" id="{12F773FF-155B-75EB-C94C-62199EF62ED3}"/>
              </a:ext>
            </a:extLst>
          </p:cNvPr>
          <p:cNvSpPr>
            <a:spLocks noGrp="1"/>
          </p:cNvSpPr>
          <p:nvPr>
            <p:ph type="body" sz="quarter" idx="16"/>
          </p:nvPr>
        </p:nvSpPr>
        <p:spPr>
          <a:xfrm>
            <a:off x="0" y="0"/>
            <a:ext cx="12192000" cy="6863823"/>
          </a:xfrm>
        </p:spPr>
        <p:txBody>
          <a:bodyPr/>
          <a:lstStyle/>
          <a:p>
            <a:endParaRPr lang="sv-SE" dirty="0"/>
          </a:p>
        </p:txBody>
      </p:sp>
      <p:sp>
        <p:nvSpPr>
          <p:cNvPr id="3" name="Rubrik 2">
            <a:extLst>
              <a:ext uri="{FF2B5EF4-FFF2-40B4-BE49-F238E27FC236}">
                <a16:creationId xmlns:a16="http://schemas.microsoft.com/office/drawing/2014/main" id="{1C884BD2-388C-BC03-1761-678AFAAA8E3D}"/>
              </a:ext>
            </a:extLst>
          </p:cNvPr>
          <p:cNvSpPr>
            <a:spLocks noGrp="1"/>
          </p:cNvSpPr>
          <p:nvPr>
            <p:ph type="title"/>
          </p:nvPr>
        </p:nvSpPr>
        <p:spPr>
          <a:xfrm>
            <a:off x="698904" y="803197"/>
            <a:ext cx="8583319" cy="1325563"/>
          </a:xfrm>
        </p:spPr>
        <p:txBody>
          <a:bodyPr/>
          <a:lstStyle/>
          <a:p>
            <a:pPr algn="l"/>
            <a:r>
              <a:rPr lang="sv-SE" b="1" dirty="0"/>
              <a:t>DET VIKTIGASTE ATT TA MED SIG:</a:t>
            </a:r>
          </a:p>
        </p:txBody>
      </p:sp>
      <p:sp>
        <p:nvSpPr>
          <p:cNvPr id="5" name="Platshållare för text 4">
            <a:extLst>
              <a:ext uri="{FF2B5EF4-FFF2-40B4-BE49-F238E27FC236}">
                <a16:creationId xmlns:a16="http://schemas.microsoft.com/office/drawing/2014/main" id="{8A6AD881-27D5-95B0-0F8A-629D692F7FD8}"/>
              </a:ext>
            </a:extLst>
          </p:cNvPr>
          <p:cNvSpPr>
            <a:spLocks noGrp="1"/>
          </p:cNvSpPr>
          <p:nvPr>
            <p:ph type="body" sz="quarter" idx="15"/>
          </p:nvPr>
        </p:nvSpPr>
        <p:spPr/>
        <p:txBody>
          <a:bodyPr/>
          <a:lstStyle/>
          <a:p>
            <a:endParaRPr lang="sv-SE"/>
          </a:p>
        </p:txBody>
      </p:sp>
      <p:cxnSp>
        <p:nvCxnSpPr>
          <p:cNvPr id="8" name="Rak 16">
            <a:extLst>
              <a:ext uri="{FF2B5EF4-FFF2-40B4-BE49-F238E27FC236}">
                <a16:creationId xmlns:a16="http://schemas.microsoft.com/office/drawing/2014/main" id="{48BC8736-B6DC-4A1A-B5E2-872FAA8A72BB}"/>
              </a:ext>
            </a:extLst>
          </p:cNvPr>
          <p:cNvCxnSpPr>
            <a:cxnSpLocks/>
          </p:cNvCxnSpPr>
          <p:nvPr/>
        </p:nvCxnSpPr>
        <p:spPr>
          <a:xfrm flipH="1">
            <a:off x="774673" y="1294864"/>
            <a:ext cx="979409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ruta 9">
            <a:extLst>
              <a:ext uri="{FF2B5EF4-FFF2-40B4-BE49-F238E27FC236}">
                <a16:creationId xmlns:a16="http://schemas.microsoft.com/office/drawing/2014/main" id="{AC3F2F72-FB4B-4525-A7B7-728A328895ED}"/>
              </a:ext>
            </a:extLst>
          </p:cNvPr>
          <p:cNvSpPr txBox="1"/>
          <p:nvPr/>
        </p:nvSpPr>
        <p:spPr>
          <a:xfrm>
            <a:off x="902689" y="1663976"/>
            <a:ext cx="9521471" cy="3526350"/>
          </a:xfrm>
          <a:prstGeom prst="rect">
            <a:avLst/>
          </a:prstGeom>
          <a:noFill/>
        </p:spPr>
        <p:txBody>
          <a:bodyPr wrap="square">
            <a:spAutoFit/>
          </a:bodyPr>
          <a:lstStyle/>
          <a:p>
            <a:pPr marL="342900" indent="-342900">
              <a:lnSpc>
                <a:spcPts val="3000"/>
              </a:lnSpc>
              <a:buFont typeface="Arial" panose="020B0604020202020204" pitchFamily="34" charset="0"/>
              <a:buChar char="•"/>
            </a:pPr>
            <a:r>
              <a:rPr lang="sv-SE" sz="2000" dirty="0">
                <a:solidFill>
                  <a:schemeClr val="bg1"/>
                </a:solidFill>
                <a:ea typeface="Arial" charset="0"/>
                <a:cs typeface="Arial" charset="0"/>
              </a:rPr>
              <a:t>Prata pengar med din eventuella partner. Dela på föräldraledigheten,</a:t>
            </a:r>
            <a:br>
              <a:rPr lang="sv-SE" sz="2000" dirty="0">
                <a:solidFill>
                  <a:schemeClr val="bg1"/>
                </a:solidFill>
                <a:ea typeface="Arial" charset="0"/>
                <a:cs typeface="Arial" charset="0"/>
              </a:rPr>
            </a:br>
            <a:r>
              <a:rPr lang="sv-SE" sz="2000" dirty="0">
                <a:solidFill>
                  <a:schemeClr val="bg1"/>
                </a:solidFill>
                <a:ea typeface="Arial" charset="0"/>
                <a:cs typeface="Arial" charset="0"/>
              </a:rPr>
              <a:t>VAB och deltidsarbete.</a:t>
            </a:r>
          </a:p>
          <a:p>
            <a:pPr marL="342900" indent="-342900">
              <a:lnSpc>
                <a:spcPts val="3000"/>
              </a:lnSpc>
              <a:buFont typeface="Arial" panose="020B0604020202020204" pitchFamily="34" charset="0"/>
              <a:buChar char="•"/>
            </a:pPr>
            <a:r>
              <a:rPr lang="sv-SE" sz="2000" dirty="0">
                <a:solidFill>
                  <a:schemeClr val="bg1"/>
                </a:solidFill>
              </a:rPr>
              <a:t>Se till att du har en grundläggande trygghet på plats; buffert, a-kassa, bolåneskydd.</a:t>
            </a:r>
            <a:endParaRPr lang="sv-SE" sz="2000" dirty="0">
              <a:solidFill>
                <a:schemeClr val="bg1"/>
              </a:solidFill>
              <a:ea typeface="Arial" charset="0"/>
              <a:cs typeface="Arial" charset="0"/>
            </a:endParaRPr>
          </a:p>
          <a:p>
            <a:pPr marL="342900" indent="-342900">
              <a:lnSpc>
                <a:spcPts val="3000"/>
              </a:lnSpc>
              <a:buFont typeface="Arial" panose="020B0604020202020204" pitchFamily="34" charset="0"/>
              <a:buChar char="•"/>
            </a:pPr>
            <a:r>
              <a:rPr lang="sv-SE" sz="2000" dirty="0">
                <a:solidFill>
                  <a:schemeClr val="bg1"/>
                </a:solidFill>
                <a:ea typeface="Arial" charset="0"/>
                <a:cs typeface="Arial" charset="0"/>
              </a:rPr>
              <a:t>Hitta sparutrymmet i vardagen och sätt av pengar till sparandet i början av månaden.</a:t>
            </a:r>
          </a:p>
          <a:p>
            <a:pPr marL="342900" indent="-342900">
              <a:lnSpc>
                <a:spcPts val="3000"/>
              </a:lnSpc>
              <a:buFont typeface="Arial" panose="020B0604020202020204" pitchFamily="34" charset="0"/>
              <a:buChar char="•"/>
            </a:pPr>
            <a:r>
              <a:rPr lang="sv-SE" sz="2000" dirty="0">
                <a:solidFill>
                  <a:schemeClr val="bg1"/>
                </a:solidFill>
                <a:ea typeface="Arial" charset="0"/>
                <a:cs typeface="Arial" charset="0"/>
              </a:rPr>
              <a:t>Hitta DIN balans i sparandet. </a:t>
            </a:r>
          </a:p>
          <a:p>
            <a:pPr marL="342900" indent="-342900">
              <a:lnSpc>
                <a:spcPts val="3000"/>
              </a:lnSpc>
              <a:buFont typeface="Arial" panose="020B0604020202020204" pitchFamily="34" charset="0"/>
              <a:buChar char="•"/>
            </a:pPr>
            <a:r>
              <a:rPr lang="sv-SE" sz="2000" dirty="0">
                <a:solidFill>
                  <a:schemeClr val="bg1"/>
                </a:solidFill>
                <a:ea typeface="Arial" charset="0"/>
                <a:cs typeface="Arial" charset="0"/>
              </a:rPr>
              <a:t>Gör dig inte beroende av någon annan. Ha gärna ett eget frihetskapital.</a:t>
            </a:r>
          </a:p>
          <a:p>
            <a:pPr marL="342900" indent="-342900">
              <a:lnSpc>
                <a:spcPts val="3000"/>
              </a:lnSpc>
              <a:buFont typeface="Arial" panose="020B0604020202020204" pitchFamily="34" charset="0"/>
              <a:buChar char="•"/>
            </a:pPr>
            <a:r>
              <a:rPr lang="sv-SE" sz="2000" dirty="0">
                <a:solidFill>
                  <a:schemeClr val="bg1"/>
                </a:solidFill>
                <a:ea typeface="Arial" charset="0"/>
                <a:cs typeface="Arial" charset="0"/>
              </a:rPr>
              <a:t>Logga in på minpension och planera din pension. </a:t>
            </a:r>
          </a:p>
          <a:p>
            <a:pPr marL="342900" indent="-342900">
              <a:lnSpc>
                <a:spcPts val="3000"/>
              </a:lnSpc>
              <a:buFont typeface="Arial" panose="020B0604020202020204" pitchFamily="34" charset="0"/>
              <a:buChar char="•"/>
            </a:pPr>
            <a:r>
              <a:rPr lang="sv-SE" sz="2000" dirty="0">
                <a:solidFill>
                  <a:schemeClr val="bg1"/>
                </a:solidFill>
                <a:ea typeface="Arial" charset="0"/>
                <a:cs typeface="Arial" charset="0"/>
              </a:rPr>
              <a:t>Jobba så mycket och länge som möjligt.</a:t>
            </a:r>
          </a:p>
          <a:p>
            <a:pPr marL="342900" indent="-342900">
              <a:lnSpc>
                <a:spcPts val="3000"/>
              </a:lnSpc>
              <a:buFont typeface="Arial" panose="020B0604020202020204" pitchFamily="34" charset="0"/>
              <a:buChar char="•"/>
            </a:pPr>
            <a:r>
              <a:rPr lang="sv-SE" sz="2000" dirty="0">
                <a:solidFill>
                  <a:schemeClr val="bg1"/>
                </a:solidFill>
                <a:ea typeface="Arial" charset="0"/>
                <a:cs typeface="Arial" charset="0"/>
              </a:rPr>
              <a:t>Ta hjälp om du tycker ekonomi är svårt.</a:t>
            </a:r>
          </a:p>
        </p:txBody>
      </p:sp>
    </p:spTree>
    <p:extLst>
      <p:ext uri="{BB962C8B-B14F-4D97-AF65-F5344CB8AC3E}">
        <p14:creationId xmlns:p14="http://schemas.microsoft.com/office/powerpoint/2010/main" val="5924457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83427CB-601F-D5EE-8EB5-AA804079B750}"/>
              </a:ext>
            </a:extLst>
          </p:cNvPr>
          <p:cNvSpPr>
            <a:spLocks noGrp="1"/>
          </p:cNvSpPr>
          <p:nvPr>
            <p:ph type="ctrTitle"/>
          </p:nvPr>
        </p:nvSpPr>
        <p:spPr/>
        <p:txBody>
          <a:bodyPr/>
          <a:lstStyle/>
          <a:p>
            <a:r>
              <a:rPr lang="sv-SE" dirty="0"/>
              <a:t>Tack för idag!</a:t>
            </a:r>
          </a:p>
        </p:txBody>
      </p:sp>
      <p:sp>
        <p:nvSpPr>
          <p:cNvPr id="4" name="Underrubrik 3">
            <a:extLst>
              <a:ext uri="{FF2B5EF4-FFF2-40B4-BE49-F238E27FC236}">
                <a16:creationId xmlns:a16="http://schemas.microsoft.com/office/drawing/2014/main" id="{527FED4A-E9D3-B0A1-5C06-DABA8CA8EDAD}"/>
              </a:ext>
            </a:extLst>
          </p:cNvPr>
          <p:cNvSpPr>
            <a:spLocks noGrp="1"/>
          </p:cNvSpPr>
          <p:nvPr>
            <p:ph type="subTitle" idx="1"/>
          </p:nvPr>
        </p:nvSpPr>
        <p:spPr/>
        <p:txBody>
          <a:bodyPr>
            <a:normAutofit/>
          </a:bodyPr>
          <a:lstStyle/>
          <a:p>
            <a:pPr>
              <a:spcBef>
                <a:spcPts val="0"/>
              </a:spcBef>
            </a:pPr>
            <a:r>
              <a:rPr lang="sv-SE" sz="1800" b="1" dirty="0"/>
              <a:t>Kontakt:</a:t>
            </a:r>
          </a:p>
          <a:p>
            <a:pPr>
              <a:spcBef>
                <a:spcPts val="0"/>
              </a:spcBef>
            </a:pPr>
            <a:r>
              <a:rPr lang="sv-SE" sz="1800" b="1" dirty="0"/>
              <a:t>Trifa Chireh</a:t>
            </a:r>
            <a:endParaRPr lang="sv-SE" sz="1800" dirty="0"/>
          </a:p>
          <a:p>
            <a:pPr>
              <a:spcBef>
                <a:spcPts val="0"/>
              </a:spcBef>
            </a:pPr>
            <a:r>
              <a:rPr lang="sv-SE" sz="1800" dirty="0"/>
              <a:t>Trifa.chireh@lansforsakringar.se</a:t>
            </a:r>
          </a:p>
        </p:txBody>
      </p:sp>
    </p:spTree>
    <p:extLst>
      <p:ext uri="{BB962C8B-B14F-4D97-AF65-F5344CB8AC3E}">
        <p14:creationId xmlns:p14="http://schemas.microsoft.com/office/powerpoint/2010/main" val="7635274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9E424EB-553F-68D9-2099-36E35354136F}"/>
              </a:ext>
            </a:extLst>
          </p:cNvPr>
          <p:cNvSpPr>
            <a:spLocks noGrp="1"/>
          </p:cNvSpPr>
          <p:nvPr>
            <p:ph type="title"/>
          </p:nvPr>
        </p:nvSpPr>
        <p:spPr/>
        <p:txBody>
          <a:bodyPr/>
          <a:lstStyle/>
          <a:p>
            <a:r>
              <a:rPr lang="sv-SE" dirty="0"/>
              <a:t>ÅR 2057 KOMMER ÅRSINKOMSTERNA VARA LIKA</a:t>
            </a:r>
          </a:p>
        </p:txBody>
      </p:sp>
      <p:sp>
        <p:nvSpPr>
          <p:cNvPr id="4" name="Platshållare för text 3">
            <a:extLst>
              <a:ext uri="{FF2B5EF4-FFF2-40B4-BE49-F238E27FC236}">
                <a16:creationId xmlns:a16="http://schemas.microsoft.com/office/drawing/2014/main" id="{FF0F235D-6CDA-881C-F097-7D9DBC8608EA}"/>
              </a:ext>
            </a:extLst>
          </p:cNvPr>
          <p:cNvSpPr>
            <a:spLocks noGrp="1"/>
          </p:cNvSpPr>
          <p:nvPr>
            <p:ph type="body" sz="quarter" idx="12"/>
          </p:nvPr>
        </p:nvSpPr>
        <p:spPr>
          <a:xfrm>
            <a:off x="809624" y="6379463"/>
            <a:ext cx="2114806" cy="257369"/>
          </a:xfrm>
        </p:spPr>
        <p:txBody>
          <a:bodyPr wrap="none">
            <a:spAutoFit/>
          </a:bodyPr>
          <a:lstStyle/>
          <a:p>
            <a:r>
              <a:rPr lang="sv-SE" dirty="0"/>
              <a:t>JÄMSTÄLLDHET BÖRJAR I PLÅNBOKEN</a:t>
            </a:r>
          </a:p>
        </p:txBody>
      </p:sp>
      <p:graphicFrame>
        <p:nvGraphicFramePr>
          <p:cNvPr id="6" name="Platshållare för bild 5">
            <a:extLst>
              <a:ext uri="{FF2B5EF4-FFF2-40B4-BE49-F238E27FC236}">
                <a16:creationId xmlns:a16="http://schemas.microsoft.com/office/drawing/2014/main" id="{7DC01B1D-E5B3-7CE3-C419-CC0AC7084BCC}"/>
              </a:ext>
            </a:extLst>
          </p:cNvPr>
          <p:cNvGraphicFramePr>
            <a:graphicFrameLocks/>
          </p:cNvGraphicFramePr>
          <p:nvPr>
            <p:extLst>
              <p:ext uri="{D42A27DB-BD31-4B8C-83A1-F6EECF244321}">
                <p14:modId xmlns:p14="http://schemas.microsoft.com/office/powerpoint/2010/main" val="3042686167"/>
              </p:ext>
            </p:extLst>
          </p:nvPr>
        </p:nvGraphicFramePr>
        <p:xfrm>
          <a:off x="1603375" y="1295400"/>
          <a:ext cx="8461375" cy="4845050"/>
        </p:xfrm>
        <a:graphic>
          <a:graphicData uri="http://schemas.openxmlformats.org/drawingml/2006/chart">
            <c:chart xmlns:c="http://schemas.openxmlformats.org/drawingml/2006/chart" xmlns:r="http://schemas.openxmlformats.org/officeDocument/2006/relationships" r:id="rId2"/>
          </a:graphicData>
        </a:graphic>
      </p:graphicFrame>
      <p:sp>
        <p:nvSpPr>
          <p:cNvPr id="7" name="Rektangel 6">
            <a:extLst>
              <a:ext uri="{FF2B5EF4-FFF2-40B4-BE49-F238E27FC236}">
                <a16:creationId xmlns:a16="http://schemas.microsoft.com/office/drawing/2014/main" id="{3205BF20-7E7F-BBE9-5B15-DC3491DC2468}"/>
              </a:ext>
            </a:extLst>
          </p:cNvPr>
          <p:cNvSpPr/>
          <p:nvPr/>
        </p:nvSpPr>
        <p:spPr>
          <a:xfrm>
            <a:off x="5546690" y="6636832"/>
            <a:ext cx="994787" cy="145805"/>
          </a:xfrm>
          <a:prstGeom prst="rect">
            <a:avLst/>
          </a:prstGeom>
          <a:solidFill>
            <a:srgbClr val="F1F0ED"/>
          </a:solidFill>
          <a:ln>
            <a:solidFill>
              <a:srgbClr val="F1F0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0173925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9E424EB-553F-68D9-2099-36E35354136F}"/>
              </a:ext>
            </a:extLst>
          </p:cNvPr>
          <p:cNvSpPr>
            <a:spLocks noGrp="1"/>
          </p:cNvSpPr>
          <p:nvPr>
            <p:ph type="title"/>
          </p:nvPr>
        </p:nvSpPr>
        <p:spPr/>
        <p:txBody>
          <a:bodyPr/>
          <a:lstStyle/>
          <a:p>
            <a:r>
              <a:rPr lang="sv-SE" dirty="0"/>
              <a:t>EKONOMISK JÄMSTÄLLDHET</a:t>
            </a:r>
          </a:p>
        </p:txBody>
      </p:sp>
      <p:sp>
        <p:nvSpPr>
          <p:cNvPr id="4" name="Platshållare för text 3">
            <a:extLst>
              <a:ext uri="{FF2B5EF4-FFF2-40B4-BE49-F238E27FC236}">
                <a16:creationId xmlns:a16="http://schemas.microsoft.com/office/drawing/2014/main" id="{FF0F235D-6CDA-881C-F097-7D9DBC8608EA}"/>
              </a:ext>
            </a:extLst>
          </p:cNvPr>
          <p:cNvSpPr>
            <a:spLocks noGrp="1"/>
          </p:cNvSpPr>
          <p:nvPr>
            <p:ph type="body" sz="quarter" idx="12"/>
          </p:nvPr>
        </p:nvSpPr>
        <p:spPr>
          <a:xfrm>
            <a:off x="809624" y="6379463"/>
            <a:ext cx="2114806" cy="257369"/>
          </a:xfrm>
        </p:spPr>
        <p:txBody>
          <a:bodyPr wrap="none">
            <a:spAutoFit/>
          </a:bodyPr>
          <a:lstStyle/>
          <a:p>
            <a:r>
              <a:rPr lang="sv-SE" dirty="0"/>
              <a:t>JÄMSTÄLLDHET BÖRJAR I PLÅNBOKEN</a:t>
            </a:r>
          </a:p>
        </p:txBody>
      </p:sp>
      <p:graphicFrame>
        <p:nvGraphicFramePr>
          <p:cNvPr id="5" name="Diagram 4">
            <a:extLst>
              <a:ext uri="{FF2B5EF4-FFF2-40B4-BE49-F238E27FC236}">
                <a16:creationId xmlns:a16="http://schemas.microsoft.com/office/drawing/2014/main" id="{73095025-D219-4909-9AA7-B2AD6FF658DF}"/>
              </a:ext>
            </a:extLst>
          </p:cNvPr>
          <p:cNvGraphicFramePr>
            <a:graphicFrameLocks/>
          </p:cNvGraphicFramePr>
          <p:nvPr>
            <p:extLst>
              <p:ext uri="{D42A27DB-BD31-4B8C-83A1-F6EECF244321}">
                <p14:modId xmlns:p14="http://schemas.microsoft.com/office/powerpoint/2010/main" val="5802485"/>
              </p:ext>
            </p:extLst>
          </p:nvPr>
        </p:nvGraphicFramePr>
        <p:xfrm>
          <a:off x="1442906" y="2119249"/>
          <a:ext cx="9071006" cy="4228051"/>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ruta 5">
            <a:extLst>
              <a:ext uri="{FF2B5EF4-FFF2-40B4-BE49-F238E27FC236}">
                <a16:creationId xmlns:a16="http://schemas.microsoft.com/office/drawing/2014/main" id="{8B09A6EB-94BF-4C96-9BC5-241B8498F306}"/>
              </a:ext>
            </a:extLst>
          </p:cNvPr>
          <p:cNvSpPr txBox="1"/>
          <p:nvPr/>
        </p:nvSpPr>
        <p:spPr>
          <a:xfrm>
            <a:off x="685156" y="1200682"/>
            <a:ext cx="10281051" cy="833305"/>
          </a:xfrm>
          <a:prstGeom prst="rect">
            <a:avLst/>
          </a:prstGeom>
          <a:noFill/>
        </p:spPr>
        <p:txBody>
          <a:bodyPr wrap="square">
            <a:spAutoFit/>
          </a:bodyPr>
          <a:lstStyle/>
          <a:p>
            <a:pPr>
              <a:lnSpc>
                <a:spcPts val="3000"/>
              </a:lnSpc>
            </a:pPr>
            <a:r>
              <a:rPr lang="sv-SE" sz="2000" dirty="0">
                <a:ea typeface="Arial" charset="0"/>
                <a:cs typeface="Arial" charset="0"/>
              </a:rPr>
              <a:t>Att ha lägre inkomst är en utmaning på flera sätt. Kvinnor får en sämre förmåga att bygga upp ett sparkapital, hantera tillfälliga inkomstbortfall och pensionen blir lägre.</a:t>
            </a:r>
          </a:p>
        </p:txBody>
      </p:sp>
      <p:sp>
        <p:nvSpPr>
          <p:cNvPr id="3" name="Rektangel 2">
            <a:extLst>
              <a:ext uri="{FF2B5EF4-FFF2-40B4-BE49-F238E27FC236}">
                <a16:creationId xmlns:a16="http://schemas.microsoft.com/office/drawing/2014/main" id="{82D6AF84-0C69-942F-C3C4-C2E4ED2BB541}"/>
              </a:ext>
            </a:extLst>
          </p:cNvPr>
          <p:cNvSpPr/>
          <p:nvPr/>
        </p:nvSpPr>
        <p:spPr>
          <a:xfrm>
            <a:off x="5546690" y="6636832"/>
            <a:ext cx="994787" cy="145805"/>
          </a:xfrm>
          <a:prstGeom prst="rect">
            <a:avLst/>
          </a:prstGeom>
          <a:solidFill>
            <a:srgbClr val="F1F0ED"/>
          </a:solidFill>
          <a:ln>
            <a:solidFill>
              <a:srgbClr val="F1F0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4564925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9E424EB-553F-68D9-2099-36E35354136F}"/>
              </a:ext>
            </a:extLst>
          </p:cNvPr>
          <p:cNvSpPr>
            <a:spLocks noGrp="1"/>
          </p:cNvSpPr>
          <p:nvPr>
            <p:ph type="title"/>
          </p:nvPr>
        </p:nvSpPr>
        <p:spPr/>
        <p:txBody>
          <a:bodyPr/>
          <a:lstStyle/>
          <a:p>
            <a:r>
              <a:rPr lang="sv-SE" dirty="0"/>
              <a:t>FÖRDELNING FÖRÄLDRAPENNING</a:t>
            </a:r>
          </a:p>
        </p:txBody>
      </p:sp>
      <p:sp>
        <p:nvSpPr>
          <p:cNvPr id="4" name="Platshållare för text 3">
            <a:extLst>
              <a:ext uri="{FF2B5EF4-FFF2-40B4-BE49-F238E27FC236}">
                <a16:creationId xmlns:a16="http://schemas.microsoft.com/office/drawing/2014/main" id="{FF0F235D-6CDA-881C-F097-7D9DBC8608EA}"/>
              </a:ext>
            </a:extLst>
          </p:cNvPr>
          <p:cNvSpPr>
            <a:spLocks noGrp="1"/>
          </p:cNvSpPr>
          <p:nvPr>
            <p:ph type="body" sz="quarter" idx="12"/>
          </p:nvPr>
        </p:nvSpPr>
        <p:spPr>
          <a:xfrm>
            <a:off x="809624" y="6379463"/>
            <a:ext cx="2114806" cy="257369"/>
          </a:xfrm>
        </p:spPr>
        <p:txBody>
          <a:bodyPr wrap="none">
            <a:spAutoFit/>
          </a:bodyPr>
          <a:lstStyle/>
          <a:p>
            <a:r>
              <a:rPr lang="sv-SE" dirty="0"/>
              <a:t>JÄMSTÄLLDHET BÖRJAR I PLÅNBOKEN</a:t>
            </a:r>
          </a:p>
        </p:txBody>
      </p:sp>
      <p:graphicFrame>
        <p:nvGraphicFramePr>
          <p:cNvPr id="7" name="Diagram 6">
            <a:extLst>
              <a:ext uri="{FF2B5EF4-FFF2-40B4-BE49-F238E27FC236}">
                <a16:creationId xmlns:a16="http://schemas.microsoft.com/office/drawing/2014/main" id="{68789CE9-3BEA-4E23-BCC1-86758CBEEF91}"/>
              </a:ext>
            </a:extLst>
          </p:cNvPr>
          <p:cNvGraphicFramePr>
            <a:graphicFrameLocks/>
          </p:cNvGraphicFramePr>
          <p:nvPr>
            <p:extLst>
              <p:ext uri="{D42A27DB-BD31-4B8C-83A1-F6EECF244321}">
                <p14:modId xmlns:p14="http://schemas.microsoft.com/office/powerpoint/2010/main" val="2920448867"/>
              </p:ext>
            </p:extLst>
          </p:nvPr>
        </p:nvGraphicFramePr>
        <p:xfrm>
          <a:off x="1125573" y="2485091"/>
          <a:ext cx="9337468" cy="3816329"/>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ruta 7">
            <a:extLst>
              <a:ext uri="{FF2B5EF4-FFF2-40B4-BE49-F238E27FC236}">
                <a16:creationId xmlns:a16="http://schemas.microsoft.com/office/drawing/2014/main" id="{E9324406-6CE1-4ABA-8001-A0964DC0D42D}"/>
              </a:ext>
            </a:extLst>
          </p:cNvPr>
          <p:cNvSpPr txBox="1"/>
          <p:nvPr/>
        </p:nvSpPr>
        <p:spPr>
          <a:xfrm>
            <a:off x="641844" y="1150751"/>
            <a:ext cx="9475365" cy="1211229"/>
          </a:xfrm>
          <a:prstGeom prst="rect">
            <a:avLst/>
          </a:prstGeom>
          <a:noFill/>
        </p:spPr>
        <p:txBody>
          <a:bodyPr wrap="square">
            <a:spAutoFit/>
          </a:bodyPr>
          <a:lstStyle/>
          <a:p>
            <a:pPr>
              <a:lnSpc>
                <a:spcPts val="3000"/>
              </a:lnSpc>
            </a:pPr>
            <a:r>
              <a:rPr lang="sv-SE" sz="1800" dirty="0">
                <a:ea typeface="Arial" charset="0"/>
                <a:cs typeface="Arial" charset="0"/>
              </a:rPr>
              <a:t>Kvinnor tar ut fler dagar med föräldrapenning. Möjligheten att kombinera förvärvsarbete och ta hand om barn innebär bättre förutsättningar för jämställdhet mellan könen. Ett större ansvar för barn och familj får konsekvenser för livsinkomsten. </a:t>
            </a:r>
          </a:p>
        </p:txBody>
      </p:sp>
      <p:sp>
        <p:nvSpPr>
          <p:cNvPr id="3" name="Rektangel 2">
            <a:extLst>
              <a:ext uri="{FF2B5EF4-FFF2-40B4-BE49-F238E27FC236}">
                <a16:creationId xmlns:a16="http://schemas.microsoft.com/office/drawing/2014/main" id="{BD2F26AE-F8B2-7696-9532-301222BA4270}"/>
              </a:ext>
            </a:extLst>
          </p:cNvPr>
          <p:cNvSpPr/>
          <p:nvPr/>
        </p:nvSpPr>
        <p:spPr>
          <a:xfrm>
            <a:off x="5546690" y="6636832"/>
            <a:ext cx="994787" cy="145805"/>
          </a:xfrm>
          <a:prstGeom prst="rect">
            <a:avLst/>
          </a:prstGeom>
          <a:solidFill>
            <a:srgbClr val="F1F0ED"/>
          </a:solidFill>
          <a:ln>
            <a:solidFill>
              <a:srgbClr val="F1F0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5995115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9E424EB-553F-68D9-2099-36E35354136F}"/>
              </a:ext>
            </a:extLst>
          </p:cNvPr>
          <p:cNvSpPr>
            <a:spLocks noGrp="1"/>
          </p:cNvSpPr>
          <p:nvPr>
            <p:ph type="title"/>
          </p:nvPr>
        </p:nvSpPr>
        <p:spPr>
          <a:xfrm>
            <a:off x="601438" y="623163"/>
            <a:ext cx="10515600" cy="562677"/>
          </a:xfrm>
        </p:spPr>
        <p:txBody>
          <a:bodyPr/>
          <a:lstStyle/>
          <a:p>
            <a:r>
              <a:rPr lang="sv-SE" dirty="0"/>
              <a:t>FÖRDELNING VAB</a:t>
            </a:r>
          </a:p>
        </p:txBody>
      </p:sp>
      <p:sp>
        <p:nvSpPr>
          <p:cNvPr id="4" name="Platshållare för text 3">
            <a:extLst>
              <a:ext uri="{FF2B5EF4-FFF2-40B4-BE49-F238E27FC236}">
                <a16:creationId xmlns:a16="http://schemas.microsoft.com/office/drawing/2014/main" id="{FF0F235D-6CDA-881C-F097-7D9DBC8608EA}"/>
              </a:ext>
            </a:extLst>
          </p:cNvPr>
          <p:cNvSpPr>
            <a:spLocks noGrp="1"/>
          </p:cNvSpPr>
          <p:nvPr>
            <p:ph type="body" sz="quarter" idx="12"/>
          </p:nvPr>
        </p:nvSpPr>
        <p:spPr>
          <a:xfrm>
            <a:off x="809624" y="6379463"/>
            <a:ext cx="2114806" cy="257369"/>
          </a:xfrm>
        </p:spPr>
        <p:txBody>
          <a:bodyPr wrap="none">
            <a:spAutoFit/>
          </a:bodyPr>
          <a:lstStyle/>
          <a:p>
            <a:r>
              <a:rPr lang="sv-SE" dirty="0"/>
              <a:t>JÄMSTÄLLDHET BÖRJAR I PLÅNBOKEN</a:t>
            </a:r>
          </a:p>
        </p:txBody>
      </p:sp>
      <p:graphicFrame>
        <p:nvGraphicFramePr>
          <p:cNvPr id="6" name="Diagram 5">
            <a:extLst>
              <a:ext uri="{FF2B5EF4-FFF2-40B4-BE49-F238E27FC236}">
                <a16:creationId xmlns:a16="http://schemas.microsoft.com/office/drawing/2014/main" id="{779CF5CD-8847-403D-8856-72E0501A5233}"/>
              </a:ext>
            </a:extLst>
          </p:cNvPr>
          <p:cNvGraphicFramePr>
            <a:graphicFrameLocks/>
          </p:cNvGraphicFramePr>
          <p:nvPr>
            <p:extLst>
              <p:ext uri="{D42A27DB-BD31-4B8C-83A1-F6EECF244321}">
                <p14:modId xmlns:p14="http://schemas.microsoft.com/office/powerpoint/2010/main" val="1302155071"/>
              </p:ext>
            </p:extLst>
          </p:nvPr>
        </p:nvGraphicFramePr>
        <p:xfrm>
          <a:off x="1351033" y="1948726"/>
          <a:ext cx="9016410" cy="4177438"/>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ruta 6">
            <a:extLst>
              <a:ext uri="{FF2B5EF4-FFF2-40B4-BE49-F238E27FC236}">
                <a16:creationId xmlns:a16="http://schemas.microsoft.com/office/drawing/2014/main" id="{205A9512-23A4-4A7E-9CB6-FB9A0B3D8826}"/>
              </a:ext>
            </a:extLst>
          </p:cNvPr>
          <p:cNvSpPr txBox="1"/>
          <p:nvPr/>
        </p:nvSpPr>
        <p:spPr>
          <a:xfrm>
            <a:off x="638734" y="1185840"/>
            <a:ext cx="9172012" cy="826508"/>
          </a:xfrm>
          <a:prstGeom prst="rect">
            <a:avLst/>
          </a:prstGeom>
          <a:noFill/>
        </p:spPr>
        <p:txBody>
          <a:bodyPr wrap="square">
            <a:spAutoFit/>
          </a:bodyPr>
          <a:lstStyle/>
          <a:p>
            <a:pPr>
              <a:lnSpc>
                <a:spcPts val="3000"/>
              </a:lnSpc>
            </a:pPr>
            <a:r>
              <a:rPr lang="sv-SE" sz="1800" dirty="0">
                <a:ea typeface="Arial" charset="0"/>
                <a:cs typeface="Arial" charset="0"/>
              </a:rPr>
              <a:t>Kvinnor tar även ut fler dagar med tillfällig föräldrapenning, VAB. Det innebär att det ojämställda ansvaret verkar fortsätta när barnet blir äldre. </a:t>
            </a:r>
          </a:p>
        </p:txBody>
      </p:sp>
      <p:sp>
        <p:nvSpPr>
          <p:cNvPr id="3" name="Rektangel 2">
            <a:extLst>
              <a:ext uri="{FF2B5EF4-FFF2-40B4-BE49-F238E27FC236}">
                <a16:creationId xmlns:a16="http://schemas.microsoft.com/office/drawing/2014/main" id="{AB7EE24B-6B49-DA11-5F16-7354E8BE8AEA}"/>
              </a:ext>
            </a:extLst>
          </p:cNvPr>
          <p:cNvSpPr/>
          <p:nvPr/>
        </p:nvSpPr>
        <p:spPr>
          <a:xfrm>
            <a:off x="5546690" y="6636832"/>
            <a:ext cx="994787" cy="145805"/>
          </a:xfrm>
          <a:prstGeom prst="rect">
            <a:avLst/>
          </a:prstGeom>
          <a:solidFill>
            <a:srgbClr val="F1F0ED"/>
          </a:solidFill>
          <a:ln>
            <a:solidFill>
              <a:srgbClr val="F1F0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4894149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564A889-2D59-81F9-E952-4CB7C8AF88BB}"/>
              </a:ext>
            </a:extLst>
          </p:cNvPr>
          <p:cNvSpPr>
            <a:spLocks noGrp="1"/>
          </p:cNvSpPr>
          <p:nvPr>
            <p:ph type="title"/>
          </p:nvPr>
        </p:nvSpPr>
        <p:spPr/>
        <p:txBody>
          <a:bodyPr/>
          <a:lstStyle/>
          <a:p>
            <a:r>
              <a:rPr lang="sv-SE" dirty="0"/>
              <a:t>VEM LÖSER LIVSPUSSLET?</a:t>
            </a:r>
          </a:p>
        </p:txBody>
      </p:sp>
      <p:sp>
        <p:nvSpPr>
          <p:cNvPr id="3" name="Platshållare för innehåll 2">
            <a:extLst>
              <a:ext uri="{FF2B5EF4-FFF2-40B4-BE49-F238E27FC236}">
                <a16:creationId xmlns:a16="http://schemas.microsoft.com/office/drawing/2014/main" id="{B3275AAF-2321-12D1-C6BD-CE8AD59FE065}"/>
              </a:ext>
            </a:extLst>
          </p:cNvPr>
          <p:cNvSpPr>
            <a:spLocks noGrp="1"/>
          </p:cNvSpPr>
          <p:nvPr>
            <p:ph idx="1"/>
          </p:nvPr>
        </p:nvSpPr>
        <p:spPr>
          <a:xfrm>
            <a:off x="592692" y="1376697"/>
            <a:ext cx="5118100" cy="4351338"/>
          </a:xfrm>
        </p:spPr>
        <p:txBody>
          <a:bodyPr>
            <a:normAutofit/>
          </a:bodyPr>
          <a:lstStyle/>
          <a:p>
            <a:r>
              <a:rPr lang="sv-SE" sz="1800" dirty="0">
                <a:latin typeface="Calibri" panose="020F0502020204030204" pitchFamily="34" charset="0"/>
              </a:rPr>
              <a:t>I barnfamiljer med barn i åldrarna 3-5 år arbetar 40 procent av kvinnorna deltid – och 11 procent av männen.</a:t>
            </a:r>
          </a:p>
          <a:p>
            <a:r>
              <a:rPr lang="sv-SE" sz="1800" dirty="0">
                <a:latin typeface="Calibri" panose="020F0502020204030204" pitchFamily="34" charset="0"/>
              </a:rPr>
              <a:t>Kvinnor gör i genomsnitt fem timmar mer oavlönat hushållsarbete per vecka.</a:t>
            </a:r>
          </a:p>
          <a:p>
            <a:r>
              <a:rPr lang="sv-SE" sz="1800" dirty="0">
                <a:latin typeface="Calibri" panose="020F0502020204030204" pitchFamily="34" charset="0"/>
              </a:rPr>
              <a:t>Tjänstepensioner ingår inte i bodelning vid skilsmässa.</a:t>
            </a:r>
            <a:endParaRPr lang="sv-SE" sz="2000" dirty="0"/>
          </a:p>
          <a:p>
            <a:pPr marL="0" indent="0">
              <a:buNone/>
            </a:pPr>
            <a:endParaRPr lang="sv-SE" dirty="0"/>
          </a:p>
        </p:txBody>
      </p:sp>
      <p:sp>
        <p:nvSpPr>
          <p:cNvPr id="4" name="Platshållare för text 3">
            <a:extLst>
              <a:ext uri="{FF2B5EF4-FFF2-40B4-BE49-F238E27FC236}">
                <a16:creationId xmlns:a16="http://schemas.microsoft.com/office/drawing/2014/main" id="{C454AC17-3C18-2665-6B37-7A5BF279CFFE}"/>
              </a:ext>
            </a:extLst>
          </p:cNvPr>
          <p:cNvSpPr>
            <a:spLocks noGrp="1"/>
          </p:cNvSpPr>
          <p:nvPr>
            <p:ph type="body" sz="quarter" idx="11"/>
          </p:nvPr>
        </p:nvSpPr>
        <p:spPr>
          <a:xfrm>
            <a:off x="809624" y="6379463"/>
            <a:ext cx="2114806" cy="257369"/>
          </a:xfrm>
        </p:spPr>
        <p:txBody>
          <a:bodyPr wrap="none">
            <a:spAutoFit/>
          </a:bodyPr>
          <a:lstStyle/>
          <a:p>
            <a:r>
              <a:rPr lang="sv-SE" dirty="0"/>
              <a:t>JÄMSTÄLLDHET BÖRJAR I PLÅNBOKEN</a:t>
            </a:r>
          </a:p>
        </p:txBody>
      </p:sp>
      <p:pic>
        <p:nvPicPr>
          <p:cNvPr id="9" name="Platshållare för bild 10" descr="En bild som visar träd, mark, utomhus, person  Automatiskt genererad beskrivning">
            <a:extLst>
              <a:ext uri="{FF2B5EF4-FFF2-40B4-BE49-F238E27FC236}">
                <a16:creationId xmlns:a16="http://schemas.microsoft.com/office/drawing/2014/main" id="{8A352D01-A64A-4CB9-A25C-2D6571BA79C7}"/>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a:xfrm>
            <a:off x="6445250" y="620713"/>
            <a:ext cx="5075238" cy="5283200"/>
          </a:xfrm>
        </p:spPr>
      </p:pic>
      <p:sp>
        <p:nvSpPr>
          <p:cNvPr id="6" name="textruta 5">
            <a:extLst>
              <a:ext uri="{FF2B5EF4-FFF2-40B4-BE49-F238E27FC236}">
                <a16:creationId xmlns:a16="http://schemas.microsoft.com/office/drawing/2014/main" id="{3E170C8B-2972-400A-B60E-B8FB85632054}"/>
              </a:ext>
            </a:extLst>
          </p:cNvPr>
          <p:cNvSpPr txBox="1"/>
          <p:nvPr/>
        </p:nvSpPr>
        <p:spPr>
          <a:xfrm>
            <a:off x="11063483" y="6510853"/>
            <a:ext cx="637786" cy="207405"/>
          </a:xfrm>
          <a:prstGeom prst="rect">
            <a:avLst/>
          </a:prstGeom>
          <a:noFill/>
        </p:spPr>
        <p:txBody>
          <a:bodyPr wrap="square" lIns="0" tIns="0" rIns="0" bIns="0" rtlCol="0">
            <a:noAutofit/>
          </a:bodyPr>
          <a:lstStyle/>
          <a:p>
            <a:r>
              <a:rPr lang="sv-SE" sz="1100" i="1" dirty="0">
                <a:solidFill>
                  <a:srgbClr val="000000"/>
                </a:solidFill>
              </a:rPr>
              <a:t>Källa: SCB</a:t>
            </a:r>
          </a:p>
        </p:txBody>
      </p:sp>
      <p:sp>
        <p:nvSpPr>
          <p:cNvPr id="5" name="Rektangel 4">
            <a:extLst>
              <a:ext uri="{FF2B5EF4-FFF2-40B4-BE49-F238E27FC236}">
                <a16:creationId xmlns:a16="http://schemas.microsoft.com/office/drawing/2014/main" id="{206FF181-053F-F1E1-0CBF-21A03470BD41}"/>
              </a:ext>
            </a:extLst>
          </p:cNvPr>
          <p:cNvSpPr/>
          <p:nvPr/>
        </p:nvSpPr>
        <p:spPr>
          <a:xfrm>
            <a:off x="5546690" y="6636832"/>
            <a:ext cx="994787" cy="145805"/>
          </a:xfrm>
          <a:prstGeom prst="rect">
            <a:avLst/>
          </a:prstGeom>
          <a:solidFill>
            <a:srgbClr val="F1F0ED"/>
          </a:solidFill>
          <a:ln>
            <a:solidFill>
              <a:srgbClr val="F1F0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4829694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7B311C97-1B07-19FD-9EE6-C6C79033F548}"/>
              </a:ext>
            </a:extLst>
          </p:cNvPr>
          <p:cNvSpPr>
            <a:spLocks noGrp="1"/>
          </p:cNvSpPr>
          <p:nvPr>
            <p:ph type="title"/>
          </p:nvPr>
        </p:nvSpPr>
        <p:spPr/>
        <p:txBody>
          <a:bodyPr/>
          <a:lstStyle/>
          <a:p>
            <a:r>
              <a:rPr lang="sv-SE" sz="2800" b="1" dirty="0">
                <a:latin typeface="Calibri" panose="020F0502020204030204" pitchFamily="34" charset="0"/>
                <a:ea typeface="Arial" charset="0"/>
                <a:cs typeface="Calibri" panose="020F0502020204030204" pitchFamily="34" charset="0"/>
              </a:rPr>
              <a:t>EXEMPEL - DELTIDSARBETE</a:t>
            </a:r>
            <a:endParaRPr lang="sv-SE" dirty="0"/>
          </a:p>
        </p:txBody>
      </p:sp>
      <p:sp>
        <p:nvSpPr>
          <p:cNvPr id="6" name="Platshållare för innehåll 5">
            <a:extLst>
              <a:ext uri="{FF2B5EF4-FFF2-40B4-BE49-F238E27FC236}">
                <a16:creationId xmlns:a16="http://schemas.microsoft.com/office/drawing/2014/main" id="{1FC3D253-5568-99C5-81A9-6517621ABB33}"/>
              </a:ext>
            </a:extLst>
          </p:cNvPr>
          <p:cNvSpPr>
            <a:spLocks noGrp="1"/>
          </p:cNvSpPr>
          <p:nvPr>
            <p:ph idx="1"/>
          </p:nvPr>
        </p:nvSpPr>
        <p:spPr>
          <a:xfrm>
            <a:off x="592692" y="1301196"/>
            <a:ext cx="5118100" cy="4351338"/>
          </a:xfrm>
        </p:spPr>
        <p:txBody>
          <a:bodyPr>
            <a:normAutofit/>
          </a:bodyPr>
          <a:lstStyle/>
          <a:p>
            <a:pPr marL="0" indent="0">
              <a:buNone/>
              <a:tabLst>
                <a:tab pos="214313" algn="l"/>
              </a:tabLst>
            </a:pPr>
            <a:r>
              <a:rPr lang="sv-SE" sz="1800" b="1" dirty="0">
                <a:latin typeface="Calibri" panose="020F0502020204030204" pitchFamily="34" charset="0"/>
                <a:ea typeface="Arial" charset="0"/>
                <a:cs typeface="Calibri" panose="020F0502020204030204" pitchFamily="34" charset="0"/>
              </a:rPr>
              <a:t>En undersköterska som arbetar deltid i 8 år får </a:t>
            </a:r>
          </a:p>
          <a:p>
            <a:pPr marL="0" indent="0">
              <a:buNone/>
              <a:tabLst>
                <a:tab pos="214313" algn="l"/>
              </a:tabLst>
            </a:pPr>
            <a:r>
              <a:rPr lang="sv-SE" sz="1800" b="1" dirty="0">
                <a:latin typeface="Calibri" panose="020F0502020204030204" pitchFamily="34" charset="0"/>
                <a:ea typeface="Arial" charset="0"/>
                <a:cs typeface="Calibri" panose="020F0502020204030204" pitchFamily="34" charset="0"/>
              </a:rPr>
              <a:t>192 499 kronor mindre i pensionskapital.</a:t>
            </a:r>
            <a:br>
              <a:rPr lang="sv-SE" sz="1800" b="1" dirty="0">
                <a:latin typeface="Calibri" panose="020F0502020204030204" pitchFamily="34" charset="0"/>
                <a:ea typeface="Arial" charset="0"/>
                <a:cs typeface="Calibri" panose="020F0502020204030204" pitchFamily="34" charset="0"/>
              </a:rPr>
            </a:br>
            <a:endParaRPr lang="sv-SE" sz="1800" dirty="0">
              <a:ea typeface="Arial" charset="0"/>
              <a:cs typeface="Arial" charset="0"/>
            </a:endParaRPr>
          </a:p>
          <a:p>
            <a:pPr>
              <a:tabLst>
                <a:tab pos="214313" algn="l"/>
              </a:tabLst>
            </a:pPr>
            <a:r>
              <a:rPr lang="sv-SE" sz="1800" dirty="0">
                <a:ea typeface="Arial" charset="0"/>
                <a:cs typeface="Arial" charset="0"/>
              </a:rPr>
              <a:t>Ett eget sparande på 1 579 kr i månaden kompenserar för bortfallet.</a:t>
            </a:r>
          </a:p>
          <a:p>
            <a:pPr>
              <a:tabLst>
                <a:tab pos="214313" algn="l"/>
              </a:tabLst>
            </a:pPr>
            <a:r>
              <a:rPr lang="sv-SE" sz="1800" dirty="0">
                <a:ea typeface="Arial" charset="0"/>
                <a:cs typeface="Arial" charset="0"/>
              </a:rPr>
              <a:t>För par som är gifta går det också att föra över premiepensionsrätter. </a:t>
            </a:r>
            <a:endParaRPr lang="sv-SE" sz="1800" dirty="0"/>
          </a:p>
        </p:txBody>
      </p:sp>
      <p:sp>
        <p:nvSpPr>
          <p:cNvPr id="2" name="Platshållare för text 1">
            <a:extLst>
              <a:ext uri="{FF2B5EF4-FFF2-40B4-BE49-F238E27FC236}">
                <a16:creationId xmlns:a16="http://schemas.microsoft.com/office/drawing/2014/main" id="{4BE32249-6D33-EFAB-8CAE-AF13750DDC16}"/>
              </a:ext>
            </a:extLst>
          </p:cNvPr>
          <p:cNvSpPr>
            <a:spLocks noGrp="1"/>
          </p:cNvSpPr>
          <p:nvPr>
            <p:ph type="body" sz="quarter" idx="11"/>
          </p:nvPr>
        </p:nvSpPr>
        <p:spPr>
          <a:xfrm>
            <a:off x="809624" y="6379463"/>
            <a:ext cx="2114806" cy="257369"/>
          </a:xfrm>
        </p:spPr>
        <p:txBody>
          <a:bodyPr wrap="none">
            <a:spAutoFit/>
          </a:bodyPr>
          <a:lstStyle/>
          <a:p>
            <a:r>
              <a:rPr lang="sv-SE" dirty="0"/>
              <a:t>JÄMSTÄLLDHET BÖRJAR I PLÅNBOKEN</a:t>
            </a:r>
          </a:p>
        </p:txBody>
      </p:sp>
      <p:pic>
        <p:nvPicPr>
          <p:cNvPr id="9" name="Platshållare för bild 8">
            <a:extLst>
              <a:ext uri="{FF2B5EF4-FFF2-40B4-BE49-F238E27FC236}">
                <a16:creationId xmlns:a16="http://schemas.microsoft.com/office/drawing/2014/main" id="{158E6D31-2523-4848-B3FC-D19D81037D3C}"/>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p:blipFill>
        <p:spPr>
          <a:xfrm>
            <a:off x="6445250" y="620713"/>
            <a:ext cx="5075238" cy="5283200"/>
          </a:xfrm>
        </p:spPr>
      </p:pic>
      <p:sp>
        <p:nvSpPr>
          <p:cNvPr id="10" name="textruta 9">
            <a:extLst>
              <a:ext uri="{FF2B5EF4-FFF2-40B4-BE49-F238E27FC236}">
                <a16:creationId xmlns:a16="http://schemas.microsoft.com/office/drawing/2014/main" id="{70AA087F-7145-4076-8AD4-2FB3DE320F10}"/>
              </a:ext>
            </a:extLst>
          </p:cNvPr>
          <p:cNvSpPr txBox="1"/>
          <p:nvPr/>
        </p:nvSpPr>
        <p:spPr>
          <a:xfrm>
            <a:off x="8590844" y="6389914"/>
            <a:ext cx="3175286" cy="304412"/>
          </a:xfrm>
          <a:prstGeom prst="rect">
            <a:avLst/>
          </a:prstGeom>
          <a:noFill/>
        </p:spPr>
        <p:txBody>
          <a:bodyPr wrap="square" lIns="0" tIns="0" rIns="0" bIns="0" rtlCol="0">
            <a:noAutofit/>
          </a:bodyPr>
          <a:lstStyle/>
          <a:p>
            <a:r>
              <a:rPr lang="sv-SE" sz="1100" i="1" dirty="0">
                <a:solidFill>
                  <a:srgbClr val="000000"/>
                </a:solidFill>
              </a:rPr>
              <a:t>Källa: </a:t>
            </a:r>
            <a:r>
              <a:rPr lang="sv-SE" sz="1100" dirty="0"/>
              <a:t>Egna beräkningar. Exempelpensionen är 30 år, </a:t>
            </a:r>
            <a:br>
              <a:rPr lang="sv-SE" sz="1100" dirty="0"/>
            </a:br>
            <a:r>
              <a:rPr lang="sv-SE" sz="1100" dirty="0"/>
              <a:t>född 1992 och har en premiebestämd tjänstepension. </a:t>
            </a:r>
            <a:endParaRPr lang="sv-SE" sz="1100" i="1" dirty="0">
              <a:solidFill>
                <a:srgbClr val="000000"/>
              </a:solidFill>
            </a:endParaRPr>
          </a:p>
        </p:txBody>
      </p:sp>
      <p:sp>
        <p:nvSpPr>
          <p:cNvPr id="3" name="Rektangel 2">
            <a:extLst>
              <a:ext uri="{FF2B5EF4-FFF2-40B4-BE49-F238E27FC236}">
                <a16:creationId xmlns:a16="http://schemas.microsoft.com/office/drawing/2014/main" id="{67BA2613-E301-1DDA-0225-A7F62FEEF4AF}"/>
              </a:ext>
            </a:extLst>
          </p:cNvPr>
          <p:cNvSpPr/>
          <p:nvPr/>
        </p:nvSpPr>
        <p:spPr>
          <a:xfrm>
            <a:off x="5546690" y="6636832"/>
            <a:ext cx="994787" cy="145805"/>
          </a:xfrm>
          <a:prstGeom prst="rect">
            <a:avLst/>
          </a:prstGeom>
          <a:solidFill>
            <a:srgbClr val="F1F0ED"/>
          </a:solidFill>
          <a:ln>
            <a:solidFill>
              <a:srgbClr val="F1F0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0476101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20BD7C5-3032-75F9-9596-E8FD66BF7A4D}"/>
              </a:ext>
            </a:extLst>
          </p:cNvPr>
          <p:cNvSpPr>
            <a:spLocks noGrp="1"/>
          </p:cNvSpPr>
          <p:nvPr>
            <p:ph type="title"/>
          </p:nvPr>
        </p:nvSpPr>
        <p:spPr/>
        <p:txBody>
          <a:bodyPr/>
          <a:lstStyle/>
          <a:p>
            <a:r>
              <a:rPr lang="sv-SE" dirty="0"/>
              <a:t>LÄGRE LIVSINKOMST LEDER TILL OJÄMSTÄLLD PENSION</a:t>
            </a:r>
          </a:p>
        </p:txBody>
      </p:sp>
      <p:graphicFrame>
        <p:nvGraphicFramePr>
          <p:cNvPr id="5" name="Tabell 5">
            <a:extLst>
              <a:ext uri="{FF2B5EF4-FFF2-40B4-BE49-F238E27FC236}">
                <a16:creationId xmlns:a16="http://schemas.microsoft.com/office/drawing/2014/main" id="{BF102EBD-95EC-4AD5-4C72-FEAAE7FB9589}"/>
              </a:ext>
            </a:extLst>
          </p:cNvPr>
          <p:cNvGraphicFramePr>
            <a:graphicFrameLocks noGrp="1"/>
          </p:cNvGraphicFramePr>
          <p:nvPr>
            <p:ph type="tbl" sz="quarter" idx="12"/>
            <p:extLst>
              <p:ext uri="{D42A27DB-BD31-4B8C-83A1-F6EECF244321}">
                <p14:modId xmlns:p14="http://schemas.microsoft.com/office/powerpoint/2010/main" val="1702742200"/>
              </p:ext>
            </p:extLst>
          </p:nvPr>
        </p:nvGraphicFramePr>
        <p:xfrm>
          <a:off x="6096000" y="1562371"/>
          <a:ext cx="5307900" cy="1837436"/>
        </p:xfrm>
        <a:graphic>
          <a:graphicData uri="http://schemas.openxmlformats.org/drawingml/2006/table">
            <a:tbl>
              <a:tblPr firstRow="1" bandRow="1">
                <a:tableStyleId>{5C22544A-7EE6-4342-B048-85BDC9FD1C3A}</a:tableStyleId>
              </a:tblPr>
              <a:tblGrid>
                <a:gridCol w="1769300">
                  <a:extLst>
                    <a:ext uri="{9D8B030D-6E8A-4147-A177-3AD203B41FA5}">
                      <a16:colId xmlns:a16="http://schemas.microsoft.com/office/drawing/2014/main" val="2336489506"/>
                    </a:ext>
                  </a:extLst>
                </a:gridCol>
                <a:gridCol w="1769300">
                  <a:extLst>
                    <a:ext uri="{9D8B030D-6E8A-4147-A177-3AD203B41FA5}">
                      <a16:colId xmlns:a16="http://schemas.microsoft.com/office/drawing/2014/main" val="3788303289"/>
                    </a:ext>
                  </a:extLst>
                </a:gridCol>
                <a:gridCol w="1769300">
                  <a:extLst>
                    <a:ext uri="{9D8B030D-6E8A-4147-A177-3AD203B41FA5}">
                      <a16:colId xmlns:a16="http://schemas.microsoft.com/office/drawing/2014/main" val="2744437489"/>
                    </a:ext>
                  </a:extLst>
                </a:gridCol>
              </a:tblGrid>
              <a:tr h="479046">
                <a:tc>
                  <a:txBody>
                    <a:bodyPr/>
                    <a:lstStyle/>
                    <a:p>
                      <a:endParaRPr lang="sv-SE" sz="2000" dirty="0">
                        <a:solidFill>
                          <a:schemeClr val="accent1"/>
                        </a:solidFill>
                      </a:endParaRPr>
                    </a:p>
                  </a:txBody>
                  <a:tcPr>
                    <a:lnL w="12700" cmpd="sng">
                      <a:noFill/>
                    </a:lnL>
                    <a:lnR w="12700" cmpd="sng">
                      <a:noFill/>
                    </a:lnR>
                    <a:lnT w="12700" cmpd="sng">
                      <a:noFill/>
                    </a:lnT>
                    <a:lnB w="12700" cap="flat" cmpd="sng" algn="ctr">
                      <a:solidFill>
                        <a:srgbClr val="DB9B3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v-SE" sz="2000" dirty="0">
                          <a:solidFill>
                            <a:schemeClr val="accent1"/>
                          </a:solidFill>
                        </a:rPr>
                        <a:t>KVINNOR</a:t>
                      </a:r>
                    </a:p>
                  </a:txBody>
                  <a:tcPr>
                    <a:lnL w="12700" cmpd="sng">
                      <a:noFill/>
                    </a:lnL>
                    <a:lnR w="12700" cmpd="sng">
                      <a:noFill/>
                    </a:lnR>
                    <a:lnT w="12700" cmpd="sng">
                      <a:noFill/>
                    </a:lnT>
                    <a:lnB w="12700" cap="flat" cmpd="sng" algn="ctr">
                      <a:solidFill>
                        <a:srgbClr val="DB9B3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v-SE" sz="2000" dirty="0">
                          <a:solidFill>
                            <a:schemeClr val="accent1"/>
                          </a:solidFill>
                        </a:rPr>
                        <a:t>MÄN</a:t>
                      </a:r>
                    </a:p>
                  </a:txBody>
                  <a:tcPr>
                    <a:lnL w="12700" cmpd="sng">
                      <a:noFill/>
                    </a:lnL>
                    <a:lnR w="12700" cmpd="sng">
                      <a:noFill/>
                    </a:lnR>
                    <a:lnT w="19050" cap="flat" cmpd="sng" algn="ctr">
                      <a:noFill/>
                      <a:prstDash val="solid"/>
                      <a:round/>
                      <a:headEnd type="none" w="med" len="med"/>
                      <a:tailEnd type="none" w="med" len="med"/>
                    </a:lnT>
                    <a:lnB w="12700" cap="flat" cmpd="sng" algn="ctr">
                      <a:solidFill>
                        <a:srgbClr val="DB9B3D"/>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5749673"/>
                  </a:ext>
                </a:extLst>
              </a:tr>
              <a:tr h="866220">
                <a:tc>
                  <a:txBody>
                    <a:bodyPr/>
                    <a:lstStyle/>
                    <a:p>
                      <a:r>
                        <a:rPr lang="sv-SE" sz="2000" dirty="0">
                          <a:solidFill>
                            <a:schemeClr val="tx1"/>
                          </a:solidFill>
                          <a:latin typeface="+mj-lt"/>
                        </a:rPr>
                        <a:t>Genomsnittlig total pension</a:t>
                      </a:r>
                    </a:p>
                  </a:txBody>
                  <a:tcPr>
                    <a:lnL w="12700" cmpd="sng">
                      <a:noFill/>
                    </a:lnL>
                    <a:lnR w="12700" cmpd="sng">
                      <a:noFill/>
                    </a:lnR>
                    <a:lnT w="12700" cap="flat" cmpd="sng" algn="ctr">
                      <a:solidFill>
                        <a:srgbClr val="DB9B3D"/>
                      </a:solidFill>
                      <a:prstDash val="solid"/>
                      <a:round/>
                      <a:headEnd type="none" w="med" len="med"/>
                      <a:tailEnd type="none" w="med" len="med"/>
                    </a:lnT>
                    <a:lnB w="6350" cap="flat" cmpd="sng" algn="ctr">
                      <a:solidFill>
                        <a:srgbClr val="DB9B3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v-SE" sz="2000" dirty="0">
                          <a:solidFill>
                            <a:schemeClr val="tx1"/>
                          </a:solidFill>
                          <a:latin typeface="+mj-lt"/>
                        </a:rPr>
                        <a:t>17 000  kr/mån</a:t>
                      </a:r>
                    </a:p>
                  </a:txBody>
                  <a:tcPr>
                    <a:lnL w="12700" cmpd="sng">
                      <a:noFill/>
                    </a:lnL>
                    <a:lnR w="12700" cmpd="sng">
                      <a:noFill/>
                    </a:lnR>
                    <a:lnT w="12700" cap="flat" cmpd="sng" algn="ctr">
                      <a:solidFill>
                        <a:srgbClr val="DB9B3D"/>
                      </a:solidFill>
                      <a:prstDash val="solid"/>
                      <a:round/>
                      <a:headEnd type="none" w="med" len="med"/>
                      <a:tailEnd type="none" w="med" len="med"/>
                    </a:lnT>
                    <a:lnB w="6350" cap="flat" cmpd="sng" algn="ctr">
                      <a:solidFill>
                        <a:srgbClr val="DB9B3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v-SE" sz="2000" dirty="0">
                          <a:solidFill>
                            <a:schemeClr val="tx1"/>
                          </a:solidFill>
                          <a:latin typeface="+mj-lt"/>
                        </a:rPr>
                        <a:t>24 200 kr/mån</a:t>
                      </a:r>
                    </a:p>
                  </a:txBody>
                  <a:tcPr>
                    <a:lnL w="12700" cmpd="sng">
                      <a:noFill/>
                    </a:lnL>
                    <a:lnR w="12700" cmpd="sng">
                      <a:noFill/>
                    </a:lnR>
                    <a:lnT w="12700" cap="flat" cmpd="sng" algn="ctr">
                      <a:solidFill>
                        <a:srgbClr val="DB9B3D"/>
                      </a:solidFill>
                      <a:prstDash val="solid"/>
                      <a:round/>
                      <a:headEnd type="none" w="med" len="med"/>
                      <a:tailEnd type="none" w="med" len="med"/>
                    </a:lnT>
                    <a:lnB w="6350" cap="flat" cmpd="sng" algn="ctr">
                      <a:solidFill>
                        <a:srgbClr val="DB9B3D"/>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45049849"/>
                  </a:ext>
                </a:extLst>
              </a:tr>
              <a:tr h="492170">
                <a:tc>
                  <a:txBody>
                    <a:bodyPr/>
                    <a:lstStyle/>
                    <a:p>
                      <a:r>
                        <a:rPr lang="sv-SE" sz="2000" dirty="0">
                          <a:solidFill>
                            <a:schemeClr val="tx1"/>
                          </a:solidFill>
                          <a:latin typeface="+mj-lt"/>
                        </a:rPr>
                        <a:t>Medellivslängd</a:t>
                      </a:r>
                    </a:p>
                  </a:txBody>
                  <a:tcPr>
                    <a:lnL w="12700" cmpd="sng">
                      <a:noFill/>
                    </a:lnL>
                    <a:lnR w="12700" cmpd="sng">
                      <a:noFill/>
                    </a:lnR>
                    <a:lnT w="6350" cap="flat" cmpd="sng" algn="ctr">
                      <a:solidFill>
                        <a:srgbClr val="DB9B3D"/>
                      </a:solidFill>
                      <a:prstDash val="solid"/>
                      <a:round/>
                      <a:headEnd type="none" w="med" len="med"/>
                      <a:tailEnd type="none" w="med" len="med"/>
                    </a:lnT>
                    <a:lnB w="6350" cap="flat" cmpd="sng" algn="ctr">
                      <a:solidFill>
                        <a:srgbClr val="DB9B3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v-SE" sz="2000" dirty="0">
                          <a:solidFill>
                            <a:schemeClr val="tx1"/>
                          </a:solidFill>
                          <a:latin typeface="+mj-lt"/>
                        </a:rPr>
                        <a:t>84,8 år</a:t>
                      </a:r>
                    </a:p>
                  </a:txBody>
                  <a:tcPr>
                    <a:lnL w="12700" cmpd="sng">
                      <a:noFill/>
                    </a:lnL>
                    <a:lnR w="12700" cmpd="sng">
                      <a:noFill/>
                    </a:lnR>
                    <a:lnT w="6350" cap="flat" cmpd="sng" algn="ctr">
                      <a:solidFill>
                        <a:srgbClr val="DB9B3D"/>
                      </a:solidFill>
                      <a:prstDash val="solid"/>
                      <a:round/>
                      <a:headEnd type="none" w="med" len="med"/>
                      <a:tailEnd type="none" w="med" len="med"/>
                    </a:lnT>
                    <a:lnB w="6350" cap="flat" cmpd="sng" algn="ctr">
                      <a:solidFill>
                        <a:srgbClr val="DB9B3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v-SE" sz="2000" dirty="0">
                          <a:solidFill>
                            <a:schemeClr val="tx1"/>
                          </a:solidFill>
                          <a:latin typeface="+mj-lt"/>
                        </a:rPr>
                        <a:t>81,2 år</a:t>
                      </a:r>
                    </a:p>
                  </a:txBody>
                  <a:tcPr>
                    <a:lnL w="12700" cmpd="sng">
                      <a:noFill/>
                    </a:lnL>
                    <a:lnR w="12700" cmpd="sng">
                      <a:noFill/>
                    </a:lnR>
                    <a:lnT w="6350" cap="flat" cmpd="sng" algn="ctr">
                      <a:solidFill>
                        <a:srgbClr val="DB9B3D"/>
                      </a:solidFill>
                      <a:prstDash val="solid"/>
                      <a:round/>
                      <a:headEnd type="none" w="med" len="med"/>
                      <a:tailEnd type="none" w="med" len="med"/>
                    </a:lnT>
                    <a:lnB w="6350" cap="flat" cmpd="sng" algn="ctr">
                      <a:solidFill>
                        <a:srgbClr val="DB9B3D"/>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72535740"/>
                  </a:ext>
                </a:extLst>
              </a:tr>
            </a:tbl>
          </a:graphicData>
        </a:graphic>
      </p:graphicFrame>
      <p:sp>
        <p:nvSpPr>
          <p:cNvPr id="4" name="Platshållare för text 3">
            <a:extLst>
              <a:ext uri="{FF2B5EF4-FFF2-40B4-BE49-F238E27FC236}">
                <a16:creationId xmlns:a16="http://schemas.microsoft.com/office/drawing/2014/main" id="{6B5F8E86-FF3F-993E-7A45-662623EF3102}"/>
              </a:ext>
            </a:extLst>
          </p:cNvPr>
          <p:cNvSpPr>
            <a:spLocks noGrp="1"/>
          </p:cNvSpPr>
          <p:nvPr>
            <p:ph type="body" sz="quarter" idx="11"/>
          </p:nvPr>
        </p:nvSpPr>
        <p:spPr>
          <a:xfrm>
            <a:off x="809624" y="6379463"/>
            <a:ext cx="2114806" cy="257369"/>
          </a:xfrm>
        </p:spPr>
        <p:txBody>
          <a:bodyPr wrap="none">
            <a:spAutoFit/>
          </a:bodyPr>
          <a:lstStyle/>
          <a:p>
            <a:r>
              <a:rPr lang="sv-SE" dirty="0"/>
              <a:t>JÄMSTÄLLDHET BÖRJAR I PLÅNBOKEN</a:t>
            </a:r>
          </a:p>
        </p:txBody>
      </p:sp>
      <p:sp>
        <p:nvSpPr>
          <p:cNvPr id="6" name="textruta 5">
            <a:extLst>
              <a:ext uri="{FF2B5EF4-FFF2-40B4-BE49-F238E27FC236}">
                <a16:creationId xmlns:a16="http://schemas.microsoft.com/office/drawing/2014/main" id="{CF595591-B7B8-4DAE-82A0-96C0321A50B9}"/>
              </a:ext>
            </a:extLst>
          </p:cNvPr>
          <p:cNvSpPr txBox="1"/>
          <p:nvPr/>
        </p:nvSpPr>
        <p:spPr>
          <a:xfrm>
            <a:off x="601438" y="1562371"/>
            <a:ext cx="5065585" cy="2756909"/>
          </a:xfrm>
          <a:prstGeom prst="rect">
            <a:avLst/>
          </a:prstGeom>
          <a:noFill/>
        </p:spPr>
        <p:txBody>
          <a:bodyPr wrap="square">
            <a:spAutoFit/>
          </a:bodyPr>
          <a:lstStyle/>
          <a:p>
            <a:pPr marL="342900" indent="-342900">
              <a:lnSpc>
                <a:spcPts val="3000"/>
              </a:lnSpc>
              <a:buFont typeface="Arial" panose="020B0604020202020204" pitchFamily="34" charset="0"/>
              <a:buChar char="•"/>
            </a:pPr>
            <a:r>
              <a:rPr lang="sv-SE" sz="2000" dirty="0">
                <a:ea typeface="Arial" charset="0"/>
                <a:cs typeface="Arial" charset="0"/>
              </a:rPr>
              <a:t>Vårt pensionssystem bygger på livsinkomstprincipen.</a:t>
            </a:r>
          </a:p>
          <a:p>
            <a:pPr marL="342900" indent="-342900">
              <a:lnSpc>
                <a:spcPts val="3000"/>
              </a:lnSpc>
              <a:buFont typeface="Arial" panose="020B0604020202020204" pitchFamily="34" charset="0"/>
              <a:buChar char="•"/>
            </a:pPr>
            <a:r>
              <a:rPr lang="sv-SE" sz="2000" dirty="0">
                <a:ea typeface="Arial" charset="0"/>
                <a:cs typeface="Arial" charset="0"/>
              </a:rPr>
              <a:t>Varje intjänad krona påverkar din pension.</a:t>
            </a:r>
          </a:p>
          <a:p>
            <a:pPr marL="342900" indent="-342900">
              <a:lnSpc>
                <a:spcPts val="3000"/>
              </a:lnSpc>
              <a:buFont typeface="Arial" panose="020B0604020202020204" pitchFamily="34" charset="0"/>
              <a:buChar char="•"/>
            </a:pPr>
            <a:r>
              <a:rPr lang="sv-SE" sz="2000" dirty="0">
                <a:ea typeface="Arial" charset="0"/>
                <a:cs typeface="Arial" charset="0"/>
              </a:rPr>
              <a:t>Antal pensionärer med allmän pension är 2,3 miljoner.</a:t>
            </a:r>
          </a:p>
          <a:p>
            <a:pPr marL="342900" indent="-342900">
              <a:lnSpc>
                <a:spcPts val="3000"/>
              </a:lnSpc>
              <a:buFont typeface="Arial" panose="020B0604020202020204" pitchFamily="34" charset="0"/>
              <a:buChar char="•"/>
            </a:pPr>
            <a:r>
              <a:rPr lang="sv-SE" sz="2000" dirty="0"/>
              <a:t>Kvinnor har i genomsnitt 69 procent i genomsnitt av männens pension.</a:t>
            </a:r>
          </a:p>
        </p:txBody>
      </p:sp>
      <p:sp>
        <p:nvSpPr>
          <p:cNvPr id="7" name="textruta 6">
            <a:extLst>
              <a:ext uri="{FF2B5EF4-FFF2-40B4-BE49-F238E27FC236}">
                <a16:creationId xmlns:a16="http://schemas.microsoft.com/office/drawing/2014/main" id="{1527043D-9B6A-44EA-89BD-E84C5025EBC1}"/>
              </a:ext>
            </a:extLst>
          </p:cNvPr>
          <p:cNvSpPr txBox="1"/>
          <p:nvPr/>
        </p:nvSpPr>
        <p:spPr>
          <a:xfrm>
            <a:off x="10026788" y="6536473"/>
            <a:ext cx="1874808" cy="224984"/>
          </a:xfrm>
          <a:prstGeom prst="rect">
            <a:avLst/>
          </a:prstGeom>
          <a:noFill/>
        </p:spPr>
        <p:txBody>
          <a:bodyPr wrap="square" lIns="0" tIns="0" rIns="0" bIns="0" rtlCol="0">
            <a:noAutofit/>
          </a:bodyPr>
          <a:lstStyle/>
          <a:p>
            <a:r>
              <a:rPr lang="sv-SE" sz="1100" i="1" dirty="0">
                <a:solidFill>
                  <a:srgbClr val="000000"/>
                </a:solidFill>
              </a:rPr>
              <a:t>Källa: Pensionsmyndigheten</a:t>
            </a:r>
          </a:p>
        </p:txBody>
      </p:sp>
      <p:sp>
        <p:nvSpPr>
          <p:cNvPr id="3" name="Rektangel 2">
            <a:extLst>
              <a:ext uri="{FF2B5EF4-FFF2-40B4-BE49-F238E27FC236}">
                <a16:creationId xmlns:a16="http://schemas.microsoft.com/office/drawing/2014/main" id="{40BCCA17-36A0-9053-C84C-795ADCE48B1E}"/>
              </a:ext>
            </a:extLst>
          </p:cNvPr>
          <p:cNvSpPr/>
          <p:nvPr/>
        </p:nvSpPr>
        <p:spPr>
          <a:xfrm>
            <a:off x="5546690" y="6636832"/>
            <a:ext cx="994787" cy="145805"/>
          </a:xfrm>
          <a:prstGeom prst="rect">
            <a:avLst/>
          </a:prstGeom>
          <a:solidFill>
            <a:srgbClr val="F1F0ED"/>
          </a:solidFill>
          <a:ln>
            <a:solidFill>
              <a:srgbClr val="F1F0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715612822"/>
      </p:ext>
    </p:extLst>
  </p:cSld>
  <p:clrMapOvr>
    <a:masterClrMapping/>
  </p:clrMapOvr>
</p:sld>
</file>

<file path=ppt/theme/theme1.xml><?xml version="1.0" encoding="utf-8"?>
<a:theme xmlns:a="http://schemas.openxmlformats.org/drawingml/2006/main" name="familjejuridik">
  <a:themeElements>
    <a:clrScheme name="spara, investera &amp; låna">
      <a:dk1>
        <a:srgbClr val="000000"/>
      </a:dk1>
      <a:lt1>
        <a:srgbClr val="FFFFFF"/>
      </a:lt1>
      <a:dk2>
        <a:srgbClr val="44546A"/>
      </a:dk2>
      <a:lt2>
        <a:srgbClr val="E7E6E6"/>
      </a:lt2>
      <a:accent1>
        <a:srgbClr val="DB9A3C"/>
      </a:accent1>
      <a:accent2>
        <a:srgbClr val="F1C522"/>
      </a:accent2>
      <a:accent3>
        <a:srgbClr val="A5A5A5"/>
      </a:accent3>
      <a:accent4>
        <a:srgbClr val="DD4E3E"/>
      </a:accent4>
      <a:accent5>
        <a:srgbClr val="B60702"/>
      </a:accent5>
      <a:accent6>
        <a:srgbClr val="575A6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4" id="{701A5BD7-0668-AC4B-85FF-46745B75A4EA}" vid="{66106481-DA0C-B845-98E6-4F313E509526}"/>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FIIN0056 PPT_mall_spara_investera_la¦èna</Template>
  <TotalTime>4924</TotalTime>
  <Words>1222</Words>
  <Application>Microsoft Office PowerPoint</Application>
  <PresentationFormat>Bredbild</PresentationFormat>
  <Paragraphs>182</Paragraphs>
  <Slides>21</Slides>
  <Notes>0</Notes>
  <HiddenSlides>0</HiddenSlides>
  <MMClips>0</MMClips>
  <ScaleCrop>false</ScaleCrop>
  <HeadingPairs>
    <vt:vector size="6" baseType="variant">
      <vt:variant>
        <vt:lpstr>Använt teckensnitt</vt:lpstr>
      </vt:variant>
      <vt:variant>
        <vt:i4>2</vt:i4>
      </vt:variant>
      <vt:variant>
        <vt:lpstr>Tema</vt:lpstr>
      </vt:variant>
      <vt:variant>
        <vt:i4>1</vt:i4>
      </vt:variant>
      <vt:variant>
        <vt:lpstr>Bildrubriker</vt:lpstr>
      </vt:variant>
      <vt:variant>
        <vt:i4>21</vt:i4>
      </vt:variant>
    </vt:vector>
  </HeadingPairs>
  <TitlesOfParts>
    <vt:vector size="24" baseType="lpstr">
      <vt:lpstr>Arial</vt:lpstr>
      <vt:lpstr>Calibri</vt:lpstr>
      <vt:lpstr>familjejuridik</vt:lpstr>
      <vt:lpstr>JÄMSTÄLLDHET BÖRJAR I PLÅNBOKEN</vt:lpstr>
      <vt:lpstr>DET ÄR DAGS ATT PRATA OM… </vt:lpstr>
      <vt:lpstr>ÅR 2057 KOMMER ÅRSINKOMSTERNA VARA LIKA</vt:lpstr>
      <vt:lpstr>EKONOMISK JÄMSTÄLLDHET</vt:lpstr>
      <vt:lpstr>FÖRDELNING FÖRÄLDRAPENNING</vt:lpstr>
      <vt:lpstr>FÖRDELNING VAB</vt:lpstr>
      <vt:lpstr>VEM LÖSER LIVSPUSSLET?</vt:lpstr>
      <vt:lpstr>EXEMPEL - DELTIDSARBETE</vt:lpstr>
      <vt:lpstr>LÄGRE LIVSINKOMST LEDER TILL OJÄMSTÄLLD PENSION</vt:lpstr>
      <vt:lpstr>VAD GER PENSION?</vt:lpstr>
      <vt:lpstr>VÅGA PRATA PENGAR!</vt:lpstr>
      <vt:lpstr>VÅGA PRIORITERA RÄTT! </vt:lpstr>
      <vt:lpstr>VAD SKA VI PRATA OM DÅ?</vt:lpstr>
      <vt:lpstr>OM DU ÄR ENSAMSTÅENDE</vt:lpstr>
      <vt:lpstr>KVINNOR SPARAR GENERELLT MED LÄGRE RISK</vt:lpstr>
      <vt:lpstr>KVINNOR OCH MÄN SÖKER INFORMATION PÅ OLIKA SÄTT</vt:lpstr>
      <vt:lpstr>VALFRIHET ATT LEVA DET LIV MAN VILL</vt:lpstr>
      <vt:lpstr>ÅNGEST ELLER STOLTHET ÖVER SPARANDET?</vt:lpstr>
      <vt:lpstr>HUR FÅR VI MER JÄMSTÄLLDA LIVSINKOMSTER?</vt:lpstr>
      <vt:lpstr>DET VIKTIGASTE ATT TA MED SIG:</vt:lpstr>
      <vt:lpstr>Tack för idag!</vt:lpstr>
    </vt:vector>
  </TitlesOfParts>
  <Company>Finansinspektionen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Jämställdhet börjar i plånboken</dc:title>
  <dc:creator>Niklas Uppenberg</dc:creator>
  <cp:lastModifiedBy>Vanda Brandt</cp:lastModifiedBy>
  <cp:revision>13</cp:revision>
  <dcterms:created xsi:type="dcterms:W3CDTF">2023-01-27T14:08:54Z</dcterms:created>
  <dcterms:modified xsi:type="dcterms:W3CDTF">2023-04-26T08:59:00Z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5a125809-f7f8-456f-9019-c72184f8814c_Enabled">
    <vt:lpwstr>true</vt:lpwstr>
  </property>
  <property fmtid="{D5CDD505-2E9C-101B-9397-08002B2CF9AE}" pid="3" name="MSIP_Label_5a125809-f7f8-456f-9019-c72184f8814c_SetDate">
    <vt:lpwstr>2023-04-24T17:32:40Z</vt:lpwstr>
  </property>
  <property fmtid="{D5CDD505-2E9C-101B-9397-08002B2CF9AE}" pid="4" name="MSIP_Label_5a125809-f7f8-456f-9019-c72184f8814c_Method">
    <vt:lpwstr>Privileged</vt:lpwstr>
  </property>
  <property fmtid="{D5CDD505-2E9C-101B-9397-08002B2CF9AE}" pid="5" name="MSIP_Label_5a125809-f7f8-456f-9019-c72184f8814c_Name">
    <vt:lpwstr>Publik</vt:lpwstr>
  </property>
  <property fmtid="{D5CDD505-2E9C-101B-9397-08002B2CF9AE}" pid="6" name="MSIP_Label_5a125809-f7f8-456f-9019-c72184f8814c_SiteId">
    <vt:lpwstr>1e4e7cc6-7b26-46be-915e-cd1c8633e92f</vt:lpwstr>
  </property>
  <property fmtid="{D5CDD505-2E9C-101B-9397-08002B2CF9AE}" pid="7" name="MSIP_Label_5a125809-f7f8-456f-9019-c72184f8814c_ActionId">
    <vt:lpwstr>06334d97-3cdd-4c7c-8c67-aabe88705b7c</vt:lpwstr>
  </property>
  <property fmtid="{D5CDD505-2E9C-101B-9397-08002B2CF9AE}" pid="8" name="MSIP_Label_5a125809-f7f8-456f-9019-c72184f8814c_ContentBits">
    <vt:lpwstr>2</vt:lpwstr>
  </property>
</Properties>
</file>