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304" r:id="rId4"/>
    <p:sldId id="297" r:id="rId5"/>
    <p:sldId id="268" r:id="rId6"/>
    <p:sldId id="298" r:id="rId7"/>
    <p:sldId id="306" r:id="rId8"/>
    <p:sldId id="307" r:id="rId9"/>
    <p:sldId id="289" r:id="rId10"/>
    <p:sldId id="292" r:id="rId11"/>
    <p:sldId id="27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0D5"/>
    <a:srgbClr val="44999C"/>
    <a:srgbClr val="00A780"/>
    <a:srgbClr val="404040"/>
    <a:srgbClr val="91CAAF"/>
    <a:srgbClr val="00AA80"/>
    <a:srgbClr val="009CB3"/>
    <a:srgbClr val="E8E6E0"/>
    <a:srgbClr val="90B89D"/>
    <a:srgbClr val="069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920" autoAdjust="0"/>
  </p:normalViewPr>
  <p:slideViewPr>
    <p:cSldViewPr snapToGrid="0" showGuides="1">
      <p:cViewPr varScale="1">
        <p:scale>
          <a:sx n="77" d="100"/>
          <a:sy n="77" d="100"/>
        </p:scale>
        <p:origin x="1188" y="9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A1090-7399-BE47-B8B1-881EC826E9F9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1D9B3-0424-AE4A-B8B4-BBEE3C89A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99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77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 dirty="0">
              <a:latin typeface="+mn-lt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890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49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66633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altLang="sv-SE" dirty="0">
              <a:latin typeface="+mn-lt"/>
              <a:cs typeface="Arial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20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92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90062"/>
          </a:xfrm>
        </p:spPr>
        <p:txBody>
          <a:bodyPr/>
          <a:lstStyle/>
          <a:p>
            <a:endParaRPr lang="sv-SE" b="0" i="0" dirty="0">
              <a:solidFill>
                <a:srgbClr val="505051"/>
              </a:solidFill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350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22127"/>
          </a:xfrm>
        </p:spPr>
        <p:txBody>
          <a:bodyPr/>
          <a:lstStyle/>
          <a:p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3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62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22127"/>
          </a:xfrm>
        </p:spPr>
        <p:txBody>
          <a:bodyPr/>
          <a:lstStyle/>
          <a:p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6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873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2692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D9B3-0424-AE4A-B8B4-BBEE3C89A38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33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dget_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029B504-BDBC-1AED-3F57-2D33BCB0F0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CE70E46-123C-582A-8E95-750418603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1083" y="2758198"/>
            <a:ext cx="9144000" cy="1086443"/>
          </a:xfrm>
        </p:spPr>
        <p:txBody>
          <a:bodyPr anchor="t"/>
          <a:lstStyle>
            <a:lvl1pPr algn="l">
              <a:defRPr sz="6000">
                <a:solidFill>
                  <a:srgbClr val="44999C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C82ADE2-6FBD-F173-66D3-B118AF906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083" y="3665234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27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avsnittsdelare uta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8FABCCB-A2AE-0444-BCCF-576C0D91F2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824"/>
            <a:ext cx="12192000" cy="6858000"/>
          </a:xfrm>
          <a:solidFill>
            <a:schemeClr val="bg2">
              <a:lumMod val="75000"/>
              <a:alpha val="80066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på bildikonen för att montera bild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2AABBAB-5904-2AB2-D67B-2653ABE7B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32" y="2699437"/>
            <a:ext cx="11165535" cy="1325563"/>
          </a:xfrm>
        </p:spPr>
        <p:txBody>
          <a:bodyPr anchor="t" anchorCtr="0"/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C1F6203D-A46F-1F18-3BCE-C2796B265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483" y="5917472"/>
            <a:ext cx="440421" cy="6871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181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avsnittsdelare 01 med tonplatta i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immar&#10;&#10;Automatiskt genererad beskrivning">
            <a:extLst>
              <a:ext uri="{FF2B5EF4-FFF2-40B4-BE49-F238E27FC236}">
                <a16:creationId xmlns:a16="http://schemas.microsoft.com/office/drawing/2014/main" id="{30850561-216F-9DF0-BE9B-E62DBE64CC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812A3AB0-C3F1-1236-FF3A-E3B4C8195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83" y="5927639"/>
            <a:ext cx="446091" cy="67700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2AABBAB-5904-2AB2-D67B-2653ABE7B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32" y="2699437"/>
            <a:ext cx="11165535" cy="1325563"/>
          </a:xfrm>
        </p:spPr>
        <p:txBody>
          <a:bodyPr anchor="t" anchorCtr="0"/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1767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avsnittsdelare 02 med tonplatta i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ykel, byggnad, utomhus, parkerad&#10;&#10;Automatiskt genererad beskrivning">
            <a:extLst>
              <a:ext uri="{FF2B5EF4-FFF2-40B4-BE49-F238E27FC236}">
                <a16:creationId xmlns:a16="http://schemas.microsoft.com/office/drawing/2014/main" id="{E9755A72-915C-EE96-7BB7-68B91E4AC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812A3AB0-C3F1-1236-FF3A-E3B4C8195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83" y="5927639"/>
            <a:ext cx="446091" cy="67700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2AABBAB-5904-2AB2-D67B-2653ABE7B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32" y="2699437"/>
            <a:ext cx="11165535" cy="1325563"/>
          </a:xfrm>
        </p:spPr>
        <p:txBody>
          <a:bodyPr anchor="t" anchorCtr="0"/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9400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avsnittsdelare 03 med tonplatta i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inomhus, skrivbord&#10;&#10;Automatiskt genererad beskrivning">
            <a:extLst>
              <a:ext uri="{FF2B5EF4-FFF2-40B4-BE49-F238E27FC236}">
                <a16:creationId xmlns:a16="http://schemas.microsoft.com/office/drawing/2014/main" id="{32D902F5-1E43-870B-394C-95026E40D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812A3AB0-C3F1-1236-FF3A-E3B4C8195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83" y="5927639"/>
            <a:ext cx="446091" cy="67700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2AABBAB-5904-2AB2-D67B-2653ABE7B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32" y="2699437"/>
            <a:ext cx="11165535" cy="1325563"/>
          </a:xfrm>
        </p:spPr>
        <p:txBody>
          <a:bodyPr anchor="t" anchorCtr="0"/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98170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avsnittsdelare 04 med tonplatta i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bärbar dator, dator, inomhus&#10;&#10;Automatiskt genererad beskrivning">
            <a:extLst>
              <a:ext uri="{FF2B5EF4-FFF2-40B4-BE49-F238E27FC236}">
                <a16:creationId xmlns:a16="http://schemas.microsoft.com/office/drawing/2014/main" id="{58A46120-0F5E-F175-7E4C-003E241FD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812A3AB0-C3F1-1236-FF3A-E3B4C8195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83" y="5927639"/>
            <a:ext cx="446091" cy="67700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2AABBAB-5904-2AB2-D67B-2653ABE7B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32" y="2699437"/>
            <a:ext cx="11165535" cy="1325563"/>
          </a:xfrm>
        </p:spPr>
        <p:txBody>
          <a:bodyPr anchor="t" anchorCtr="0"/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62412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8E5D53-C919-41E5-8E0A-4C35B9D9A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31" y="5926237"/>
            <a:ext cx="449977" cy="682907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2AABBAB-5904-2AB2-D67B-2653ABE7B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595" y="620196"/>
            <a:ext cx="11165535" cy="1325563"/>
          </a:xfrm>
        </p:spPr>
        <p:txBody>
          <a:bodyPr anchor="t" anchorCtr="0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84B71AAA-BB27-E76E-4F27-DB3C51D41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24" y="6407151"/>
            <a:ext cx="3432498" cy="201993"/>
          </a:xfrm>
          <a:solidFill>
            <a:schemeClr val="accent1"/>
          </a:solidFill>
        </p:spPr>
        <p:txBody>
          <a:bodyPr tIns="72000" rIns="360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EE65278C-B8D3-5605-F85D-109C1C2A80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3094" y="1295881"/>
            <a:ext cx="8461093" cy="4844397"/>
          </a:xfrm>
          <a:solidFill>
            <a:schemeClr val="bg2">
              <a:lumMod val="75000"/>
              <a:alpha val="80066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på bildikonen för att lägga in bild</a:t>
            </a: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9400723E-ABA2-0E26-C85C-AA108A072C11}"/>
              </a:ext>
            </a:extLst>
          </p:cNvPr>
          <p:cNvCxnSpPr>
            <a:cxnSpLocks/>
          </p:cNvCxnSpPr>
          <p:nvPr userDrawn="1"/>
        </p:nvCxnSpPr>
        <p:spPr>
          <a:xfrm>
            <a:off x="720969" y="1131277"/>
            <a:ext cx="103006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290693-7B52-BEF4-F6DE-467454247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56" y="0"/>
            <a:ext cx="2329043" cy="2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04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dget_tac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612FC81D-5E29-990C-8058-B971BEAEA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25406"/>
            <a:ext cx="12192000" cy="233259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CE70E46-123C-582A-8E95-750418603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4489" y="1389184"/>
            <a:ext cx="9144000" cy="1086443"/>
          </a:xfrm>
        </p:spPr>
        <p:txBody>
          <a:bodyPr anchor="t"/>
          <a:lstStyle>
            <a:lvl1pPr algn="l">
              <a:defRPr sz="6000">
                <a:solidFill>
                  <a:srgbClr val="44999C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C82ADE2-6FBD-F173-66D3-B118AF9061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4489" y="2475627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sv-SE" sz="2000" b="1" dirty="0"/>
              <a:t>Kontakt: </a:t>
            </a:r>
          </a:p>
          <a:p>
            <a:pPr>
              <a:spcBef>
                <a:spcPts val="0"/>
              </a:spcBef>
            </a:pPr>
            <a:r>
              <a:rPr lang="sv-SE" sz="2000" dirty="0"/>
              <a:t>Namn Förnamn</a:t>
            </a:r>
          </a:p>
          <a:p>
            <a:pPr>
              <a:spcBef>
                <a:spcPts val="0"/>
              </a:spcBef>
            </a:pPr>
            <a:r>
              <a:rPr lang="sv-SE" sz="2000" dirty="0" err="1"/>
              <a:t>namn.fornamn@foretag.se</a:t>
            </a:r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243FB9-22FA-AC5C-663C-552E238E3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56" y="0"/>
            <a:ext cx="2329043" cy="232904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D39741D-0B0A-98B7-F4FF-AB5C16A46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34528"/>
            <a:ext cx="12192000" cy="28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7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06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AC05143-D882-00D7-7790-DD7C0C6C6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56" y="0"/>
            <a:ext cx="2329043" cy="2329043"/>
          </a:xfrm>
          <a:prstGeom prst="rect">
            <a:avLst/>
          </a:prstGeom>
        </p:spPr>
      </p:pic>
      <p:pic>
        <p:nvPicPr>
          <p:cNvPr id="14" name="Bildobjekt 13" descr="En bild som visar text, elektronik, visitkort&#10;&#10;Automatiskt genererad beskrivning">
            <a:extLst>
              <a:ext uri="{FF2B5EF4-FFF2-40B4-BE49-F238E27FC236}">
                <a16:creationId xmlns:a16="http://schemas.microsoft.com/office/drawing/2014/main" id="{D9D1E19B-CC27-8FEC-0DED-CBB20BF1B4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9766"/>
            <a:ext cx="4533900" cy="26797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CDD9E91-F2C7-6C8C-0AE9-728A296EC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6553DB-62FB-65DB-80DD-B2320FF6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86" y="1817022"/>
            <a:ext cx="51181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3CC04F58-6A76-67D4-11CC-865F962571A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08028" y="1817022"/>
            <a:ext cx="51181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C70B733E-AD67-1584-AC93-693DFC3A2241}"/>
              </a:ext>
            </a:extLst>
          </p:cNvPr>
          <p:cNvCxnSpPr>
            <a:cxnSpLocks/>
          </p:cNvCxnSpPr>
          <p:nvPr userDrawn="1"/>
        </p:nvCxnSpPr>
        <p:spPr>
          <a:xfrm>
            <a:off x="720969" y="1131277"/>
            <a:ext cx="103006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4808FA7-FE55-1719-A320-B65887C585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24" y="6407151"/>
            <a:ext cx="3432498" cy="201993"/>
          </a:xfrm>
          <a:solidFill>
            <a:schemeClr val="accent1"/>
          </a:solidFill>
        </p:spPr>
        <p:txBody>
          <a:bodyPr tIns="72000" rIns="360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93124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DD9E91-F2C7-6C8C-0AE9-728A296EC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4" name="Platshållare för tabell 13">
            <a:extLst>
              <a:ext uri="{FF2B5EF4-FFF2-40B4-BE49-F238E27FC236}">
                <a16:creationId xmlns:a16="http://schemas.microsoft.com/office/drawing/2014/main" id="{92D0884F-9497-513D-38DA-A40C2F04A3C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20725" y="1871663"/>
            <a:ext cx="10396538" cy="3074987"/>
          </a:xfrm>
        </p:spPr>
        <p:txBody>
          <a:bodyPr/>
          <a:lstStyle/>
          <a:p>
            <a:r>
              <a:rPr lang="sv-SE"/>
              <a:t>Klicka på ikonen för att lägga till en tabell</a:t>
            </a:r>
            <a:endParaRPr lang="sv-SE" dirty="0"/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0AA08AA0-54F7-A007-FE10-1BE6C4FFF883}"/>
              </a:ext>
            </a:extLst>
          </p:cNvPr>
          <p:cNvCxnSpPr>
            <a:cxnSpLocks/>
          </p:cNvCxnSpPr>
          <p:nvPr userDrawn="1"/>
        </p:nvCxnSpPr>
        <p:spPr>
          <a:xfrm>
            <a:off x="720969" y="1131277"/>
            <a:ext cx="103006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692A81EF-6D6F-4CB8-ABA1-4E73215B8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56" y="0"/>
            <a:ext cx="2329043" cy="2329043"/>
          </a:xfrm>
          <a:prstGeom prst="rect">
            <a:avLst/>
          </a:prstGeom>
        </p:spPr>
      </p:pic>
      <p:pic>
        <p:nvPicPr>
          <p:cNvPr id="6" name="Bildobjekt 5" descr="En bild som visar text, elektronik, visitkort&#10;&#10;Automatiskt genererad beskrivning">
            <a:extLst>
              <a:ext uri="{FF2B5EF4-FFF2-40B4-BE49-F238E27FC236}">
                <a16:creationId xmlns:a16="http://schemas.microsoft.com/office/drawing/2014/main" id="{F228C51C-A315-BC0F-73ED-480FC42CE7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9766"/>
            <a:ext cx="4533900" cy="267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9B702E-4D08-B4C8-D092-607A0D497C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24" y="6407151"/>
            <a:ext cx="3432498" cy="201993"/>
          </a:xfrm>
          <a:solidFill>
            <a:schemeClr val="accent1"/>
          </a:solidFill>
        </p:spPr>
        <p:txBody>
          <a:bodyPr tIns="72000" rIns="360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945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bild_ver2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56BF9C-63F7-62DC-7A0A-CA805C999FD3}"/>
              </a:ext>
            </a:extLst>
          </p:cNvPr>
          <p:cNvSpPr/>
          <p:nvPr userDrawn="1"/>
        </p:nvSpPr>
        <p:spPr>
          <a:xfrm>
            <a:off x="7859330" y="322155"/>
            <a:ext cx="3960000" cy="3960000"/>
          </a:xfrm>
          <a:prstGeom prst="rect">
            <a:avLst/>
          </a:prstGeom>
          <a:solidFill>
            <a:srgbClr val="A6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A73186-FC59-7909-1E2C-447691E10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16" y="626020"/>
            <a:ext cx="5765800" cy="1325563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6C0185-FB16-31C8-9DE4-1678F8FF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2" y="1812925"/>
            <a:ext cx="51181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4C2FFB19-5838-DEFD-7B21-0E560B947B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5250" y="620196"/>
            <a:ext cx="5075025" cy="5283200"/>
          </a:xfrm>
          <a:solidFill>
            <a:schemeClr val="bg2">
              <a:lumMod val="90000"/>
            </a:schemeClr>
          </a:solidFill>
        </p:spPr>
        <p:txBody>
          <a:bodyPr anchor="t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4" name="Bildobjekt 3" descr="En bild som visar text, elektronik, visitkort&#10;&#10;Automatiskt genererad beskrivning">
            <a:extLst>
              <a:ext uri="{FF2B5EF4-FFF2-40B4-BE49-F238E27FC236}">
                <a16:creationId xmlns:a16="http://schemas.microsoft.com/office/drawing/2014/main" id="{41E0671D-A8CB-E2F7-87C6-8A38A27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9766"/>
            <a:ext cx="4533900" cy="267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B7D721-333A-AC1A-D6F8-BDE70B0BB4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24" y="6407151"/>
            <a:ext cx="3432498" cy="201993"/>
          </a:xfrm>
          <a:solidFill>
            <a:schemeClr val="accent1"/>
          </a:solidFill>
        </p:spPr>
        <p:txBody>
          <a:bodyPr tIns="72000" rIns="360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72070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bildver3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DF04A70-2E5D-9059-6A59-F3F54B595E02}"/>
              </a:ext>
            </a:extLst>
          </p:cNvPr>
          <p:cNvSpPr/>
          <p:nvPr userDrawn="1"/>
        </p:nvSpPr>
        <p:spPr>
          <a:xfrm>
            <a:off x="7861954" y="2241971"/>
            <a:ext cx="3960000" cy="3960000"/>
          </a:xfrm>
          <a:prstGeom prst="rect">
            <a:avLst/>
          </a:prstGeom>
          <a:solidFill>
            <a:srgbClr val="A6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A73186-FC59-7909-1E2C-447691E10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16" y="626020"/>
            <a:ext cx="5765800" cy="1325563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6C0185-FB16-31C8-9DE4-1678F8FF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2" y="1812925"/>
            <a:ext cx="51181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4C2FFB19-5838-DEFD-7B21-0E560B947B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5250" y="620196"/>
            <a:ext cx="5075025" cy="5283200"/>
          </a:xfrm>
          <a:solidFill>
            <a:schemeClr val="bg2">
              <a:lumMod val="90000"/>
            </a:schemeClr>
          </a:solidFill>
        </p:spPr>
        <p:txBody>
          <a:bodyPr anchor="t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4" name="Bildobjekt 3" descr="En bild som visar text, elektronik, visitkort&#10;&#10;Automatiskt genererad beskrivning">
            <a:extLst>
              <a:ext uri="{FF2B5EF4-FFF2-40B4-BE49-F238E27FC236}">
                <a16:creationId xmlns:a16="http://schemas.microsoft.com/office/drawing/2014/main" id="{3B47BDFB-B9C4-F3A3-272F-04DD1A58B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9766"/>
            <a:ext cx="4533900" cy="2679700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3D091DF3-9ACA-7673-2BF6-3C745B0040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24" y="6407151"/>
            <a:ext cx="3432498" cy="201993"/>
          </a:xfrm>
          <a:solidFill>
            <a:schemeClr val="accent1"/>
          </a:solidFill>
        </p:spPr>
        <p:txBody>
          <a:bodyPr tIns="72000" rIns="360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2735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DD9E91-F2C7-6C8C-0AE9-728A296EC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6DE5C4E8-5DB1-CA6D-F9DC-1630381B005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5653" y="1800248"/>
            <a:ext cx="4257509" cy="285273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Platshållare för diagram 12">
            <a:extLst>
              <a:ext uri="{FF2B5EF4-FFF2-40B4-BE49-F238E27FC236}">
                <a16:creationId xmlns:a16="http://schemas.microsoft.com/office/drawing/2014/main" id="{5FB2747E-95C8-B808-304D-F3426CD49AA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165141" y="1800540"/>
            <a:ext cx="4411663" cy="2794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979F21AF-24B5-9B19-D4FB-9380E6ADA92B}"/>
              </a:ext>
            </a:extLst>
          </p:cNvPr>
          <p:cNvCxnSpPr>
            <a:cxnSpLocks/>
          </p:cNvCxnSpPr>
          <p:nvPr userDrawn="1"/>
        </p:nvCxnSpPr>
        <p:spPr>
          <a:xfrm>
            <a:off x="720969" y="1131277"/>
            <a:ext cx="103006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11DA1F9A-EDAC-8545-F82A-D1FFEBBF6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56" y="0"/>
            <a:ext cx="2329043" cy="2329043"/>
          </a:xfrm>
          <a:prstGeom prst="rect">
            <a:avLst/>
          </a:prstGeom>
        </p:spPr>
      </p:pic>
      <p:pic>
        <p:nvPicPr>
          <p:cNvPr id="5" name="Bildobjekt 4" descr="En bild som visar text, elektronik, visitkort&#10;&#10;Automatiskt genererad beskrivning">
            <a:extLst>
              <a:ext uri="{FF2B5EF4-FFF2-40B4-BE49-F238E27FC236}">
                <a16:creationId xmlns:a16="http://schemas.microsoft.com/office/drawing/2014/main" id="{894D8D55-55BC-7F8E-0A80-609A9645C5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9766"/>
            <a:ext cx="4533900" cy="267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957BCE-A7CE-F43E-FDDA-4E1D548BD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9624" y="6407151"/>
            <a:ext cx="3432498" cy="201993"/>
          </a:xfrm>
          <a:solidFill>
            <a:schemeClr val="accent1"/>
          </a:solidFill>
        </p:spPr>
        <p:txBody>
          <a:bodyPr tIns="72000" rIns="360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14797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DD9E91-F2C7-6C8C-0AE9-728A296EC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3AA35E25-0372-F4A2-32BF-610BB7CA15F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01438" y="1759675"/>
            <a:ext cx="8004175" cy="3149600"/>
          </a:xfrm>
        </p:spPr>
        <p:txBody>
          <a:bodyPr/>
          <a:lstStyle/>
          <a:p>
            <a:r>
              <a:rPr lang="sv-SE"/>
              <a:t>Klicka på ikonen för att lägga till en tabell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697CD49F-F0D8-A237-39CB-8E764E2F9C4F}"/>
              </a:ext>
            </a:extLst>
          </p:cNvPr>
          <p:cNvCxnSpPr>
            <a:cxnSpLocks/>
          </p:cNvCxnSpPr>
          <p:nvPr userDrawn="1"/>
        </p:nvCxnSpPr>
        <p:spPr>
          <a:xfrm>
            <a:off x="720969" y="1131277"/>
            <a:ext cx="103006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C36EF6EA-D53E-A6EA-9559-903228B80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56" y="0"/>
            <a:ext cx="2329043" cy="2329043"/>
          </a:xfrm>
          <a:prstGeom prst="rect">
            <a:avLst/>
          </a:prstGeom>
        </p:spPr>
      </p:pic>
      <p:pic>
        <p:nvPicPr>
          <p:cNvPr id="6" name="Bildobjekt 5" descr="En bild som visar text, elektronik, visitkort&#10;&#10;Automatiskt genererad beskrivning">
            <a:extLst>
              <a:ext uri="{FF2B5EF4-FFF2-40B4-BE49-F238E27FC236}">
                <a16:creationId xmlns:a16="http://schemas.microsoft.com/office/drawing/2014/main" id="{42510C95-50F6-A811-0777-E9209B3D21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9766"/>
            <a:ext cx="4533900" cy="2679700"/>
          </a:xfrm>
          <a:prstGeom prst="rect">
            <a:avLst/>
          </a:prstGeom>
        </p:spPr>
      </p:pic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0961E0AE-8163-92B5-28FC-E3DFD2A41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24" y="6407151"/>
            <a:ext cx="3432498" cy="201993"/>
          </a:xfrm>
          <a:solidFill>
            <a:schemeClr val="accent1"/>
          </a:solidFill>
        </p:spPr>
        <p:txBody>
          <a:bodyPr tIns="72000" rIns="360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1466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färga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323E3AC-3CA5-FD28-B656-45F78F312E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D117C67-89F7-C4AB-4781-AB20EB0072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83" y="5927639"/>
            <a:ext cx="446091" cy="67700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2AABBAB-5904-2AB2-D67B-2653ABE7B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812" y="596900"/>
            <a:ext cx="11165535" cy="1325563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79A82D1C-DA72-A13D-050C-BB06B48D62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24" y="6407151"/>
            <a:ext cx="3432498" cy="201993"/>
          </a:xfrm>
          <a:solidFill>
            <a:schemeClr val="accent1"/>
          </a:solidFill>
        </p:spPr>
        <p:txBody>
          <a:bodyPr tIns="72000" rIns="360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BC3AEEF7-3A9D-5261-F36B-45B9F97D6661}"/>
              </a:ext>
            </a:extLst>
          </p:cNvPr>
          <p:cNvCxnSpPr>
            <a:cxnSpLocks/>
          </p:cNvCxnSpPr>
          <p:nvPr userDrawn="1"/>
        </p:nvCxnSpPr>
        <p:spPr>
          <a:xfrm>
            <a:off x="720969" y="1131277"/>
            <a:ext cx="103006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85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_avsnittsdelare_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8E7A50D-E33C-2386-FC56-3963A56F5B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824"/>
            <a:ext cx="12192000" cy="6858000"/>
          </a:xfrm>
          <a:solidFill>
            <a:schemeClr val="accent4">
              <a:alpha val="7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2AABBAB-5904-2AB2-D67B-2653ABE7B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32" y="2699437"/>
            <a:ext cx="11165535" cy="1325563"/>
          </a:xfrm>
        </p:spPr>
        <p:txBody>
          <a:bodyPr anchor="t" anchorCtr="0"/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8FABCCB-A2AE-0444-BCCF-576C0D91F2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824"/>
            <a:ext cx="12192000" cy="6846351"/>
          </a:xfrm>
          <a:solidFill>
            <a:schemeClr val="accent4">
              <a:alpha val="80066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Montera bilden, högerklicka och lägg längst bak för transparant platta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C1F6203D-A46F-1F18-3BCE-C2796B265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483" y="5917472"/>
            <a:ext cx="440421" cy="6871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053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0">
            <a:alpha val="5967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1F89B14-211D-7F37-AFAE-BA63BA27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8" y="6231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EB650A-1293-7417-82B2-8E2B313D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999" y="1883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BAF26AE-FB9B-9B46-54C3-9ED5D679E176}"/>
              </a:ext>
            </a:extLst>
          </p:cNvPr>
          <p:cNvSpPr txBox="1"/>
          <p:nvPr userDrawn="1"/>
        </p:nvSpPr>
        <p:spPr>
          <a:xfrm>
            <a:off x="11729945" y="6511460"/>
            <a:ext cx="366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C3D5E0-3B99-BD48-AF92-B6515BC9C4F7}" type="slidenum">
              <a:rPr lang="sv-SE" sz="1000" smtClean="0"/>
              <a:t>‹#›</a:t>
            </a:fld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2907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7" r:id="rId3"/>
    <p:sldLayoutId id="2147483670" r:id="rId4"/>
    <p:sldLayoutId id="2147483671" r:id="rId5"/>
    <p:sldLayoutId id="2147483652" r:id="rId6"/>
    <p:sldLayoutId id="2147483673" r:id="rId7"/>
    <p:sldLayoutId id="2147483655" r:id="rId8"/>
    <p:sldLayoutId id="2147483672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75" r:id="rId15"/>
    <p:sldLayoutId id="2147483676" r:id="rId16"/>
    <p:sldLayoutId id="214748368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37A2C-5632-4A05-46B8-AD4119D92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41" y="2495116"/>
            <a:ext cx="9511303" cy="1086443"/>
          </a:xfrm>
        </p:spPr>
        <p:txBody>
          <a:bodyPr/>
          <a:lstStyle/>
          <a:p>
            <a:r>
              <a:rPr lang="sv-SE" dirty="0"/>
              <a:t>FÖRDJUPNING BANKFRÅGOR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2F6C5B9-849C-1F5D-A1AA-5E3C38A46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593" y="3471341"/>
            <a:ext cx="4193879" cy="370748"/>
          </a:xfrm>
        </p:spPr>
        <p:txBody>
          <a:bodyPr/>
          <a:lstStyle/>
          <a:p>
            <a:r>
              <a:rPr lang="sv-SE" dirty="0"/>
              <a:t>Konsumenternas Bank- och finansbyrå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634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B311C97-1B07-19FD-9EE6-C6C79033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KONTAKTA OSS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FC3D253-5568-99C5-81A9-6517621A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253331"/>
            <a:ext cx="5118100" cy="3182244"/>
          </a:xfrm>
        </p:spPr>
        <p:txBody>
          <a:bodyPr>
            <a:normAutofit/>
          </a:bodyPr>
          <a:lstStyle/>
          <a:p>
            <a:pPr>
              <a:tabLst>
                <a:tab pos="214313" algn="l"/>
              </a:tabLst>
            </a:pPr>
            <a:r>
              <a:rPr lang="sv-SE" dirty="0">
                <a:ea typeface="Arial" charset="0"/>
                <a:cs typeface="Arial" charset="0"/>
              </a:rPr>
              <a:t>Konsumenternas Bank- och finansbyrå</a:t>
            </a:r>
          </a:p>
          <a:p>
            <a:pPr>
              <a:tabLst>
                <a:tab pos="214313" algn="l"/>
              </a:tabLst>
            </a:pPr>
            <a:r>
              <a:rPr lang="sv-SE" dirty="0">
                <a:ea typeface="Arial" charset="0"/>
                <a:cs typeface="Arial" charset="0"/>
              </a:rPr>
              <a:t>Telefon 0200 - 22 58 00</a:t>
            </a:r>
          </a:p>
          <a:p>
            <a:pPr>
              <a:tabLst>
                <a:tab pos="214313" algn="l"/>
              </a:tabLst>
            </a:pPr>
            <a:r>
              <a:rPr lang="sv-SE" dirty="0">
                <a:ea typeface="Arial" charset="0"/>
                <a:cs typeface="Arial" charset="0"/>
              </a:rPr>
              <a:t>Vardagar  09:00 – 12:00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BE32249-6D33-EFAB-8CAE-AF13750DDC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4" y="6371151"/>
            <a:ext cx="1648331" cy="257369"/>
          </a:xfrm>
        </p:spPr>
        <p:txBody>
          <a:bodyPr wrap="none">
            <a:spAutoFit/>
          </a:bodyPr>
          <a:lstStyle/>
          <a:p>
            <a:r>
              <a:rPr lang="sv-SE" dirty="0"/>
              <a:t>FÖRDJUPNING BANKFRÅGOR</a:t>
            </a:r>
          </a:p>
        </p:txBody>
      </p:sp>
      <p:pic>
        <p:nvPicPr>
          <p:cNvPr id="8" name="Platshållare för bild 7" descr="En bild som visar person&#10;&#10;Automatiskt genererad beskrivning">
            <a:extLst>
              <a:ext uri="{FF2B5EF4-FFF2-40B4-BE49-F238E27FC236}">
                <a16:creationId xmlns:a16="http://schemas.microsoft.com/office/drawing/2014/main" id="{2089D2BE-4A59-42EB-BE70-C812519634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60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3427CB-601F-D5EE-8EB5-AA804079B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527FED4A-E9D3-B0A1-5C06-DABA8CA8E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v-SE" sz="1800" b="1" dirty="0"/>
              <a:t>Kontakt: </a:t>
            </a:r>
          </a:p>
          <a:p>
            <a:pPr>
              <a:spcBef>
                <a:spcPts val="0"/>
              </a:spcBef>
            </a:pPr>
            <a:r>
              <a:rPr lang="sv-SE" sz="1800" dirty="0"/>
              <a:t>Mahabad Rahnamafar</a:t>
            </a:r>
          </a:p>
          <a:p>
            <a:pPr>
              <a:spcBef>
                <a:spcPts val="0"/>
              </a:spcBef>
            </a:pPr>
            <a:r>
              <a:rPr lang="sv-SE" sz="1800" dirty="0"/>
              <a:t>mahabad.rahnamafar@konsumenternas.se</a:t>
            </a:r>
          </a:p>
        </p:txBody>
      </p:sp>
    </p:spTree>
    <p:extLst>
      <p:ext uri="{BB962C8B-B14F-4D97-AF65-F5344CB8AC3E}">
        <p14:creationId xmlns:p14="http://schemas.microsoft.com/office/powerpoint/2010/main" val="76352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4A889-2D59-81F9-E952-4CB7C8AF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 VERKSAMHET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275AAF-2321-12D1-C6BD-CE8AD59F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288801"/>
            <a:ext cx="5118100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Calibri" panose="020F0502020204030204" pitchFamily="34" charset="0"/>
              </a:rPr>
              <a:t>Gratis och oberoende information och vägledning.</a:t>
            </a:r>
          </a:p>
          <a:p>
            <a:r>
              <a:rPr lang="sv-SE" dirty="0">
                <a:latin typeface="Calibri" panose="020F0502020204030204" pitchFamily="34" charset="0"/>
              </a:rPr>
              <a:t>Kontakt via telefon, e-post och brev.</a:t>
            </a:r>
          </a:p>
          <a:p>
            <a:r>
              <a:rPr lang="sv-SE" dirty="0">
                <a:latin typeface="Calibri" panose="020F0502020204030204" pitchFamily="34" charset="0"/>
              </a:rPr>
              <a:t>Återkopplar konsumentproblem till branschen och myndigheter.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54AC17-3C18-2665-6B37-7A5BF279C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5" y="6382169"/>
            <a:ext cx="1707643" cy="257369"/>
          </a:xfrm>
        </p:spPr>
        <p:txBody>
          <a:bodyPr wrap="none">
            <a:spAutoFit/>
          </a:bodyPr>
          <a:lstStyle/>
          <a:p>
            <a:r>
              <a:rPr lang="sv-SE" dirty="0"/>
              <a:t>FÖRDJUPNING BANKFRÅGOR</a:t>
            </a:r>
          </a:p>
        </p:txBody>
      </p:sp>
      <p:pic>
        <p:nvPicPr>
          <p:cNvPr id="8" name="Platshållare för bild 7" descr="En bild som visar person&#10;&#10;Automatiskt genererad beskrivning">
            <a:extLst>
              <a:ext uri="{FF2B5EF4-FFF2-40B4-BE49-F238E27FC236}">
                <a16:creationId xmlns:a16="http://schemas.microsoft.com/office/drawing/2014/main" id="{A009C73E-30FC-4F47-8BAD-9D419AE275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63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B311C97-1B07-19FD-9EE6-C6C79033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IDAG SKA VI PRATA OM…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FC3D253-5568-99C5-81A9-6517621A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329271"/>
            <a:ext cx="5118100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14313" algn="l"/>
              </a:tabLst>
            </a:pPr>
            <a:r>
              <a:rPr lang="sv-SE" sz="2000" b="1" dirty="0">
                <a:ea typeface="Arial" charset="0"/>
                <a:cs typeface="Arial" charset="0"/>
              </a:rPr>
              <a:t>Bedrägerier och obehöriga uttag </a:t>
            </a:r>
          </a:p>
          <a:p>
            <a:pPr>
              <a:tabLst>
                <a:tab pos="214313" algn="l"/>
              </a:tabLst>
            </a:pPr>
            <a:r>
              <a:rPr lang="sv-SE" sz="2000" dirty="0">
                <a:ea typeface="Arial" charset="0"/>
                <a:cs typeface="Arial" charset="0"/>
              </a:rPr>
              <a:t>Skillnaden mellan obehöriga och behöriga transaktioner</a:t>
            </a:r>
          </a:p>
          <a:p>
            <a:pPr>
              <a:tabLst>
                <a:tab pos="214313" algn="l"/>
              </a:tabLst>
            </a:pPr>
            <a:r>
              <a:rPr lang="sv-SE" dirty="0">
                <a:ea typeface="Arial" charset="0"/>
                <a:cs typeface="Arial" charset="0"/>
              </a:rPr>
              <a:t>Obehöriga lån</a:t>
            </a:r>
            <a:endParaRPr lang="sv-SE" sz="2000" dirty="0">
              <a:ea typeface="Arial" charset="0"/>
              <a:cs typeface="Arial" charset="0"/>
            </a:endParaRPr>
          </a:p>
          <a:p>
            <a:pPr>
              <a:tabLst>
                <a:tab pos="214313" algn="l"/>
              </a:tabLst>
            </a:pPr>
            <a:r>
              <a:rPr lang="sv-SE" dirty="0">
                <a:ea typeface="Arial" charset="0"/>
                <a:cs typeface="Arial" charset="0"/>
              </a:rPr>
              <a:t>Undvik att bli lurad</a:t>
            </a:r>
            <a:endParaRPr lang="sv-SE" sz="2000" dirty="0">
              <a:ea typeface="Arial" charset="0"/>
              <a:cs typeface="Arial" charset="0"/>
            </a:endParaRPr>
          </a:p>
          <a:p>
            <a:pPr marL="0" indent="0">
              <a:buNone/>
              <a:tabLst>
                <a:tab pos="214313" algn="l"/>
              </a:tabLst>
            </a:pPr>
            <a:br>
              <a:rPr lang="sv-SE" sz="2000" b="1" dirty="0">
                <a:ea typeface="Arial" charset="0"/>
                <a:cs typeface="Arial" charset="0"/>
              </a:rPr>
            </a:br>
            <a:r>
              <a:rPr lang="sv-SE" sz="2000" b="1" dirty="0">
                <a:ea typeface="Arial" charset="0"/>
                <a:cs typeface="Arial" charset="0"/>
              </a:rPr>
              <a:t>Lån till äldre</a:t>
            </a:r>
          </a:p>
          <a:p>
            <a:pPr>
              <a:tabLst>
                <a:tab pos="214313" algn="l"/>
              </a:tabLst>
            </a:pPr>
            <a:r>
              <a:rPr lang="sv-SE" dirty="0">
                <a:ea typeface="Arial" charset="0"/>
                <a:cs typeface="Arial" charset="0"/>
              </a:rPr>
              <a:t>En närmare titt på kapitalfrigöringskrediter</a:t>
            </a:r>
          </a:p>
          <a:p>
            <a:pPr marL="0" indent="0">
              <a:buNone/>
              <a:tabLst>
                <a:tab pos="214313" algn="l"/>
              </a:tabLst>
            </a:pPr>
            <a:br>
              <a:rPr lang="sv-SE" sz="2000" b="1" dirty="0">
                <a:ea typeface="Arial" charset="0"/>
                <a:cs typeface="Arial" charset="0"/>
              </a:rPr>
            </a:br>
            <a:r>
              <a:rPr lang="sv-SE" sz="2000" b="1" dirty="0">
                <a:ea typeface="Arial" charset="0"/>
                <a:cs typeface="Arial" charset="0"/>
              </a:rPr>
              <a:t>Invändningsrätten</a:t>
            </a:r>
          </a:p>
          <a:p>
            <a:pPr>
              <a:tabLst>
                <a:tab pos="214313" algn="l"/>
              </a:tabLst>
            </a:pPr>
            <a:r>
              <a:rPr lang="sv-SE" dirty="0">
                <a:ea typeface="Arial" charset="0"/>
                <a:cs typeface="Arial" charset="0"/>
              </a:rPr>
              <a:t>Extra skydd vid kreditköp</a:t>
            </a:r>
            <a:endParaRPr lang="sv-SE" sz="2000" dirty="0"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BE32249-6D33-EFAB-8CAE-AF13750DDC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4" y="6371151"/>
            <a:ext cx="1707643" cy="257369"/>
          </a:xfrm>
        </p:spPr>
        <p:txBody>
          <a:bodyPr wrap="none">
            <a:spAutoFit/>
          </a:bodyPr>
          <a:lstStyle/>
          <a:p>
            <a:r>
              <a:rPr lang="sv-SE" dirty="0"/>
              <a:t>FÖRDJUPNING BANKFRÅGOR</a:t>
            </a:r>
          </a:p>
        </p:txBody>
      </p:sp>
      <p:pic>
        <p:nvPicPr>
          <p:cNvPr id="10" name="Platshållare för bild 9" descr="En bild som visar tillbehör, bandage&#10;&#10;Automatiskt genererad beskrivning">
            <a:extLst>
              <a:ext uri="{FF2B5EF4-FFF2-40B4-BE49-F238E27FC236}">
                <a16:creationId xmlns:a16="http://schemas.microsoft.com/office/drawing/2014/main" id="{5BEC12EF-4964-88BB-D443-4D54BD30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250" y="620196"/>
            <a:ext cx="5075025" cy="5283200"/>
          </a:xfrm>
        </p:spPr>
      </p:pic>
    </p:spTree>
    <p:extLst>
      <p:ext uri="{BB962C8B-B14F-4D97-AF65-F5344CB8AC3E}">
        <p14:creationId xmlns:p14="http://schemas.microsoft.com/office/powerpoint/2010/main" val="413834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22E83-8253-6A36-AD98-7A83EAEA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BEDRÄGERIER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5E9B61-D858-B414-147F-4C68FEDD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86" y="1459212"/>
            <a:ext cx="5118100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Skillnaden mellan obehöriga och behöriga transaktioner</a:t>
            </a:r>
            <a:br>
              <a:rPr lang="sv-SE" dirty="0"/>
            </a:br>
            <a:endParaRPr lang="sv-SE" dirty="0"/>
          </a:p>
          <a:p>
            <a:r>
              <a:rPr lang="sv-SE" b="1" dirty="0"/>
              <a:t>Obehörigt</a:t>
            </a:r>
          </a:p>
          <a:p>
            <a:pPr lvl="1"/>
            <a:r>
              <a:rPr lang="sv-SE" dirty="0"/>
              <a:t>Utan samtycke</a:t>
            </a:r>
          </a:p>
          <a:p>
            <a:pPr lvl="1"/>
            <a:r>
              <a:rPr lang="sv-SE" dirty="0"/>
              <a:t>Oaktsamhetsbedömning</a:t>
            </a:r>
          </a:p>
          <a:p>
            <a:pPr lvl="1"/>
            <a:endParaRPr lang="sv-SE" dirty="0"/>
          </a:p>
          <a:p>
            <a:r>
              <a:rPr lang="sv-SE" b="1" dirty="0"/>
              <a:t>Behörigt</a:t>
            </a:r>
          </a:p>
          <a:p>
            <a:pPr lvl="1"/>
            <a:r>
              <a:rPr lang="sv-SE" dirty="0"/>
              <a:t>Med samtycke</a:t>
            </a:r>
          </a:p>
          <a:p>
            <a:pPr lvl="1"/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3D922A-4B2B-B996-1AE9-61D454B6A03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08028" y="1551980"/>
            <a:ext cx="5118100" cy="4351338"/>
          </a:xfrm>
        </p:spPr>
        <p:txBody>
          <a:bodyPr/>
          <a:lstStyle/>
          <a:p>
            <a:r>
              <a:rPr lang="sv-SE" b="1" dirty="0"/>
              <a:t>HD:s avgörande</a:t>
            </a:r>
          </a:p>
          <a:p>
            <a:pPr lvl="1"/>
            <a:r>
              <a:rPr lang="sv-SE" dirty="0"/>
              <a:t>Obehörigt</a:t>
            </a:r>
          </a:p>
          <a:p>
            <a:pPr lvl="1"/>
            <a:r>
              <a:rPr lang="sv-SE" dirty="0"/>
              <a:t>Ändrat praxis avseende oaktsamhetsgraden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dirty="0"/>
              <a:t>KO-biträde</a:t>
            </a:r>
          </a:p>
          <a:p>
            <a:pPr lvl="1"/>
            <a:r>
              <a:rPr lang="sv-SE" dirty="0"/>
              <a:t>Behörigt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12CD36-5873-951F-90AC-736E632E0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4" y="6379463"/>
            <a:ext cx="1707643" cy="257369"/>
          </a:xfrm>
        </p:spPr>
        <p:txBody>
          <a:bodyPr wrap="none">
            <a:spAutoFit/>
          </a:bodyPr>
          <a:lstStyle/>
          <a:p>
            <a:r>
              <a:rPr lang="sv-SE" dirty="0"/>
              <a:t>FÖRDJUPNING BANKFRÅGOR</a:t>
            </a:r>
          </a:p>
        </p:txBody>
      </p:sp>
    </p:spTree>
    <p:extLst>
      <p:ext uri="{BB962C8B-B14F-4D97-AF65-F5344CB8AC3E}">
        <p14:creationId xmlns:p14="http://schemas.microsoft.com/office/powerpoint/2010/main" val="304765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B311C97-1B07-19FD-9EE6-C6C79033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BEDRÄGERIER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FC3D253-5568-99C5-81A9-6517621A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253331"/>
            <a:ext cx="5118100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14313" algn="l"/>
              </a:tabLst>
            </a:pPr>
            <a:r>
              <a:rPr lang="sv-SE" sz="2000" b="1" dirty="0">
                <a:ea typeface="Arial" charset="0"/>
                <a:cs typeface="Arial" charset="0"/>
              </a:rPr>
              <a:t>Obehöriga lån</a:t>
            </a:r>
          </a:p>
          <a:p>
            <a:pPr>
              <a:tabLst>
                <a:tab pos="214313" algn="l"/>
              </a:tabLst>
            </a:pPr>
            <a:r>
              <a:rPr lang="sv-SE" sz="2000" dirty="0">
                <a:ea typeface="Arial" charset="0"/>
                <a:cs typeface="Arial" charset="0"/>
              </a:rPr>
              <a:t>Lånet upptagits av annan person </a:t>
            </a:r>
          </a:p>
          <a:p>
            <a:pPr>
              <a:tabLst>
                <a:tab pos="214313" algn="l"/>
              </a:tabLst>
            </a:pPr>
            <a:r>
              <a:rPr lang="sv-SE" sz="2000" dirty="0">
                <a:ea typeface="Arial" charset="0"/>
                <a:cs typeface="Arial" charset="0"/>
              </a:rPr>
              <a:t>Måste göras antagligt att lånet upptagits av en obehörig person</a:t>
            </a:r>
          </a:p>
          <a:p>
            <a:pPr>
              <a:tabLst>
                <a:tab pos="214313" algn="l"/>
              </a:tabLst>
            </a:pPr>
            <a:r>
              <a:rPr lang="sv-SE" sz="2000" dirty="0">
                <a:ea typeface="Arial" charset="0"/>
                <a:cs typeface="Arial" charset="0"/>
              </a:rPr>
              <a:t>Långivarens skyldighet att bevisa att det är behörigt</a:t>
            </a:r>
          </a:p>
          <a:p>
            <a:endParaRPr lang="sv-SE" sz="180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BE32249-6D33-EFAB-8CAE-AF13750DDC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4" y="6371151"/>
            <a:ext cx="1707643" cy="257369"/>
          </a:xfrm>
        </p:spPr>
        <p:txBody>
          <a:bodyPr wrap="none">
            <a:spAutoFit/>
          </a:bodyPr>
          <a:lstStyle/>
          <a:p>
            <a:r>
              <a:rPr lang="sv-SE" dirty="0"/>
              <a:t>FÖRDJUPNING BANKFRÅGOR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3227AE0C-48C9-4659-85C9-4B8FE3B67E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499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4A889-2D59-81F9-E952-4CB7C8AF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BEDRÄGERIER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275AAF-2321-12D1-C6BD-CE8AD59F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288801"/>
            <a:ext cx="5118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</a:rPr>
              <a:t>Undvik att bli lurad</a:t>
            </a:r>
            <a:br>
              <a:rPr lang="sv-SE" b="1" dirty="0">
                <a:latin typeface="Calibri" panose="020F0502020204030204" pitchFamily="34" charset="0"/>
              </a:rPr>
            </a:br>
            <a:endParaRPr lang="sv-SE" b="1" dirty="0">
              <a:latin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</a:rPr>
              <a:t>Använd inte ditt bank-id på uppmaning av någon annan</a:t>
            </a:r>
          </a:p>
          <a:p>
            <a:r>
              <a:rPr lang="sv-SE" dirty="0">
                <a:latin typeface="Calibri" panose="020F0502020204030204" pitchFamily="34" charset="0"/>
              </a:rPr>
              <a:t>Logga inte in på din bank på någon annans begäran</a:t>
            </a:r>
          </a:p>
          <a:p>
            <a:r>
              <a:rPr lang="sv-SE" dirty="0">
                <a:latin typeface="Calibri" panose="020F0502020204030204" pitchFamily="34" charset="0"/>
              </a:rPr>
              <a:t>Lämna aldrig ut dina inloggningskoder</a:t>
            </a:r>
          </a:p>
          <a:p>
            <a:r>
              <a:rPr lang="sv-SE" dirty="0">
                <a:latin typeface="Calibri" panose="020F0502020204030204" pitchFamily="34" charset="0"/>
              </a:rPr>
              <a:t>Tillåt aldrig någon du inte känner att fjärransluta till din dator.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54AC17-3C18-2665-6B37-7A5BF279C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5" y="6382169"/>
            <a:ext cx="1707643" cy="257369"/>
          </a:xfrm>
        </p:spPr>
        <p:txBody>
          <a:bodyPr wrap="none">
            <a:spAutoFit/>
          </a:bodyPr>
          <a:lstStyle/>
          <a:p>
            <a:r>
              <a:rPr lang="sv-SE" dirty="0"/>
              <a:t>FÖRDJUPNING BANKFRÅGOR</a:t>
            </a:r>
          </a:p>
        </p:txBody>
      </p:sp>
      <p:pic>
        <p:nvPicPr>
          <p:cNvPr id="9" name="Platshållare för bild 8" descr="En bild som visar person, person&#10;&#10;Automatiskt genererad beskrivning">
            <a:extLst>
              <a:ext uri="{FF2B5EF4-FFF2-40B4-BE49-F238E27FC236}">
                <a16:creationId xmlns:a16="http://schemas.microsoft.com/office/drawing/2014/main" id="{FDC1CFB6-8057-2CE3-C12F-26134651B0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250" y="620196"/>
            <a:ext cx="5075025" cy="5283200"/>
          </a:xfrm>
        </p:spPr>
      </p:pic>
    </p:spTree>
    <p:extLst>
      <p:ext uri="{BB962C8B-B14F-4D97-AF65-F5344CB8AC3E}">
        <p14:creationId xmlns:p14="http://schemas.microsoft.com/office/powerpoint/2010/main" val="370990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B311C97-1B07-19FD-9EE6-C6C79033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LÅN TILL ÄLDRE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FC3D253-5568-99C5-81A9-6517621A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253331"/>
            <a:ext cx="5118100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14313" algn="l"/>
              </a:tabLst>
            </a:pPr>
            <a:r>
              <a:rPr lang="sv-SE" sz="2000" b="1" dirty="0">
                <a:ea typeface="Arial" charset="0"/>
                <a:cs typeface="Arial" charset="0"/>
              </a:rPr>
              <a:t>En närmare titt på kapitalfrigöringskrediter</a:t>
            </a:r>
            <a:br>
              <a:rPr lang="sv-SE" sz="2000" b="1" dirty="0">
                <a:ea typeface="Arial" charset="0"/>
                <a:cs typeface="Arial" charset="0"/>
              </a:rPr>
            </a:br>
            <a:endParaRPr lang="sv-SE" sz="2000" b="1" dirty="0">
              <a:ea typeface="Arial" charset="0"/>
              <a:cs typeface="Arial" charset="0"/>
            </a:endParaRPr>
          </a:p>
          <a:p>
            <a:pPr>
              <a:tabLst>
                <a:tab pos="214313" algn="l"/>
              </a:tabLst>
            </a:pPr>
            <a:r>
              <a:rPr lang="sv-SE" sz="2000" dirty="0">
                <a:ea typeface="Arial" charset="0"/>
                <a:cs typeface="Arial" charset="0"/>
              </a:rPr>
              <a:t>Åldern avgör hur mycket du får låna</a:t>
            </a:r>
          </a:p>
          <a:p>
            <a:pPr>
              <a:tabLst>
                <a:tab pos="214313" algn="l"/>
              </a:tabLst>
            </a:pPr>
            <a:r>
              <a:rPr lang="sv-SE" sz="2000" dirty="0">
                <a:ea typeface="Arial" charset="0"/>
                <a:cs typeface="Arial" charset="0"/>
              </a:rPr>
              <a:t>Engångsbelopp eller månadsbelopp</a:t>
            </a:r>
          </a:p>
          <a:p>
            <a:pPr>
              <a:tabLst>
                <a:tab pos="214313" algn="l"/>
              </a:tabLst>
            </a:pPr>
            <a:r>
              <a:rPr lang="sv-SE" sz="2000" dirty="0">
                <a:ea typeface="Arial" charset="0"/>
                <a:cs typeface="Arial" charset="0"/>
              </a:rPr>
              <a:t>Skuldfrigaranti</a:t>
            </a:r>
          </a:p>
          <a:p>
            <a:pPr>
              <a:tabLst>
                <a:tab pos="214313" algn="l"/>
              </a:tabLst>
            </a:pPr>
            <a:r>
              <a:rPr lang="sv-SE" sz="2000" dirty="0">
                <a:ea typeface="Arial" charset="0"/>
                <a:cs typeface="Arial" charset="0"/>
              </a:rPr>
              <a:t>Räknas som extra inkomst</a:t>
            </a:r>
          </a:p>
          <a:p>
            <a:pPr>
              <a:tabLst>
                <a:tab pos="214313" algn="l"/>
              </a:tabLst>
            </a:pPr>
            <a:r>
              <a:rPr lang="sv-SE" sz="2000" dirty="0">
                <a:ea typeface="Arial" charset="0"/>
                <a:cs typeface="Arial" charset="0"/>
              </a:rPr>
              <a:t>Skulden ökar löpande</a:t>
            </a:r>
          </a:p>
          <a:p>
            <a:endParaRPr lang="sv-SE" sz="180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BE32249-6D33-EFAB-8CAE-AF13750DDC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4" y="6371151"/>
            <a:ext cx="1648331" cy="257369"/>
          </a:xfrm>
        </p:spPr>
        <p:txBody>
          <a:bodyPr wrap="none">
            <a:spAutoFit/>
          </a:bodyPr>
          <a:lstStyle/>
          <a:p>
            <a:r>
              <a:rPr lang="sv-SE" dirty="0"/>
              <a:t>FÖRDJUPNING BANKFRÅGOR</a:t>
            </a:r>
          </a:p>
        </p:txBody>
      </p:sp>
      <p:pic>
        <p:nvPicPr>
          <p:cNvPr id="8" name="Platshållare för bild 7" descr="En bild som visar text, person&#10;&#10;Automatiskt genererad beskrivning">
            <a:extLst>
              <a:ext uri="{FF2B5EF4-FFF2-40B4-BE49-F238E27FC236}">
                <a16:creationId xmlns:a16="http://schemas.microsoft.com/office/drawing/2014/main" id="{5AA94E11-3C5C-B079-DA29-49EF0ABC4B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824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4A889-2D59-81F9-E952-4CB7C8AF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INVÄNDNINGSRÄTTEN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275AAF-2321-12D1-C6BD-CE8AD59F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288801"/>
            <a:ext cx="5118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</a:rPr>
              <a:t>Extra skydd vid kreditköp</a:t>
            </a:r>
            <a:br>
              <a:rPr lang="sv-SE" b="1" dirty="0">
                <a:latin typeface="Calibri" panose="020F0502020204030204" pitchFamily="34" charset="0"/>
              </a:rPr>
            </a:br>
            <a:endParaRPr lang="sv-SE" b="1" dirty="0">
              <a:latin typeface="Calibri" panose="020F0502020204030204" pitchFamily="34" charset="0"/>
            </a:endParaRPr>
          </a:p>
          <a:p>
            <a:r>
              <a:rPr lang="sv-SE" b="1" dirty="0">
                <a:latin typeface="Calibri" panose="020F0502020204030204" pitchFamily="34" charset="0"/>
              </a:rPr>
              <a:t>29 § Konsumentkreditlagen</a:t>
            </a:r>
          </a:p>
          <a:p>
            <a:r>
              <a:rPr lang="sv-SE" b="1" dirty="0">
                <a:latin typeface="Calibri" panose="020F0502020204030204" pitchFamily="34" charset="0"/>
              </a:rPr>
              <a:t>Kreditköp</a:t>
            </a:r>
          </a:p>
          <a:p>
            <a:pPr marL="457200" lvl="1" indent="0">
              <a:buNone/>
            </a:pPr>
            <a:r>
              <a:rPr lang="sv-SE" sz="2000" dirty="0">
                <a:latin typeface="Calibri" panose="020F0502020204030204" pitchFamily="34" charset="0"/>
              </a:rPr>
              <a:t>- Kreditkort, faktura, delbetalning mm. </a:t>
            </a:r>
          </a:p>
          <a:p>
            <a:r>
              <a:rPr lang="sv-SE" b="1" dirty="0">
                <a:latin typeface="Calibri" panose="020F0502020204030204" pitchFamily="34" charset="0"/>
              </a:rPr>
              <a:t>Kreditgivaren har ett solidariskt ansvar tillsammans med säljföretaget</a:t>
            </a:r>
          </a:p>
          <a:p>
            <a:pPr marL="457200" lvl="1" indent="0">
              <a:buNone/>
            </a:pPr>
            <a:r>
              <a:rPr lang="sv-SE" sz="2000" dirty="0">
                <a:latin typeface="Calibri" panose="020F0502020204030204" pitchFamily="34" charset="0"/>
              </a:rPr>
              <a:t>- Samma rätt att hålla inne en betalning eller rikta anspråk på återbetalning </a:t>
            </a:r>
          </a:p>
          <a:p>
            <a:r>
              <a:rPr lang="sv-SE" b="1" dirty="0">
                <a:latin typeface="Calibri" panose="020F0502020204030204" pitchFamily="34" charset="0"/>
              </a:rPr>
              <a:t>Koppling mellan köpet och krediten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54AC17-3C18-2665-6B37-7A5BF279C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5" y="6382169"/>
            <a:ext cx="1648331" cy="257369"/>
          </a:xfrm>
        </p:spPr>
        <p:txBody>
          <a:bodyPr wrap="none">
            <a:spAutoFit/>
          </a:bodyPr>
          <a:lstStyle/>
          <a:p>
            <a:r>
              <a:rPr lang="sv-SE" dirty="0"/>
              <a:t>FÖRDJUPNING BANKFRÅGOR</a:t>
            </a:r>
          </a:p>
        </p:txBody>
      </p:sp>
      <p:pic>
        <p:nvPicPr>
          <p:cNvPr id="9" name="Platshållare för bild 8" descr="En bild som visar paraply, tillbehör, himmel, träd&#10;&#10;Automatiskt genererad beskrivning">
            <a:extLst>
              <a:ext uri="{FF2B5EF4-FFF2-40B4-BE49-F238E27FC236}">
                <a16:creationId xmlns:a16="http://schemas.microsoft.com/office/drawing/2014/main" id="{080E2E0A-D064-9586-9FA4-FD3CDEF723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250" y="620196"/>
            <a:ext cx="5075025" cy="5283200"/>
          </a:xfrm>
        </p:spPr>
      </p:pic>
    </p:spTree>
    <p:extLst>
      <p:ext uri="{BB962C8B-B14F-4D97-AF65-F5344CB8AC3E}">
        <p14:creationId xmlns:p14="http://schemas.microsoft.com/office/powerpoint/2010/main" val="67571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4A889-2D59-81F9-E952-4CB7C8AF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KLAGOMÅL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275AAF-2321-12D1-C6BD-CE8AD59F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6" y="1328557"/>
            <a:ext cx="5118100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Calibri" panose="020F0502020204030204" pitchFamily="34" charset="0"/>
              </a:rPr>
              <a:t>Klagomålsansvarig – 14 dagar</a:t>
            </a:r>
          </a:p>
          <a:p>
            <a:r>
              <a:rPr lang="sv-SE" dirty="0">
                <a:latin typeface="Calibri" panose="020F0502020204030204" pitchFamily="34" charset="0"/>
              </a:rPr>
              <a:t>Allmänna Reklamationsnämnden (ARN)</a:t>
            </a:r>
          </a:p>
          <a:p>
            <a:r>
              <a:rPr lang="sv-SE" dirty="0">
                <a:latin typeface="Calibri" panose="020F0502020204030204" pitchFamily="34" charset="0"/>
              </a:rPr>
              <a:t>Allmän domstol </a:t>
            </a:r>
          </a:p>
          <a:p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54AC17-3C18-2665-6B37-7A5BF279C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5" y="6382169"/>
            <a:ext cx="1648331" cy="257369"/>
          </a:xfrm>
        </p:spPr>
        <p:txBody>
          <a:bodyPr wrap="none">
            <a:spAutoFit/>
          </a:bodyPr>
          <a:lstStyle/>
          <a:p>
            <a:r>
              <a:rPr lang="sv-SE" dirty="0"/>
              <a:t>FÖRDJUPNING BANKFRÅGOR</a:t>
            </a:r>
          </a:p>
        </p:txBody>
      </p:sp>
      <p:pic>
        <p:nvPicPr>
          <p:cNvPr id="9" name="Platshållare för bild 8" descr="En bild som visar mobiltelefon, telefon, person, pratar&#10;&#10;Automatiskt genererad beskrivning">
            <a:extLst>
              <a:ext uri="{FF2B5EF4-FFF2-40B4-BE49-F238E27FC236}">
                <a16:creationId xmlns:a16="http://schemas.microsoft.com/office/drawing/2014/main" id="{98D74011-19A9-29A7-E319-4C46A747FF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250" y="620196"/>
            <a:ext cx="5075025" cy="5283200"/>
          </a:xfrm>
        </p:spPr>
      </p:pic>
    </p:spTree>
    <p:extLst>
      <p:ext uri="{BB962C8B-B14F-4D97-AF65-F5344CB8AC3E}">
        <p14:creationId xmlns:p14="http://schemas.microsoft.com/office/powerpoint/2010/main" val="133389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udge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3989B"/>
      </a:accent1>
      <a:accent2>
        <a:srgbClr val="328189"/>
      </a:accent2>
      <a:accent3>
        <a:srgbClr val="A5A5A5"/>
      </a:accent3>
      <a:accent4>
        <a:srgbClr val="6EB0B5"/>
      </a:accent4>
      <a:accent5>
        <a:srgbClr val="175E67"/>
      </a:accent5>
      <a:accent6>
        <a:srgbClr val="575A6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496EF716-3476-DC43-A037-DB8E34AB3226}" vid="{5F5CCE0B-3AEB-9F40-8E03-A8469FF28B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FIIN0056 PPT_mall_budget</Template>
  <TotalTime>6396</TotalTime>
  <Words>302</Words>
  <Application>Microsoft Office PowerPoint</Application>
  <PresentationFormat>Bredbild</PresentationFormat>
  <Paragraphs>87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FÖRDJUPNING BANKFRÅGOR</vt:lpstr>
      <vt:lpstr>VÅR VERKSAMHET</vt:lpstr>
      <vt:lpstr>IDAG SKA VI PRATA OM…</vt:lpstr>
      <vt:lpstr>BEDRÄGERIER</vt:lpstr>
      <vt:lpstr>BEDRÄGERIER</vt:lpstr>
      <vt:lpstr>BEDRÄGERIER</vt:lpstr>
      <vt:lpstr>LÅN TILL ÄLDRE</vt:lpstr>
      <vt:lpstr>INVÄNDNINGSRÄTTEN</vt:lpstr>
      <vt:lpstr>KLAGOMÅL</vt:lpstr>
      <vt:lpstr>KONTAKTA OSS</vt:lpstr>
      <vt:lpstr>Tack!</vt:lpstr>
    </vt:vector>
  </TitlesOfParts>
  <Company>Finansinspektionen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BANKFRÅGOR OCH BEDRÄGERIER</dc:title>
  <dc:creator>Vanda Brandt</dc:creator>
  <cp:lastModifiedBy>Vanda Brandt</cp:lastModifiedBy>
  <cp:revision>35</cp:revision>
  <dcterms:created xsi:type="dcterms:W3CDTF">2023-01-27T10:51:07Z</dcterms:created>
  <dcterms:modified xsi:type="dcterms:W3CDTF">2023-04-12T07:59:48Z</dcterms:modified>
</cp:coreProperties>
</file>