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3" r:id="rId5"/>
    <p:sldId id="286" r:id="rId6"/>
    <p:sldId id="289" r:id="rId7"/>
    <p:sldId id="291" r:id="rId8"/>
    <p:sldId id="293" r:id="rId9"/>
    <p:sldId id="294" r:id="rId10"/>
    <p:sldId id="292" r:id="rId11"/>
    <p:sldId id="299" r:id="rId12"/>
    <p:sldId id="295" r:id="rId13"/>
    <p:sldId id="296" r:id="rId14"/>
    <p:sldId id="298" r:id="rId15"/>
    <p:sldId id="272" r:id="rId16"/>
    <p:sldId id="301" r:id="rId17"/>
    <p:sldId id="300"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66" autoAdjust="0"/>
    <p:restoredTop sz="74240" autoAdjust="0"/>
  </p:normalViewPr>
  <p:slideViewPr>
    <p:cSldViewPr snapToGrid="0" showGuides="1">
      <p:cViewPr varScale="1">
        <p:scale>
          <a:sx n="63" d="100"/>
          <a:sy n="63" d="100"/>
        </p:scale>
        <p:origin x="1886" y="67"/>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2400"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Blad1!$C$1</c:f>
              <c:strCache>
                <c:ptCount val="1"/>
                <c:pt idx="0">
                  <c:v>Sparat kapital</c:v>
                </c:pt>
              </c:strCache>
            </c:strRef>
          </c:tx>
          <c:spPr>
            <a:solidFill>
              <a:schemeClr val="accent3"/>
            </a:solidFill>
            <a:ln>
              <a:noFill/>
            </a:ln>
            <a:effectLst/>
          </c:spPr>
          <c:invertIfNegative val="0"/>
          <c:val>
            <c:numRef>
              <c:f>Blad1!$C$2:$C$41</c:f>
              <c:numCache>
                <c:formatCode>0.00</c:formatCode>
                <c:ptCount val="40"/>
                <c:pt idx="0">
                  <c:v>6000</c:v>
                </c:pt>
                <c:pt idx="1">
                  <c:v>12000</c:v>
                </c:pt>
                <c:pt idx="2">
                  <c:v>18000</c:v>
                </c:pt>
                <c:pt idx="3">
                  <c:v>24000</c:v>
                </c:pt>
                <c:pt idx="4">
                  <c:v>30000</c:v>
                </c:pt>
                <c:pt idx="5">
                  <c:v>36000</c:v>
                </c:pt>
                <c:pt idx="6">
                  <c:v>42000</c:v>
                </c:pt>
                <c:pt idx="7">
                  <c:v>48000</c:v>
                </c:pt>
                <c:pt idx="8">
                  <c:v>54000</c:v>
                </c:pt>
                <c:pt idx="9">
                  <c:v>60000</c:v>
                </c:pt>
                <c:pt idx="10">
                  <c:v>66000</c:v>
                </c:pt>
                <c:pt idx="11">
                  <c:v>72000</c:v>
                </c:pt>
                <c:pt idx="12">
                  <c:v>78000</c:v>
                </c:pt>
                <c:pt idx="13">
                  <c:v>84000</c:v>
                </c:pt>
                <c:pt idx="14">
                  <c:v>90000</c:v>
                </c:pt>
                <c:pt idx="15">
                  <c:v>96000</c:v>
                </c:pt>
                <c:pt idx="16">
                  <c:v>102000</c:v>
                </c:pt>
                <c:pt idx="17">
                  <c:v>108000</c:v>
                </c:pt>
                <c:pt idx="18">
                  <c:v>114000</c:v>
                </c:pt>
                <c:pt idx="19">
                  <c:v>120000</c:v>
                </c:pt>
                <c:pt idx="20">
                  <c:v>126000</c:v>
                </c:pt>
                <c:pt idx="21">
                  <c:v>132000</c:v>
                </c:pt>
                <c:pt idx="22">
                  <c:v>138000</c:v>
                </c:pt>
                <c:pt idx="23">
                  <c:v>144000</c:v>
                </c:pt>
                <c:pt idx="24">
                  <c:v>150000</c:v>
                </c:pt>
                <c:pt idx="25">
                  <c:v>156000</c:v>
                </c:pt>
                <c:pt idx="26">
                  <c:v>162000</c:v>
                </c:pt>
                <c:pt idx="27">
                  <c:v>168000</c:v>
                </c:pt>
                <c:pt idx="28">
                  <c:v>174000</c:v>
                </c:pt>
                <c:pt idx="29">
                  <c:v>180000</c:v>
                </c:pt>
                <c:pt idx="30">
                  <c:v>186000</c:v>
                </c:pt>
                <c:pt idx="31">
                  <c:v>192000</c:v>
                </c:pt>
                <c:pt idx="32">
                  <c:v>198000</c:v>
                </c:pt>
                <c:pt idx="33">
                  <c:v>204000</c:v>
                </c:pt>
                <c:pt idx="34">
                  <c:v>210000</c:v>
                </c:pt>
                <c:pt idx="35">
                  <c:v>216000</c:v>
                </c:pt>
                <c:pt idx="36">
                  <c:v>222000</c:v>
                </c:pt>
                <c:pt idx="37">
                  <c:v>228000</c:v>
                </c:pt>
                <c:pt idx="38">
                  <c:v>234000</c:v>
                </c:pt>
                <c:pt idx="39">
                  <c:v>240000</c:v>
                </c:pt>
              </c:numCache>
            </c:numRef>
          </c:val>
          <c:extLst>
            <c:ext xmlns:c16="http://schemas.microsoft.com/office/drawing/2014/chart" uri="{C3380CC4-5D6E-409C-BE32-E72D297353CC}">
              <c16:uniqueId val="{00000000-2C07-47FA-83DE-AE5DCF5F66B1}"/>
            </c:ext>
          </c:extLst>
        </c:ser>
        <c:ser>
          <c:idx val="0"/>
          <c:order val="1"/>
          <c:tx>
            <c:strRef>
              <c:f>Blad1!$B$1</c:f>
              <c:strCache>
                <c:ptCount val="1"/>
                <c:pt idx="0">
                  <c:v>Avkastning</c:v>
                </c:pt>
              </c:strCache>
            </c:strRef>
          </c:tx>
          <c:spPr>
            <a:solidFill>
              <a:schemeClr val="accent1"/>
            </a:solidFill>
            <a:ln>
              <a:noFill/>
            </a:ln>
            <a:effectLst/>
          </c:spPr>
          <c:invertIfNegative val="0"/>
          <c:val>
            <c:numRef>
              <c:f>Blad1!$B$2:$B$41</c:f>
              <c:numCache>
                <c:formatCode>0.00</c:formatCode>
                <c:ptCount val="40"/>
                <c:pt idx="0">
                  <c:v>190</c:v>
                </c:pt>
                <c:pt idx="1">
                  <c:v>813</c:v>
                </c:pt>
                <c:pt idx="2">
                  <c:v>1900</c:v>
                </c:pt>
                <c:pt idx="3">
                  <c:v>3483</c:v>
                </c:pt>
                <c:pt idx="4">
                  <c:v>5597</c:v>
                </c:pt>
                <c:pt idx="5">
                  <c:v>8279</c:v>
                </c:pt>
                <c:pt idx="6">
                  <c:v>11569</c:v>
                </c:pt>
                <c:pt idx="7">
                  <c:v>15509</c:v>
                </c:pt>
                <c:pt idx="8">
                  <c:v>20145</c:v>
                </c:pt>
                <c:pt idx="9">
                  <c:v>25525</c:v>
                </c:pt>
                <c:pt idx="10">
                  <c:v>31702</c:v>
                </c:pt>
                <c:pt idx="11">
                  <c:v>38732</c:v>
                </c:pt>
                <c:pt idx="12">
                  <c:v>46673</c:v>
                </c:pt>
                <c:pt idx="13">
                  <c:v>55590</c:v>
                </c:pt>
                <c:pt idx="14">
                  <c:v>65552</c:v>
                </c:pt>
                <c:pt idx="15">
                  <c:v>76631</c:v>
                </c:pt>
                <c:pt idx="16">
                  <c:v>88905</c:v>
                </c:pt>
                <c:pt idx="17">
                  <c:v>102459</c:v>
                </c:pt>
                <c:pt idx="18">
                  <c:v>117381</c:v>
                </c:pt>
                <c:pt idx="19">
                  <c:v>133768</c:v>
                </c:pt>
                <c:pt idx="20">
                  <c:v>151722</c:v>
                </c:pt>
                <c:pt idx="21">
                  <c:v>171352</c:v>
                </c:pt>
                <c:pt idx="22">
                  <c:v>192777</c:v>
                </c:pt>
                <c:pt idx="23">
                  <c:v>216122</c:v>
                </c:pt>
                <c:pt idx="24">
                  <c:v>241520</c:v>
                </c:pt>
                <c:pt idx="25">
                  <c:v>269117</c:v>
                </c:pt>
                <c:pt idx="26">
                  <c:v>299065</c:v>
                </c:pt>
                <c:pt idx="27">
                  <c:v>331530</c:v>
                </c:pt>
                <c:pt idx="28">
                  <c:v>366687</c:v>
                </c:pt>
                <c:pt idx="29">
                  <c:v>404726</c:v>
                </c:pt>
                <c:pt idx="30">
                  <c:v>445847</c:v>
                </c:pt>
                <c:pt idx="31">
                  <c:v>490266</c:v>
                </c:pt>
                <c:pt idx="32">
                  <c:v>538215</c:v>
                </c:pt>
                <c:pt idx="33">
                  <c:v>589940</c:v>
                </c:pt>
                <c:pt idx="34">
                  <c:v>645706</c:v>
                </c:pt>
                <c:pt idx="35">
                  <c:v>705796</c:v>
                </c:pt>
                <c:pt idx="36">
                  <c:v>770512</c:v>
                </c:pt>
                <c:pt idx="37">
                  <c:v>840178</c:v>
                </c:pt>
                <c:pt idx="38">
                  <c:v>915140</c:v>
                </c:pt>
                <c:pt idx="39">
                  <c:v>995771</c:v>
                </c:pt>
              </c:numCache>
            </c:numRef>
          </c:val>
          <c:extLst>
            <c:ext xmlns:c16="http://schemas.microsoft.com/office/drawing/2014/chart" uri="{C3380CC4-5D6E-409C-BE32-E72D297353CC}">
              <c16:uniqueId val="{00000001-2C07-47FA-83DE-AE5DCF5F66B1}"/>
            </c:ext>
          </c:extLst>
        </c:ser>
        <c:dLbls>
          <c:showLegendKey val="0"/>
          <c:showVal val="0"/>
          <c:showCatName val="0"/>
          <c:showSerName val="0"/>
          <c:showPercent val="0"/>
          <c:showBubbleSize val="0"/>
        </c:dLbls>
        <c:gapWidth val="150"/>
        <c:overlap val="100"/>
        <c:axId val="1114671152"/>
        <c:axId val="1114671480"/>
      </c:barChart>
      <c:catAx>
        <c:axId val="111467115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480"/>
        <c:crosses val="autoZero"/>
        <c:auto val="1"/>
        <c:lblAlgn val="ctr"/>
        <c:lblOffset val="100"/>
        <c:noMultiLvlLbl val="0"/>
      </c:catAx>
      <c:valAx>
        <c:axId val="1114671480"/>
        <c:scaling>
          <c:orientation val="minMax"/>
          <c:max val="1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2023-05-08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Syftet med presentationen är att gå igenom grunderna att känna till för att investera i värdepapper så som aktier och fonder. Dessa kan ha stor betydelse för valet av investering.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Givet att målgruppen för presentationen är äldre kommer visst fokus också läggas vid vad som kan vara bra att tänka på när pensionen närmar sig och det börjar bli dags att sälja av sitt långsiktiga sparande, och vad man kan tänka på om man ska spara till sina barnbarn.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02071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b="1" dirty="0"/>
              <a:t>Hållbara investeringar - </a:t>
            </a:r>
            <a:r>
              <a:rPr lang="sv-SE" dirty="0"/>
              <a:t>Investeringar i sådant som du tror kan bidra till en bättre värld, till exempel bolag som tar hänsyn till mänskliga rättigheter eller miljön.</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Jämställt investerande - </a:t>
            </a:r>
            <a:r>
              <a:rPr lang="sv-SE" dirty="0"/>
              <a:t>Investeringar i bolag som arbetar för ökad jämställdhet och har jämställda styrelser och kvinnor i ledande positioner.</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Positiva vs. Negativa kriterier – </a:t>
            </a:r>
            <a:r>
              <a:rPr lang="sv-SE" dirty="0"/>
              <a:t>Du kan investera genom att </a:t>
            </a:r>
            <a:r>
              <a:rPr lang="sv-SE" i="1" u="sng" dirty="0"/>
              <a:t>välja</a:t>
            </a:r>
            <a:r>
              <a:rPr lang="sv-SE" i="1" dirty="0"/>
              <a:t> </a:t>
            </a:r>
            <a:r>
              <a:rPr lang="sv-SE" dirty="0"/>
              <a:t>positiva kriterier, eller genom att </a:t>
            </a:r>
            <a:r>
              <a:rPr lang="sv-SE" i="1" u="sng" dirty="0"/>
              <a:t>välja bort</a:t>
            </a:r>
            <a:r>
              <a:rPr lang="sv-SE" i="1" dirty="0"/>
              <a:t> </a:t>
            </a:r>
            <a:r>
              <a:rPr lang="sv-SE" dirty="0"/>
              <a:t>negativa kriterier.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Tänkt kritiskt även på det här området – </a:t>
            </a:r>
            <a:r>
              <a:rPr lang="sv-SE" b="0" dirty="0"/>
              <a:t>Regleringen kring hållbara investeringar håller fortfarande på att utformas. Bland annat vill man säkerställa att s</a:t>
            </a:r>
            <a:r>
              <a:rPr lang="sv-SE" dirty="0"/>
              <a:t>å kallade</a:t>
            </a:r>
            <a:r>
              <a:rPr lang="sv-SE" b="0" dirty="0"/>
              <a:t> </a:t>
            </a:r>
            <a:r>
              <a:rPr lang="sv-SE" b="0" dirty="0" err="1"/>
              <a:t>greenwashing</a:t>
            </a:r>
            <a:r>
              <a:rPr lang="sv-SE" b="0" dirty="0"/>
              <a:t> undviks, det vill säga att produkter klassificeras som hållbara trots att de inte är det.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dirty="0"/>
          </a:p>
        </p:txBody>
      </p:sp>
    </p:spTree>
    <p:extLst>
      <p:ext uri="{BB962C8B-B14F-4D97-AF65-F5344CB8AC3E}">
        <p14:creationId xmlns:p14="http://schemas.microsoft.com/office/powerpoint/2010/main" val="356944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45330"/>
          </a:xfrm>
        </p:spPr>
        <p:txBody>
          <a:bodyPr/>
          <a:lstStyle/>
          <a:p>
            <a:pPr marL="0" indent="0" algn="l">
              <a:buNone/>
            </a:pPr>
            <a:r>
              <a:rPr lang="sv-SE" b="1" dirty="0"/>
              <a:t>För den som vill spara pengar till sina barnbarn finns det ett antal saker som är viktiga att tänka på.</a:t>
            </a:r>
          </a:p>
          <a:p>
            <a:pPr marL="0" indent="0" algn="l">
              <a:buNone/>
            </a:pPr>
            <a:endParaRPr lang="sv-SE" b="1" dirty="0"/>
          </a:p>
          <a:p>
            <a:pPr marL="228600" indent="-228600" algn="l">
              <a:buAutoNum type="arabicPeriod"/>
            </a:pPr>
            <a:r>
              <a:rPr lang="sv-SE" b="1" dirty="0"/>
              <a:t>I vems namn sparar du?:</a:t>
            </a:r>
          </a:p>
          <a:p>
            <a:pPr marL="685800" lvl="1" indent="-228600" algn="l">
              <a:buAutoNum type="arabicPeriod"/>
            </a:pPr>
            <a:r>
              <a:rPr lang="sv-SE" b="1" i="0" u="none" strike="noStrike" baseline="0" dirty="0"/>
              <a:t>I ditt namn – </a:t>
            </a:r>
            <a:r>
              <a:rPr lang="sv-SE" b="0" i="0" u="none" strike="noStrike" baseline="0" dirty="0"/>
              <a:t>Genom att spara i ditt namn är det du som äger </a:t>
            </a:r>
            <a:r>
              <a:rPr lang="sv-SE" b="0" i="0" dirty="0">
                <a:effectLst/>
              </a:rPr>
              <a:t>sparandet, och du bestämmer själv när du vill att ditt barnbarn ska få pengarna. Pengarna tillfaller dödsboet om du skulle avlida men du kan testamentera dem till barnbarnet. Det kräver dock att värdet på dina övriga tillgångar räcker för att dina barn samtidigt ska få sin del av arvet efter dig som de har rätt till enligt lagen.</a:t>
            </a:r>
            <a:endParaRPr lang="sv-SE" b="1" i="0" dirty="0">
              <a:effectLst/>
            </a:endParaRPr>
          </a:p>
          <a:p>
            <a:pPr marL="685800" lvl="1" indent="-228600" algn="l">
              <a:buAutoNum type="arabicPeriod"/>
            </a:pPr>
            <a:r>
              <a:rPr lang="sv-SE" b="1" i="0" dirty="0">
                <a:effectLst/>
              </a:rPr>
              <a:t>I barnbarnets namn</a:t>
            </a:r>
            <a:r>
              <a:rPr lang="sv-SE" b="0" i="0" dirty="0">
                <a:effectLst/>
              </a:rPr>
              <a:t> - Om du sparar i ditt barnbarns namn får barnbarnet automatiskt tillgång till pengarna på 18-årsdagen.</a:t>
            </a:r>
          </a:p>
          <a:p>
            <a:pPr marL="685800" lvl="1" indent="-228600" algn="l">
              <a:buAutoNum type="arabicPeriod"/>
            </a:pPr>
            <a:endParaRPr lang="sv-SE" b="0" i="0" u="none" strike="noStrike" baseline="0" dirty="0"/>
          </a:p>
          <a:p>
            <a:pPr marL="228600" indent="-228600" algn="l">
              <a:buAutoNum type="arabicPeriod"/>
            </a:pPr>
            <a:r>
              <a:rPr lang="sv-SE" b="1" dirty="0"/>
              <a:t>Bestäm hur mycket du ska spara: </a:t>
            </a:r>
            <a:r>
              <a:rPr lang="sv-SE" b="0" dirty="0"/>
              <a:t>Tänk på att det gör stor skillnad om du sparar pengar regelbundet, och att ränta på ränta-effekten får större effekt på längre sikt.</a:t>
            </a:r>
          </a:p>
          <a:p>
            <a:pPr marL="228600" indent="-228600" algn="l">
              <a:buAutoNum type="arabicPeriod"/>
            </a:pPr>
            <a:endParaRPr lang="sv-SE" b="0" dirty="0"/>
          </a:p>
          <a:p>
            <a:pPr marL="228600" indent="-228600" algn="l">
              <a:buAutoNum type="arabicPeriod"/>
            </a:pPr>
            <a:r>
              <a:rPr lang="sv-SE" b="1" i="0" u="none" strike="noStrike" baseline="0" dirty="0"/>
              <a:t>Väg risken mot avkastningen: </a:t>
            </a:r>
            <a:r>
              <a:rPr lang="sv-SE" b="0" i="0" u="none" strike="noStrike" baseline="0" dirty="0"/>
              <a:t>Ju högre risk du tar desto högre kan avkastningen potentiellt bli. Men en hög risk kan också innebära att investeringen minskar i värde. Hur stor risk du kan ta beror dels på vilken sikt du investerar till ditt barnbarn, dels vilken risk du är beredd att ta (din riskvilja). Och tänk på att sprida risken.</a:t>
            </a:r>
          </a:p>
          <a:p>
            <a:pPr marL="228600" indent="-228600" algn="l">
              <a:buAutoNum type="arabicPeriod"/>
            </a:pPr>
            <a:endParaRPr lang="sv-SE" b="0" i="0" u="none" strike="noStrike" baseline="0" dirty="0"/>
          </a:p>
          <a:p>
            <a:pPr marL="228600" indent="-228600" algn="l">
              <a:buAutoNum type="arabicPeriod"/>
            </a:pPr>
            <a:r>
              <a:rPr lang="sv-SE" b="1" i="0" u="none" strike="noStrike" baseline="0" dirty="0"/>
              <a:t>Välj investeringskonto: </a:t>
            </a:r>
            <a:r>
              <a:rPr lang="sv-SE" b="0" i="0" u="none" strike="noStrike" baseline="0" dirty="0"/>
              <a:t>Enligt genomgången tidigare.</a:t>
            </a:r>
          </a:p>
          <a:p>
            <a:pPr marL="228600" indent="-228600" algn="l">
              <a:buAutoNum type="arabicPeriod"/>
            </a:pPr>
            <a:endParaRPr lang="sv-SE" b="0" i="0" u="none" strike="noStrike" baseline="0" dirty="0"/>
          </a:p>
          <a:p>
            <a:pPr marL="228600" indent="-228600" algn="l">
              <a:buAutoNum type="arabicPeriod"/>
            </a:pPr>
            <a:r>
              <a:rPr lang="sv-SE" b="1" i="0" u="none" strike="noStrike" baseline="0" dirty="0"/>
              <a:t>Välj vad du vill investera i: </a:t>
            </a:r>
            <a:r>
              <a:rPr lang="sv-SE" b="0" i="0" u="none" strike="noStrike" baseline="0" dirty="0"/>
              <a:t>När du gått igenom stegen ovan så är det dags att välja vad du ska investera i till ditt barnbarn.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276067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275454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47757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621530"/>
          </a:xfrm>
        </p:spPr>
        <p:txBody>
          <a:bodyPr/>
          <a:lstStyle/>
          <a:p>
            <a:pPr marL="228600" indent="-228600" algn="l">
              <a:buAutoNum type="arabicPeriod"/>
            </a:pPr>
            <a:r>
              <a:rPr lang="sv-SE" b="1" dirty="0"/>
              <a:t>Öppna ett investeringskonto: </a:t>
            </a:r>
            <a:r>
              <a:rPr lang="sv-SE" sz="1200" b="0" i="0" u="none" strike="noStrike" baseline="0" dirty="0"/>
              <a:t>Kan göras hos din vanliga bank eller en </a:t>
            </a:r>
            <a:r>
              <a:rPr lang="sv-SE" sz="1200" b="0" i="0" u="none" strike="noStrike" baseline="0" dirty="0" err="1"/>
              <a:t>nätbank</a:t>
            </a:r>
            <a:r>
              <a:rPr lang="sv-SE" sz="1200" b="0" i="0" u="none" strike="noStrike" baseline="0" dirty="0"/>
              <a:t>. När kontot är öppnat gör du en vanlig banköverföring från ditt vanliga bankkonto till ditt spar- eller investeringssparkonto. Du kan också ha stående överföringar månadsvis.</a:t>
            </a:r>
          </a:p>
          <a:p>
            <a:pPr marL="228600" indent="-228600" algn="l">
              <a:buAutoNum type="arabicPeriod"/>
            </a:pPr>
            <a:endParaRPr lang="sv-SE" sz="1200" b="0" i="0" u="none" strike="noStrike" baseline="0" dirty="0"/>
          </a:p>
          <a:p>
            <a:pPr marL="228600" indent="-228600" algn="l">
              <a:buAutoNum type="arabicPeriod"/>
            </a:pPr>
            <a:r>
              <a:rPr lang="sv-SE" sz="1200" b="1" dirty="0"/>
              <a:t>Bestäm hur mycket du ska spara, och till vad: </a:t>
            </a:r>
            <a:r>
              <a:rPr lang="sv-SE" sz="1200" b="0" dirty="0"/>
              <a:t>Tänk på att det gör stor skillnad för din privatekonomi om du sparar pengar regelbundet tack vare ränta på ränta-effekten. Kom även ihåg att det är bättre att du sparar lite än ingenting alls.</a:t>
            </a:r>
          </a:p>
          <a:p>
            <a:pPr marL="228600" indent="-228600" algn="l">
              <a:buAutoNum type="arabicPeriod"/>
            </a:pPr>
            <a:endParaRPr lang="sv-SE" sz="1200" b="0" dirty="0"/>
          </a:p>
          <a:p>
            <a:pPr marL="228600" indent="-228600" algn="l">
              <a:buAutoNum type="arabicPeriod"/>
            </a:pPr>
            <a:r>
              <a:rPr lang="sv-SE" sz="1200" b="1" i="0" u="none" strike="noStrike" baseline="0" dirty="0"/>
              <a:t>Väg risken mot avkastningen: </a:t>
            </a:r>
            <a:r>
              <a:rPr lang="sv-SE" sz="1200" b="0" i="0" u="none" strike="noStrike" baseline="0" dirty="0"/>
              <a:t>Ju högre risk du tar desto högre kan din avkastning potentiellt bli. Men en hög risk kan också innebära att din investering minskar i värde. Hur stor risk du kan ta beror dels på vilken sikt du investerar och till vad och dels på din riskvilja.</a:t>
            </a:r>
          </a:p>
          <a:p>
            <a:pPr marL="228600" indent="-228600" algn="l">
              <a:buAutoNum type="arabicPeriod"/>
            </a:pPr>
            <a:endParaRPr lang="sv-SE" sz="1200" b="0" i="0" u="none" strike="noStrike" baseline="0" dirty="0"/>
          </a:p>
          <a:p>
            <a:pPr marL="228600" indent="-228600" algn="l">
              <a:buAutoNum type="arabicPeriod"/>
            </a:pPr>
            <a:r>
              <a:rPr lang="sv-SE" sz="1200" b="1" i="0" u="none" strike="noStrike" baseline="0" dirty="0"/>
              <a:t>Tid, intresse och kunskap avgör ditt val: </a:t>
            </a:r>
            <a:r>
              <a:rPr lang="sv-SE" sz="1200" b="0" i="0" u="none" strike="noStrike" baseline="0" dirty="0"/>
              <a:t>Ditt val bör också anpassas efter hur mycket tid du är beredd att lägga ner, hur stort ditt intresse är och hur mycket kunskap du har. Ju högre risk du tar desto mer tid bör du lägga på att sätta dig in i och följa investeringen.</a:t>
            </a:r>
          </a:p>
          <a:p>
            <a:pPr marL="228600" indent="-228600" algn="l">
              <a:buAutoNum type="arabicPeriod"/>
            </a:pPr>
            <a:endParaRPr lang="sv-SE" sz="1200" b="0" i="0" u="none" strike="noStrike" baseline="0" dirty="0"/>
          </a:p>
          <a:p>
            <a:pPr marL="228600" indent="-228600" algn="l">
              <a:buAutoNum type="arabicPeriod"/>
            </a:pPr>
            <a:r>
              <a:rPr lang="sv-SE" sz="1200" b="1" i="0" u="none" strike="noStrike" baseline="0" dirty="0"/>
              <a:t>Välj vad du vill investera i: </a:t>
            </a:r>
            <a:r>
              <a:rPr lang="sv-SE" sz="1200" b="0" i="0" u="none" strike="noStrike" baseline="0" dirty="0"/>
              <a:t>Om du gått igenom stegen ovan och landat i att du vill investera så är det nu dags att välja vad du ska investera i.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369719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Arial" charset="0"/>
                <a:cs typeface="Calibri Light" panose="020F0302020204030204" pitchFamily="34" charset="0"/>
              </a:rPr>
              <a:t>Den som sparar idag, lägger grunden för att kunna spendera mer i framtiden. Därför är det både bra och viktigt att spara genom att investera.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Arial"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rPr>
              <a:t>När du investerar är tid och avkastning dina bästa vänner. För att få ett framgångsrikt sparande genom att investera gäller det alltså att inte ha för bråttom utan att ha en realistisk förväntan om hur sparandet kan växa över tid, och låta det ta 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Arial"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Arial" charset="0"/>
                <a:cs typeface="Calibri Light" panose="020F0302020204030204" pitchFamily="34" charset="0"/>
              </a:rPr>
              <a:t>Börja med att sätta upp mål för vad du vill spara till, så är det lättare att avsätta pengarna och tiden. Och kom ihåg att det är </a:t>
            </a:r>
            <a:r>
              <a:rPr lang="sv-SE" sz="1200" b="0" dirty="0"/>
              <a:t>bättre att spara lite än ingenting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23396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793881"/>
          </a:xfrm>
        </p:spPr>
        <p:txBody>
          <a:bodyPr/>
          <a:lstStyle/>
          <a:p>
            <a:pPr marL="0" indent="0">
              <a:buFont typeface="Arial" panose="020B0604020202020204" pitchFamily="34" charset="0"/>
              <a:buNone/>
            </a:pPr>
            <a:r>
              <a:rPr lang="sv-SE" sz="1200" dirty="0">
                <a:ea typeface="Arial" charset="0"/>
                <a:cs typeface="Arial" charset="0"/>
              </a:rPr>
              <a:t>Anledningen till att </a:t>
            </a:r>
            <a:r>
              <a:rPr lang="sv-SE" sz="1200" b="0" i="0" u="none" strike="noStrike" baseline="0" dirty="0">
                <a:solidFill>
                  <a:srgbClr val="000000"/>
                </a:solidFill>
              </a:rPr>
              <a:t>tid och avkastning är så viktiga för ditt långsiktiga sparande är den så kallade ränta-på-ränta-effekten.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Ränta-På-Ränta fungerar precis som en snöboll och kallas därför ibland för snöbollseffekten – Ju mer pengar ditt sparande (snöbollen) samlar på sig, desto snabbare växer det, eftersom ytan som samlar på sig avkastning (snö) blir större.</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När du investerar regelbundet och långsiktigt kan även ett mindre sparande bli betydande över lång tid eftersom pengarna växer, dels tack vare att du fortsätter att spara successivt, dels tack vare avkastning och avkastning på avkastningen.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Nu är det ju inte aktuellt att börja spara för 40 år när man är pensionär eller börjar närma sig pension. Men om man redan har ett långsiktigt sparande visar grafen vikten av att inte sälja av mer än nödvändigt. Grafen visar också hur resultatet kan bli om man sparar på lång sikt till sina barnbarn.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Även om man är äldre och vill börja spara spelar ränta-på-ränta effekten roll. Sparar du 500 kronor per månad med 7 procent avkastning har du efter 10 år 85 000 kronor, ungefär 1/3 av dessa kommer från ränta-på-ränta effekten.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254667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cs typeface="Arial" charset="0"/>
              </a:rPr>
              <a:t>Till vad sparar jag? – </a:t>
            </a:r>
            <a:r>
              <a:rPr lang="sv-SE" b="0" i="0" u="none" strike="noStrike" baseline="0" dirty="0">
                <a:solidFill>
                  <a:srgbClr val="000000"/>
                </a:solidFill>
              </a:rPr>
              <a:t>Om pengarna behövs till något som är nödvändigt, dvs. något som du måste ha pengar till är det typiskt sett bättre att spara dem på ett sparkonto där pengarna inte riskerar att minska i värde. Om det istället rör sig om ett mål eller en dröm lämpar sig investering bättre eftersom den högre risken ger möjlighet till högre avkastning.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solidFill>
                <a:schemeClr val="bg1"/>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baseline="0" dirty="0">
                <a:solidFill>
                  <a:srgbClr val="000000"/>
                </a:solidFill>
              </a:rPr>
              <a:t>Tidshorisonten är viktig vid valet av investering. En investeringsform med högre risk kan ge högre avkastning. Men den högre risken medför samtidigt att värdet på investeringen riskerar att variera mer, både upp och ner. När du placerar långsiktigt får dessa svängningar på kort sikt inte lika stor betydelse och därför lämpar sig investeringar med högre risk bättre för den som är långsiktig i sitt sparande än för den som behöver pengarna inom några år.</a:t>
            </a:r>
            <a:r>
              <a:rPr lang="sv-SE" i="1" kern="1200" dirty="0">
                <a:solidFill>
                  <a:schemeClr val="bg1"/>
                </a:solidFill>
                <a:ea typeface="+mn-ea"/>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1" u="none" strike="noStrike" baseline="0" dirty="0">
              <a:solidFill>
                <a:schemeClr val="bg1"/>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baseline="0" dirty="0">
                <a:solidFill>
                  <a:srgbClr val="000000"/>
                </a:solidFill>
              </a:rPr>
              <a:t>Ju högre risk du tar desto högre kan avkastningen potentiellt bli, men en hög risk kan också innebära att din investering minskar i värde. Hur stor risk du kan ta beror dels på tidshorisonten som vi gått igenom, dels på din riskvilja. Blir du lätt oroad om värdet på dina investerade sparpengar under en period minskar bör du välja en mindre riskfylld investering, men då kan du inte förvänta dig lika hög avkastning.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kern="1200" dirty="0">
              <a:solidFill>
                <a:schemeClr val="bg1"/>
              </a:solidFill>
              <a:latin typeface="+mj-lt"/>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i="1" kern="1200" dirty="0">
                <a:solidFill>
                  <a:schemeClr val="bg1"/>
                </a:solidFill>
                <a:latin typeface="+mj-lt"/>
                <a:ea typeface="+mn-ea"/>
                <a:cs typeface="Arial" charset="0"/>
              </a:rPr>
              <a:t>Hur investerar jag? – </a:t>
            </a:r>
            <a:r>
              <a:rPr lang="sv-SE" sz="1000" b="0" i="0" u="none" strike="noStrike" kern="1200" baseline="0" dirty="0">
                <a:solidFill>
                  <a:schemeClr val="bg1"/>
                </a:solidFill>
                <a:latin typeface="+mj-lt"/>
                <a:ea typeface="+mn-ea"/>
                <a:cs typeface="Arial" charset="0"/>
              </a:rPr>
              <a:t>Hur du går till väga rent konkret återkommer vi till senare i presentationen. Nu är fokus på förhållningssätt. Vi återkommer till detta på nästa bild.</a:t>
            </a:r>
            <a:endParaRPr lang="sv-SE" sz="1200" b="0" i="0" u="none" strike="noStrike" baseline="0" dirty="0">
              <a:solidFill>
                <a:srgbClr val="000000"/>
              </a:solidFill>
              <a:latin typeface="Calibri" panose="020F0502020204030204" pitchFamily="34" charset="0"/>
              <a:cs typeface="Arial"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70136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0805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Arial" charset="0"/>
                <a:cs typeface="Arial" charset="0"/>
              </a:rPr>
              <a:t>Vilka alternativ att investera i finns det då?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Arial" charset="0"/>
                <a:cs typeface="Arial" charset="0"/>
              </a:rPr>
              <a:t>Aktier: Du blir </a:t>
            </a:r>
            <a:r>
              <a:rPr lang="sv-SE" b="1" dirty="0">
                <a:ea typeface="Arial" charset="0"/>
                <a:cs typeface="Arial" charset="0"/>
              </a:rPr>
              <a:t>delägare</a:t>
            </a:r>
            <a:r>
              <a:rPr lang="sv-SE" dirty="0">
                <a:ea typeface="Arial" charset="0"/>
                <a:cs typeface="Arial" charset="0"/>
              </a:rPr>
              <a:t> i enskilda bolag, avkastningen beror på bolagets vinst (utdelning) och hur aktiepriset utvecklas.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Arial" charset="0"/>
                <a:cs typeface="Arial" charset="0"/>
              </a:rPr>
              <a:t>Obligationer: Du blir </a:t>
            </a:r>
            <a:r>
              <a:rPr lang="sv-SE" b="1" dirty="0">
                <a:ea typeface="Arial" charset="0"/>
                <a:cs typeface="Arial" charset="0"/>
              </a:rPr>
              <a:t>långivare</a:t>
            </a:r>
            <a:r>
              <a:rPr lang="sv-SE" dirty="0">
                <a:ea typeface="Arial" charset="0"/>
                <a:cs typeface="Arial" charset="0"/>
              </a:rPr>
              <a:t> till enskilda bolag, avkastningen </a:t>
            </a:r>
            <a:r>
              <a:rPr lang="sv-SE" dirty="0">
                <a:cs typeface="Arial" charset="0"/>
              </a:rPr>
              <a:t>beror på räntebetalningar och hur obligationspriset utvecklas.</a:t>
            </a:r>
          </a:p>
          <a:p>
            <a:endParaRPr lang="sv-SE" dirty="0">
              <a:ea typeface="Arial" charset="0"/>
              <a:cs typeface="Arial" charset="0"/>
            </a:endParaRPr>
          </a:p>
          <a:p>
            <a:r>
              <a:rPr lang="sv-SE" dirty="0">
                <a:ea typeface="Arial" charset="0"/>
                <a:cs typeface="Arial" charset="0"/>
              </a:rPr>
              <a:t>Fonder: En blandning av aktier, obligationer eller båda, avkastningen beror på aktierna och obligationerna.</a:t>
            </a:r>
          </a:p>
          <a:p>
            <a:endParaRPr lang="sv-SE" dirty="0">
              <a:ea typeface="Arial" charset="0"/>
              <a:cs typeface="Arial" charset="0"/>
            </a:endParaRPr>
          </a:p>
          <a:p>
            <a:r>
              <a:rPr lang="sv-SE" dirty="0">
                <a:ea typeface="Arial" charset="0"/>
                <a:cs typeface="Arial" charset="0"/>
              </a:rPr>
              <a:t>Andra värdepapper: Strukturerade placeringar, derivat, krypto-valutor mm. Avkastningen beror på underliggande och villkor. </a:t>
            </a:r>
            <a:r>
              <a:rPr lang="sv-SE" b="0" i="0" u="none" strike="noStrike" baseline="0" dirty="0">
                <a:solidFill>
                  <a:srgbClr val="000000"/>
                </a:solidFill>
              </a:rPr>
              <a:t>Även om dessa investeringsprodukter kan ge dig som investerare möjlighet att investera i alternativa och populära tillgångar är de ofta förknippade med en högre risk. De kräver därför en högre kunskapsnivå och erfarenhet för att kunna utvärdera och bedöma riskerna, hur de fungerar, kostnaderna och den potentiella avkastningen.</a:t>
            </a:r>
          </a:p>
          <a:p>
            <a:endParaRPr lang="sv-SE" b="0" i="0" u="none" strike="noStrike"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cs typeface="Arial" charset="0"/>
              </a:rPr>
              <a:t>När man blir äldre kan det finnas en poäng med att successivt minska risken i sitt sparande.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cs typeface="Arial" charset="0"/>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59468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68190"/>
          </a:xfrm>
        </p:spPr>
        <p:txBody>
          <a:bodyPr/>
          <a:lstStyle/>
          <a:p>
            <a:pPr marL="0" indent="0">
              <a:buFont typeface="Arial" panose="020B0604020202020204" pitchFamily="34" charset="0"/>
              <a:buNone/>
            </a:pPr>
            <a:r>
              <a:rPr lang="sv-SE" b="0" i="0" u="none" strike="noStrike" baseline="0" dirty="0">
                <a:solidFill>
                  <a:srgbClr val="000000"/>
                </a:solidFill>
              </a:rPr>
              <a:t>Det finns olika typer av konton som kan användas för att genomföra och förvara investeringar i Sverige. De tre vanligaste typerna är: värdepappersdepå, investeringssparkonto (ISK) och kapitalförsäkring. Vanligen erbjuds dessa kontotyper via traditionella banker, nätbanker, försäkringsbolag, försäkringsförmedlare och andra värdepappersbolag. Beroende på vilket alternativ du väljer beskattas du på lite olika sätt och det finns också andra aspekter att känna till om alternativen. </a:t>
            </a:r>
          </a:p>
          <a:p>
            <a:pPr marL="0" indent="0">
              <a:buFont typeface="Arial" panose="020B0604020202020204" pitchFamily="34" charset="0"/>
              <a:buNone/>
            </a:pPr>
            <a:endParaRPr lang="sv-SE" b="1" dirty="0"/>
          </a:p>
          <a:p>
            <a:pPr marL="285750" indent="-285750">
              <a:buFont typeface="Arial" panose="020B0604020202020204" pitchFamily="34" charset="0"/>
              <a:buChar char="•"/>
            </a:pPr>
            <a:r>
              <a:rPr lang="sv-SE" b="1" dirty="0"/>
              <a:t>Värdepappersdepå</a:t>
            </a:r>
          </a:p>
          <a:p>
            <a:pPr marL="742950" lvl="1" indent="-285750">
              <a:buFont typeface="Arial" panose="020B0604020202020204" pitchFamily="34" charset="0"/>
              <a:buChar char="•"/>
            </a:pPr>
            <a:r>
              <a:rPr lang="sv-SE" dirty="0"/>
              <a:t>Deklaration av försäljningar och utdelningar</a:t>
            </a:r>
          </a:p>
          <a:p>
            <a:pPr marL="742950" lvl="1" indent="-285750">
              <a:buFont typeface="Arial" panose="020B0604020202020204" pitchFamily="34" charset="0"/>
              <a:buChar char="•"/>
            </a:pPr>
            <a:r>
              <a:rPr lang="sv-SE" dirty="0"/>
              <a:t>Förlust kan kvittas mot vinst</a:t>
            </a:r>
          </a:p>
          <a:p>
            <a:endParaRPr lang="sv-SE" dirty="0"/>
          </a:p>
          <a:p>
            <a:pPr marL="285750" indent="-285750">
              <a:buFont typeface="Arial" panose="020B0604020202020204" pitchFamily="34" charset="0"/>
              <a:buChar char="•"/>
            </a:pPr>
            <a:r>
              <a:rPr lang="sv-SE" b="1" dirty="0"/>
              <a:t>ISK – Investeringssparkonto</a:t>
            </a:r>
          </a:p>
          <a:p>
            <a:pPr marL="742950" lvl="1" indent="-285750">
              <a:buFont typeface="Arial" panose="020B0604020202020204" pitchFamily="34" charset="0"/>
              <a:buChar char="•"/>
            </a:pPr>
            <a:r>
              <a:rPr lang="sv-SE" b="1" dirty="0"/>
              <a:t>Ingen</a:t>
            </a:r>
            <a:r>
              <a:rPr lang="sv-SE" dirty="0"/>
              <a:t> deklaration av försäljningar och utdelningar</a:t>
            </a:r>
          </a:p>
          <a:p>
            <a:pPr marL="742950" lvl="1" indent="-285750">
              <a:buFont typeface="Arial" panose="020B0604020202020204" pitchFamily="34" charset="0"/>
              <a:buChar char="•"/>
            </a:pPr>
            <a:r>
              <a:rPr lang="sv-SE" dirty="0"/>
              <a:t>Årlig schablonskatt på hela innehavet</a:t>
            </a:r>
          </a:p>
          <a:p>
            <a:pPr marL="742950" lvl="1" indent="-285750">
              <a:buFont typeface="Arial" panose="020B0604020202020204" pitchFamily="34" charset="0"/>
              <a:buChar char="•"/>
            </a:pPr>
            <a:r>
              <a:rPr lang="sv-SE" dirty="0"/>
              <a:t>Förlust kan </a:t>
            </a:r>
            <a:r>
              <a:rPr lang="sv-SE" i="1" dirty="0"/>
              <a:t>inte</a:t>
            </a:r>
            <a:r>
              <a:rPr lang="sv-SE" dirty="0"/>
              <a:t> kvittas mot vinst</a:t>
            </a:r>
          </a:p>
          <a:p>
            <a:pPr marL="457200" lvl="1" indent="0">
              <a:buFont typeface="Arial" panose="020B0604020202020204" pitchFamily="34" charset="0"/>
              <a:buNone/>
            </a:pPr>
            <a:endParaRPr lang="sv-SE" dirty="0"/>
          </a:p>
          <a:p>
            <a:pPr marL="285750" indent="-285750">
              <a:buFont typeface="Arial" panose="020B0604020202020204" pitchFamily="34" charset="0"/>
              <a:buChar char="•"/>
            </a:pPr>
            <a:r>
              <a:rPr lang="sv-SE" b="1" dirty="0"/>
              <a:t>Kapitalförsäkring</a:t>
            </a:r>
          </a:p>
          <a:p>
            <a:pPr marL="742950" lvl="1" indent="-285750">
              <a:buFont typeface="Arial" panose="020B0604020202020204" pitchFamily="34" charset="0"/>
              <a:buChar char="•"/>
            </a:pPr>
            <a:r>
              <a:rPr lang="sv-SE" dirty="0"/>
              <a:t>Samma princip som ISK avseende deklaration</a:t>
            </a:r>
          </a:p>
          <a:p>
            <a:pPr marL="742950" lvl="1" indent="-285750">
              <a:buFont typeface="Arial" panose="020B0604020202020204" pitchFamily="34" charset="0"/>
              <a:buChar char="•"/>
            </a:pPr>
            <a:r>
              <a:rPr lang="sv-SE" dirty="0"/>
              <a:t>Formellt äger man inte värdepapperna</a:t>
            </a:r>
          </a:p>
          <a:p>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kern="1200" dirty="0">
                <a:solidFill>
                  <a:schemeClr val="tx1"/>
                </a:solidFill>
                <a:ea typeface="+mn-ea"/>
                <a:cs typeface="+mn-cs"/>
              </a:rPr>
              <a:t>Annat…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kern="1200" dirty="0">
                <a:solidFill>
                  <a:schemeClr val="tx1"/>
                </a:solidFill>
                <a:ea typeface="+mn-ea"/>
                <a:cs typeface="+mn-cs"/>
              </a:rPr>
              <a:t>Det finns andra kontotyper men dessa är antingen inte lika vanligt förekommande, eller inriktade på en viss typ av sparande, och tas därför inte upp</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92811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690110"/>
          </a:xfrm>
        </p:spPr>
        <p:txBody>
          <a:bodyPr/>
          <a:lstStyle/>
          <a:p>
            <a:pPr marL="0" indent="0">
              <a:buNone/>
            </a:pPr>
            <a:r>
              <a:rPr lang="sv-SE" b="1" dirty="0"/>
              <a:t>Svaret på frågorna på föregående bild bör ligga till grund för vad du investerar i. När du sen ska börja finns det antal olika förhållningsregler som är viktiga att följa:</a:t>
            </a:r>
          </a:p>
          <a:p>
            <a:pPr marL="228600" indent="-228600">
              <a:buAutoNum type="arabicPeriod"/>
            </a:pPr>
            <a:endParaRPr lang="sv-SE" i="1" dirty="0"/>
          </a:p>
          <a:p>
            <a:pPr marL="228600" indent="-228600">
              <a:buAutoNum type="arabicPeriod"/>
            </a:pPr>
            <a:r>
              <a:rPr lang="sv-SE" b="1" dirty="0"/>
              <a:t>Spara regelbundet </a:t>
            </a:r>
            <a:r>
              <a:rPr lang="sv-SE" dirty="0"/>
              <a:t>- </a:t>
            </a:r>
            <a:r>
              <a:rPr lang="sv-SE" sz="1200" b="0" i="0" u="none" strike="noStrike" baseline="0" dirty="0">
                <a:solidFill>
                  <a:srgbClr val="000000"/>
                </a:solidFill>
              </a:rPr>
              <a:t>Genom att spara regelbundet minskar du påverkan som plötsliga svängningar får på dina investeringar. Ett regelbundet månadssparande i exempelvis aktier eller fonder gör att du sannolikt kommer investera när priset är både högt, lågt och däremellan utan att behöva oroa dig lika mycket för timingen.</a:t>
            </a:r>
          </a:p>
          <a:p>
            <a:pPr marL="228600" indent="-228600">
              <a:buAutoNum type="arabicPeriod"/>
            </a:pPr>
            <a:endParaRPr lang="sv-SE" sz="1200" b="0" i="1" u="none" strike="noStrike" baseline="0" dirty="0">
              <a:solidFill>
                <a:srgbClr val="000000"/>
              </a:solidFill>
            </a:endParaRPr>
          </a:p>
          <a:p>
            <a:pPr marL="228600" indent="-228600">
              <a:buAutoNum type="arabicPeriod"/>
            </a:pPr>
            <a:r>
              <a:rPr lang="sv-SE" sz="1200" b="1" u="none" strike="noStrike" baseline="0" dirty="0">
                <a:solidFill>
                  <a:srgbClr val="000000"/>
                </a:solidFill>
              </a:rPr>
              <a:t>Spara långsiktigt </a:t>
            </a:r>
            <a:r>
              <a:rPr lang="sv-SE" sz="1200" b="0" i="0" u="none" strike="noStrike" baseline="0" dirty="0">
                <a:solidFill>
                  <a:srgbClr val="000000"/>
                </a:solidFill>
              </a:rPr>
              <a:t>– När du placerar långsiktigt får svängningar i värdet på kort sikt inte lika stor betydelse och därför lämpar sig investeringar med högre risk bättre för den som är långsiktig i sitt sparande än för den som behöver pengarna inom några år. Ränta-på-ränta effekten blir också större på längre sikt.</a:t>
            </a:r>
          </a:p>
          <a:p>
            <a:pPr marL="228600" indent="-228600">
              <a:buAutoNum type="arabicPeriod"/>
            </a:pPr>
            <a:endParaRPr lang="sv-SE" sz="1200" b="1" u="none" strike="noStrike" baseline="0" dirty="0">
              <a:solidFill>
                <a:srgbClr val="000000"/>
              </a:solidFill>
            </a:endParaRPr>
          </a:p>
          <a:p>
            <a:pPr marL="228600" indent="-228600">
              <a:buAutoNum type="arabicPeriod"/>
            </a:pPr>
            <a:r>
              <a:rPr lang="sv-SE" sz="1200" b="1" u="none" strike="noStrike" baseline="0" dirty="0">
                <a:solidFill>
                  <a:srgbClr val="000000"/>
                </a:solidFill>
              </a:rPr>
              <a:t>Förstå vad du köper </a:t>
            </a:r>
            <a:r>
              <a:rPr lang="sv-SE" sz="1200" b="0" i="1" u="none" strike="noStrike" baseline="0" dirty="0">
                <a:solidFill>
                  <a:srgbClr val="000000"/>
                </a:solidFill>
              </a:rPr>
              <a:t>– </a:t>
            </a:r>
            <a:r>
              <a:rPr lang="sv-SE" sz="1200" b="0" i="0" u="none" strike="noStrike" baseline="0" dirty="0">
                <a:solidFill>
                  <a:srgbClr val="000000"/>
                </a:solidFill>
              </a:rPr>
              <a:t>Oavsett vad du köper är det bra att veta vad du får för pengarna, bland annat för att du inte ska ta högre risk än vad du är beredd på. På samma sätt är det viktigt att du förstår hur mycket du betalar i avgift eftersom det har betydelse för värdet den dag du ska använda pengarna. Förstår du vad du investerar i är chanserna helt enkelt större att du blir nöjd med din investering.</a:t>
            </a:r>
            <a:endParaRPr lang="sv-SE" sz="1200" b="0" i="1" u="none" strike="noStrike" baseline="0" dirty="0">
              <a:solidFill>
                <a:srgbClr val="000000"/>
              </a:solidFill>
            </a:endParaRPr>
          </a:p>
          <a:p>
            <a:pPr marL="228600" indent="-228600">
              <a:buAutoNum type="arabicPeriod"/>
            </a:pPr>
            <a:endParaRPr lang="sv-SE" sz="1200" b="0" i="1" u="none" strike="noStrike" baseline="0" dirty="0">
              <a:solidFill>
                <a:srgbClr val="000000"/>
              </a:solidFill>
            </a:endParaRPr>
          </a:p>
          <a:p>
            <a:pPr marL="228600" indent="-228600">
              <a:buAutoNum type="arabicPeriod"/>
            </a:pPr>
            <a:r>
              <a:rPr lang="sv-SE" sz="1200" b="1" u="none" strike="noStrike" baseline="0" dirty="0">
                <a:solidFill>
                  <a:srgbClr val="000000"/>
                </a:solidFill>
              </a:rPr>
              <a:t>Sprid risken </a:t>
            </a:r>
            <a:r>
              <a:rPr lang="sv-SE" sz="1200" b="0" i="1" u="none" strike="noStrike" baseline="0" dirty="0">
                <a:solidFill>
                  <a:srgbClr val="000000"/>
                </a:solidFill>
              </a:rPr>
              <a:t>- </a:t>
            </a:r>
            <a:r>
              <a:rPr lang="sv-SE" sz="1200" b="0" i="0" u="none" strike="noStrike" kern="1200" baseline="0" dirty="0">
                <a:solidFill>
                  <a:srgbClr val="000000"/>
                </a:solidFill>
                <a:ea typeface="+mn-ea"/>
                <a:cs typeface="+mn-cs"/>
              </a:rPr>
              <a:t>Lägg inte alla ägg i samma korg. Även om börsen hittills alltid har stigit över tid totalt sett, kan enskilda investeringar utvecklas olika beroende på vad du investerat i. Därför är det klokt att sprida dina investeringar i olika värdepapper, länder, branscher och bolag. Genom att göra det kan du minska den påverkan som bolagsspecifika händelser, problem för en viss bransch eller oro i enskilda delar av världen får på dina investeringar. </a:t>
            </a:r>
          </a:p>
          <a:p>
            <a:pPr marL="228600" indent="-228600">
              <a:buAutoNum type="arabicPeriod"/>
            </a:pPr>
            <a:endParaRPr lang="sv-SE" sz="1200" b="0" i="1" u="none" strike="noStrike" baseline="0" dirty="0">
              <a:solidFill>
                <a:srgbClr val="000000"/>
              </a:solidFill>
            </a:endParaRPr>
          </a:p>
          <a:p>
            <a:pPr marL="228600" indent="-228600">
              <a:buAutoNum type="arabicPeriod"/>
            </a:pPr>
            <a:r>
              <a:rPr lang="sv-SE" sz="1200" b="1" u="none" strike="noStrike" baseline="0" dirty="0">
                <a:solidFill>
                  <a:srgbClr val="000000"/>
                </a:solidFill>
              </a:rPr>
              <a:t>Håll dig informerad </a:t>
            </a:r>
            <a:r>
              <a:rPr lang="sv-SE" sz="1200" b="0" i="1" u="none" strike="noStrike" baseline="0" dirty="0">
                <a:solidFill>
                  <a:srgbClr val="000000"/>
                </a:solidFill>
              </a:rPr>
              <a:t>– </a:t>
            </a:r>
            <a:r>
              <a:rPr lang="sv-SE" sz="1200" b="0" i="0" u="none" strike="noStrike" baseline="0" dirty="0">
                <a:solidFill>
                  <a:srgbClr val="000000"/>
                </a:solidFill>
              </a:rPr>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85772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98670"/>
          </a:xfrm>
        </p:spPr>
        <p:txBody>
          <a:bodyPr/>
          <a:lstStyle/>
          <a:p>
            <a:pPr marL="0" indent="0">
              <a:buNone/>
            </a:pPr>
            <a:r>
              <a:rPr lang="sv-SE" b="1" dirty="0"/>
              <a:t>Svaret på frågorna på föregående bild bör ligga till grund för vad du investerar i. När du sen ska börja finns det antal olika förhållningsregler som är viktiga att följa:</a:t>
            </a:r>
          </a:p>
          <a:p>
            <a:pPr marL="228600" indent="-228600">
              <a:buAutoNum type="arabicPeriod"/>
            </a:pPr>
            <a:endParaRPr lang="sv-SE" i="1" dirty="0"/>
          </a:p>
          <a:p>
            <a:pPr marL="228600" indent="-228600">
              <a:buAutoNum type="arabicPeriod"/>
            </a:pPr>
            <a:r>
              <a:rPr lang="sv-SE" b="1" dirty="0"/>
              <a:t>Sälj regelbundet </a:t>
            </a:r>
            <a:r>
              <a:rPr lang="sv-SE" dirty="0"/>
              <a:t>- </a:t>
            </a:r>
            <a:r>
              <a:rPr lang="sv-SE" sz="1200" b="0" i="0" u="none" strike="noStrike" baseline="0" dirty="0">
                <a:solidFill>
                  <a:srgbClr val="000000"/>
                </a:solidFill>
              </a:rPr>
              <a:t>Genom att sälja regelbundet minskar du påverkan som plötsliga svängningar får på värdet av ditt samlade sparande. Genom att sälja regelbundet ökar chansen att du säljer när priset är både högt, lågt och däremellan utan att behöva oroa dig lika mycket för timingen.</a:t>
            </a:r>
          </a:p>
          <a:p>
            <a:pPr marL="228600" indent="-228600">
              <a:buAutoNum type="arabicPeriod"/>
            </a:pPr>
            <a:endParaRPr lang="sv-SE" sz="1200" b="0" i="1" u="none" strike="noStrike" baseline="0" dirty="0">
              <a:solidFill>
                <a:srgbClr val="000000"/>
              </a:solidFill>
            </a:endParaRPr>
          </a:p>
          <a:p>
            <a:pPr marL="228600" indent="-228600">
              <a:buAutoNum type="arabicPeriod"/>
            </a:pPr>
            <a:r>
              <a:rPr lang="sv-SE" sz="1200" b="1" u="none" strike="noStrike" baseline="0" dirty="0">
                <a:solidFill>
                  <a:srgbClr val="000000"/>
                </a:solidFill>
              </a:rPr>
              <a:t>Tänk långsiktigt </a:t>
            </a:r>
            <a:r>
              <a:rPr lang="sv-SE" sz="1200" b="0" i="0" u="none" strike="noStrike" baseline="0" dirty="0">
                <a:solidFill>
                  <a:srgbClr val="000000"/>
                </a:solidFill>
              </a:rPr>
              <a:t>– När du tänker långsiktigt får svängningar i värdet på kort sikt inte lika stor betydelse. Ränta-på-ränta effekten blir också större på längre sikt.</a:t>
            </a:r>
          </a:p>
          <a:p>
            <a:pPr marL="228600" indent="-228600">
              <a:buAutoNum type="arabicPeriod"/>
            </a:pPr>
            <a:endParaRPr lang="sv-SE" sz="1200" b="0" i="0" u="none" strike="noStrike" baseline="0" dirty="0">
              <a:solidFill>
                <a:srgbClr val="000000"/>
              </a:solidFill>
            </a:endParaRPr>
          </a:p>
          <a:p>
            <a:pPr marL="228600" indent="-228600">
              <a:buAutoNum type="arabicPeriod"/>
            </a:pPr>
            <a:r>
              <a:rPr lang="sv-SE" sz="1200" b="1" u="none" strike="noStrike" baseline="0" dirty="0">
                <a:solidFill>
                  <a:srgbClr val="000000"/>
                </a:solidFill>
              </a:rPr>
              <a:t>Gör upp en plan </a:t>
            </a:r>
            <a:r>
              <a:rPr lang="sv-SE" sz="1200" b="0" i="1" u="none" strike="noStrike" baseline="0" dirty="0">
                <a:solidFill>
                  <a:srgbClr val="000000"/>
                </a:solidFill>
              </a:rPr>
              <a:t>– </a:t>
            </a:r>
            <a:r>
              <a:rPr lang="sv-SE" sz="1200" b="0" i="0" u="none" strike="noStrike" baseline="0" dirty="0">
                <a:solidFill>
                  <a:srgbClr val="000000"/>
                </a:solidFill>
              </a:rPr>
              <a:t>Gör upp en plan för hur du vill sälja av ditt investerande, över hur lång tid, och på vilket sätt. Då är chansen större att du blir nöjd, och inte påverkas av kortsiktiga förändringar.</a:t>
            </a:r>
            <a:endParaRPr lang="sv-SE" sz="1200" b="0" i="1" u="none" strike="noStrike" baseline="0" dirty="0">
              <a:solidFill>
                <a:srgbClr val="000000"/>
              </a:solidFill>
            </a:endParaRPr>
          </a:p>
          <a:p>
            <a:pPr marL="228600" indent="-228600">
              <a:buAutoNum type="arabicPeriod"/>
            </a:pPr>
            <a:endParaRPr lang="sv-SE" sz="1200" b="0" i="1" u="none" strike="noStrike" baseline="0" dirty="0">
              <a:solidFill>
                <a:srgbClr val="000000"/>
              </a:solidFill>
            </a:endParaRPr>
          </a:p>
          <a:p>
            <a:pPr marL="228600" indent="-228600">
              <a:buAutoNum type="arabicPeriod"/>
            </a:pPr>
            <a:r>
              <a:rPr lang="sv-SE" sz="1200" b="1" u="none" strike="noStrike" baseline="0" dirty="0">
                <a:solidFill>
                  <a:srgbClr val="000000"/>
                </a:solidFill>
              </a:rPr>
              <a:t>Sprid risken </a:t>
            </a:r>
            <a:r>
              <a:rPr lang="sv-SE" sz="1200" b="0" i="1" u="none" strike="noStrike" baseline="0" dirty="0">
                <a:solidFill>
                  <a:srgbClr val="000000"/>
                </a:solidFill>
              </a:rPr>
              <a:t>– </a:t>
            </a:r>
            <a:r>
              <a:rPr lang="sv-SE" sz="1200" b="0" i="0" u="none" strike="noStrike" baseline="0" dirty="0">
                <a:solidFill>
                  <a:srgbClr val="000000"/>
                </a:solidFill>
              </a:rPr>
              <a:t>Att inte lägga </a:t>
            </a:r>
            <a:r>
              <a:rPr lang="sv-SE" sz="1200" b="0" i="0" u="none" strike="noStrike" kern="1200" baseline="0" dirty="0">
                <a:solidFill>
                  <a:srgbClr val="000000"/>
                </a:solidFill>
                <a:ea typeface="+mn-ea"/>
                <a:cs typeface="+mn-cs"/>
              </a:rPr>
              <a:t>alla ägg i samma korg gäller även när du säljer. Att sprida sina investeringar i olika värdepapper, länder, branscher och bolag gäller även när man säljer. I takt med att du blir äldre kan det också finnas en poäng med att minska risken. </a:t>
            </a:r>
          </a:p>
          <a:p>
            <a:pPr marL="228600" indent="-228600">
              <a:buAutoNum type="arabicPeriod"/>
            </a:pPr>
            <a:endParaRPr lang="sv-SE" sz="1200" b="0" i="1" u="none" strike="noStrike" baseline="0" dirty="0">
              <a:solidFill>
                <a:srgbClr val="000000"/>
              </a:solidFill>
            </a:endParaRPr>
          </a:p>
          <a:p>
            <a:pPr marL="228600" indent="-228600">
              <a:buAutoNum type="arabicPeriod"/>
            </a:pPr>
            <a:r>
              <a:rPr lang="sv-SE" sz="1200" b="1" u="none" strike="noStrike" baseline="0" dirty="0">
                <a:solidFill>
                  <a:srgbClr val="000000"/>
                </a:solidFill>
              </a:rPr>
              <a:t>Håll dig informerad </a:t>
            </a:r>
            <a:r>
              <a:rPr lang="sv-SE" sz="1200" b="0" i="1" u="none" strike="noStrike" baseline="0" dirty="0">
                <a:solidFill>
                  <a:srgbClr val="000000"/>
                </a:solidFill>
              </a:rPr>
              <a:t>– </a:t>
            </a:r>
            <a:r>
              <a:rPr lang="sv-SE" sz="1200" b="0" i="0" u="none" strike="noStrike" baseline="0" dirty="0">
                <a:solidFill>
                  <a:srgbClr val="000000"/>
                </a:solidFill>
              </a:rPr>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52930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73830"/>
          </a:xfrm>
        </p:spPr>
        <p:txBody>
          <a:bodyPr/>
          <a:lstStyle/>
          <a:p>
            <a:pPr marL="342900" indent="-342900">
              <a:buFont typeface="Arial" panose="020B0604020202020204" pitchFamily="34" charset="0"/>
              <a:buChar char="•"/>
            </a:pPr>
            <a:r>
              <a:rPr lang="sv-SE" b="1" dirty="0"/>
              <a:t>Rådgivarens roll</a:t>
            </a:r>
            <a:r>
              <a:rPr lang="sv-SE" dirty="0"/>
              <a:t> – Rådgivare kan hjälpa till med råd om investeringar. Deras råd ska utgå från just dig och din ekonomi och det finns särskilda regler för att skydda dig som konsument. Rådgivare kan man träffa på/via banken. Men det finns också rådgivare som tar kontakt via telefon för att sälja sina tjänster.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Två typer av rådgivare:</a:t>
            </a:r>
          </a:p>
          <a:p>
            <a:pPr marL="800100" lvl="1" indent="-342900">
              <a:buFont typeface="Arial" panose="020B0604020202020204" pitchFamily="34" charset="0"/>
              <a:buChar char="•"/>
            </a:pPr>
            <a:r>
              <a:rPr lang="sv-SE" b="1" dirty="0"/>
              <a:t>Oberoende</a:t>
            </a:r>
            <a:r>
              <a:rPr lang="sv-SE" dirty="0"/>
              <a:t> - Får </a:t>
            </a:r>
            <a:r>
              <a:rPr lang="sv-SE" i="1" dirty="0"/>
              <a:t>inte</a:t>
            </a:r>
            <a:r>
              <a:rPr lang="sv-SE" dirty="0"/>
              <a:t> lämna råd om egna produkter eller ta emot och behålla ersättning (provision) från bolagen vars värdepapper som råden avser. </a:t>
            </a:r>
          </a:p>
          <a:p>
            <a:pPr marL="800100" lvl="1" indent="-342900">
              <a:buFont typeface="Arial" panose="020B0604020202020204" pitchFamily="34" charset="0"/>
              <a:buChar char="•"/>
            </a:pPr>
            <a:r>
              <a:rPr lang="sv-SE" b="1" dirty="0"/>
              <a:t>Inte oberoende </a:t>
            </a:r>
            <a:r>
              <a:rPr lang="sv-SE" dirty="0"/>
              <a:t>– Får lämna råd om egna produkter, kan ta emot provisioner givet vissa förutsättningar. Rådgivare som inte är oberoende ska informera om detta men fråga för säkerhets skull.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Oseriösa rådgivare, eller bedragare</a:t>
            </a:r>
            <a:r>
              <a:rPr lang="sv-SE" dirty="0"/>
              <a:t> - Vissa aktörer är inte rådgivare och de lämnar inte rådgivning, även om det kan framstå så. Det kan istället handla om försäljning eller marknadsföring.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Håll koll på kostnaderna </a:t>
            </a:r>
            <a:r>
              <a:rPr lang="sv-SE" b="0" dirty="0"/>
              <a:t>–</a:t>
            </a:r>
            <a:r>
              <a:rPr lang="sv-SE" b="1" dirty="0"/>
              <a:t> </a:t>
            </a:r>
            <a:r>
              <a:rPr lang="sv-SE" b="0" dirty="0"/>
              <a:t>Det är viktigt att veta om rådgivaren tar betalt, och i så fall hur mycket. Om rådgivaren får betalt från dem vars produkter som denne rekommenderar så är det viktigt att vara medveten om. Det är också viktigt att veta vad de finansiella produkterna kostar.</a:t>
            </a:r>
            <a:endParaRPr lang="sv-SE" b="1"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Tänk kritiskt - </a:t>
            </a:r>
            <a:r>
              <a:rPr lang="sv-SE" dirty="0"/>
              <a:t>Det är viktigt att du själv förstår och ifrågasätter råden och hur de rekommenderade värdepapperna fungerar och vilka risker som finns. Det är också viktigt att läsa igenom rådgivningsdokumentationen. Då har du bättre förutsättningar för att ta ett välgrundat investeringsbeslut.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053914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124214"/>
            <a:ext cx="9144000" cy="1086443"/>
          </a:xfrm>
        </p:spPr>
        <p:txBody>
          <a:bodyPr/>
          <a:lstStyle/>
          <a:p>
            <a:r>
              <a:rPr lang="sv-SE" dirty="0"/>
              <a:t>GRUNDERNA TILL </a:t>
            </a:r>
            <a:br>
              <a:rPr lang="sv-SE" dirty="0"/>
            </a:br>
            <a:r>
              <a:rPr lang="sv-SE" dirty="0"/>
              <a:t>ATT INVESTERA</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860306"/>
            <a:ext cx="9144000" cy="1655762"/>
          </a:xfrm>
        </p:spPr>
        <p:txBody>
          <a:bodyPr/>
          <a:lstStyle/>
          <a:p>
            <a:r>
              <a:rPr lang="sv-SE" dirty="0"/>
              <a:t>Föreningen Svensk Värdepappersmarknad</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cs typeface="Calibri" panose="020F0502020204030204" pitchFamily="34" charset="0"/>
              </a:rPr>
              <a:t>DITT INVESTERANDE KAN BIDRA TILL POSITIV FÖRÄNDRING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671725" y="1701377"/>
            <a:ext cx="5118100" cy="3455246"/>
          </a:xfrm>
        </p:spPr>
        <p:txBody>
          <a:bodyPr>
            <a:normAutofit/>
          </a:bodyPr>
          <a:lstStyle/>
          <a:p>
            <a:r>
              <a:rPr lang="sv-SE" dirty="0">
                <a:latin typeface="Calibri" panose="020F0502020204030204" pitchFamily="34" charset="0"/>
              </a:rPr>
              <a:t>Hållbara investeringar</a:t>
            </a:r>
          </a:p>
          <a:p>
            <a:r>
              <a:rPr lang="sv-SE" dirty="0">
                <a:latin typeface="Calibri" panose="020F0502020204030204" pitchFamily="34" charset="0"/>
              </a:rPr>
              <a:t>Jämställt investerande</a:t>
            </a:r>
          </a:p>
          <a:p>
            <a:r>
              <a:rPr lang="sv-SE" dirty="0">
                <a:latin typeface="Calibri" panose="020F0502020204030204" pitchFamily="34" charset="0"/>
              </a:rPr>
              <a:t>Positiva vs. negativa kriterier</a:t>
            </a:r>
          </a:p>
          <a:p>
            <a:r>
              <a:rPr lang="sv-SE" dirty="0">
                <a:latin typeface="Calibri" panose="020F0502020204030204" pitchFamily="34" charset="0"/>
              </a:rPr>
              <a:t>Tänk kritiskt även på det här området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3045"/>
            <a:ext cx="1862555" cy="226099"/>
          </a:xfrm>
        </p:spPr>
        <p:txBody>
          <a:bodyPr>
            <a:noAutofit/>
          </a:bodyPr>
          <a:lstStyle/>
          <a:p>
            <a:r>
              <a:rPr lang="sv-SE" dirty="0"/>
              <a:t>GRUNDERNA TILL ATT INVESTERA</a:t>
            </a:r>
          </a:p>
        </p:txBody>
      </p:sp>
      <p:pic>
        <p:nvPicPr>
          <p:cNvPr id="9" name="Platshållare för bild 8" descr="En bild som visar vägg, inomhus  Automatiskt genererad beskrivning">
            <a:extLst>
              <a:ext uri="{FF2B5EF4-FFF2-40B4-BE49-F238E27FC236}">
                <a16:creationId xmlns:a16="http://schemas.microsoft.com/office/drawing/2014/main" id="{616F5175-3BAA-4108-8186-8AC731E22C6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7555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VIKTIGT ATT TÄNKA PÅ OM DU INVESTERAR TILL BARNBARN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628651" y="1761117"/>
            <a:ext cx="5118100" cy="3891082"/>
          </a:xfrm>
        </p:spPr>
        <p:txBody>
          <a:bodyPr>
            <a:normAutofit/>
          </a:bodyPr>
          <a:lstStyle/>
          <a:p>
            <a:r>
              <a:rPr lang="sv-SE" dirty="0">
                <a:latin typeface="Calibri" panose="020F0502020204030204" pitchFamily="34" charset="0"/>
              </a:rPr>
              <a:t>I vems namn sparar du?</a:t>
            </a:r>
          </a:p>
          <a:p>
            <a:pPr marL="0" indent="0">
              <a:buNone/>
            </a:pPr>
            <a:r>
              <a:rPr lang="sv-SE" dirty="0">
                <a:latin typeface="Calibri" panose="020F0502020204030204" pitchFamily="34" charset="0"/>
              </a:rPr>
              <a:t>    - I ditt namn</a:t>
            </a:r>
          </a:p>
          <a:p>
            <a:pPr marL="0" indent="0">
              <a:buNone/>
            </a:pPr>
            <a:r>
              <a:rPr lang="sv-SE" dirty="0">
                <a:latin typeface="Calibri" panose="020F0502020204030204" pitchFamily="34" charset="0"/>
              </a:rPr>
              <a:t>    - I barnbarnets namn</a:t>
            </a:r>
          </a:p>
          <a:p>
            <a:r>
              <a:rPr lang="sv-SE" dirty="0">
                <a:latin typeface="Calibri" panose="020F0502020204030204" pitchFamily="34" charset="0"/>
              </a:rPr>
              <a:t>Bestäm hur mycket du ska spara, och till vad</a:t>
            </a:r>
          </a:p>
          <a:p>
            <a:r>
              <a:rPr lang="sv-SE" dirty="0">
                <a:latin typeface="Calibri" panose="020F0502020204030204" pitchFamily="34" charset="0"/>
              </a:rPr>
              <a:t>Väg risken mot avkastningen</a:t>
            </a:r>
          </a:p>
          <a:p>
            <a:r>
              <a:rPr lang="sv-SE" dirty="0">
                <a:latin typeface="Calibri" panose="020F0502020204030204" pitchFamily="34" charset="0"/>
              </a:rPr>
              <a:t>Välj kontotyp</a:t>
            </a:r>
          </a:p>
          <a:p>
            <a:r>
              <a:rPr lang="sv-SE"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4046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att ni lyssnat!</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Fredrik Bonthron</a:t>
            </a:r>
          </a:p>
          <a:p>
            <a:pPr>
              <a:spcBef>
                <a:spcPts val="0"/>
              </a:spcBef>
            </a:pPr>
            <a:r>
              <a:rPr lang="sv-SE" sz="1800" dirty="0"/>
              <a:t>fredrik@svpm.se</a:t>
            </a:r>
          </a:p>
        </p:txBody>
      </p:sp>
    </p:spTree>
    <p:extLst>
      <p:ext uri="{BB962C8B-B14F-4D97-AF65-F5344CB8AC3E}">
        <p14:creationId xmlns:p14="http://schemas.microsoft.com/office/powerpoint/2010/main" val="76352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EEAF0C-D6C5-4827-8D84-09614ABE1F49}"/>
              </a:ext>
            </a:extLst>
          </p:cNvPr>
          <p:cNvPicPr>
            <a:picLocks noChangeAspect="1"/>
          </p:cNvPicPr>
          <p:nvPr/>
        </p:nvPicPr>
        <p:blipFill>
          <a:blip r:embed="rId3"/>
          <a:stretch>
            <a:fillRect/>
          </a:stretch>
        </p:blipFill>
        <p:spPr>
          <a:xfrm>
            <a:off x="1181" y="0"/>
            <a:ext cx="12190819" cy="6858000"/>
          </a:xfrm>
          <a:prstGeom prst="rect">
            <a:avLst/>
          </a:prstGeom>
        </p:spPr>
      </p:pic>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a:xfrm>
            <a:off x="2065874" y="2878782"/>
            <a:ext cx="8060252" cy="1325563"/>
          </a:xfrm>
        </p:spPr>
        <p:txBody>
          <a:bodyPr/>
          <a:lstStyle/>
          <a:p>
            <a:r>
              <a:rPr lang="sv-SE" sz="5400" dirty="0">
                <a:ea typeface="Arial" charset="0"/>
                <a:cs typeface="Calibri Light" panose="020F0302020204030204" pitchFamily="34" charset="0"/>
              </a:rPr>
              <a:t>Extramaterial</a:t>
            </a:r>
            <a:endParaRPr lang="sv-SE" sz="5400" dirty="0">
              <a:highlight>
                <a:srgbClr val="FFFF00"/>
              </a:highlight>
            </a:endParaRPr>
          </a:p>
        </p:txBody>
      </p:sp>
    </p:spTree>
    <p:extLst>
      <p:ext uri="{BB962C8B-B14F-4D97-AF65-F5344CB8AC3E}">
        <p14:creationId xmlns:p14="http://schemas.microsoft.com/office/powerpoint/2010/main" val="222139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CHECKLISTA FÖR ATT KOMMA IGÅNG MED DITT INVESTERANDE</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88351"/>
            <a:ext cx="5118100" cy="3583432"/>
          </a:xfrm>
        </p:spPr>
        <p:txBody>
          <a:bodyPr>
            <a:normAutofit/>
          </a:bodyPr>
          <a:lstStyle/>
          <a:p>
            <a:pPr marL="457200" indent="-457200">
              <a:buAutoNum type="arabicPeriod"/>
            </a:pPr>
            <a:r>
              <a:rPr lang="sv-SE" dirty="0">
                <a:latin typeface="Calibri" panose="020F0502020204030204" pitchFamily="34" charset="0"/>
              </a:rPr>
              <a:t>Öppna ett konto för investering</a:t>
            </a:r>
          </a:p>
          <a:p>
            <a:pPr marL="457200" indent="-457200">
              <a:buAutoNum type="arabicPeriod"/>
            </a:pPr>
            <a:r>
              <a:rPr lang="sv-SE" dirty="0">
                <a:latin typeface="Calibri" panose="020F0502020204030204" pitchFamily="34" charset="0"/>
              </a:rPr>
              <a:t>Bestäm hur mycket du ska spara, och till vad</a:t>
            </a:r>
          </a:p>
          <a:p>
            <a:pPr marL="457200" indent="-457200">
              <a:buAutoNum type="arabicPeriod"/>
            </a:pPr>
            <a:r>
              <a:rPr lang="sv-SE" dirty="0">
                <a:latin typeface="Calibri" panose="020F0502020204030204" pitchFamily="34" charset="0"/>
              </a:rPr>
              <a:t>Väg risken mot avkastningen</a:t>
            </a:r>
          </a:p>
          <a:p>
            <a:pPr marL="457200" indent="-457200">
              <a:buAutoNum type="arabicPeriod"/>
            </a:pPr>
            <a:r>
              <a:rPr lang="sv-SE" dirty="0">
                <a:latin typeface="Calibri" panose="020F0502020204030204" pitchFamily="34" charset="0"/>
              </a:rPr>
              <a:t>Tid, intresse och kunskap avgör ditt val</a:t>
            </a:r>
          </a:p>
          <a:p>
            <a:pPr marL="457200" indent="-457200">
              <a:buAutoNum type="arabicPeriod"/>
            </a:pPr>
            <a:r>
              <a:rPr lang="sv-SE"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8847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EEAF0C-D6C5-4827-8D84-09614ABE1F49}"/>
              </a:ext>
            </a:extLst>
          </p:cNvPr>
          <p:cNvPicPr>
            <a:picLocks noChangeAspect="1"/>
          </p:cNvPicPr>
          <p:nvPr/>
        </p:nvPicPr>
        <p:blipFill>
          <a:blip r:embed="rId4"/>
          <a:stretch>
            <a:fillRect/>
          </a:stretch>
        </p:blipFill>
        <p:spPr>
          <a:xfrm>
            <a:off x="1180" y="0"/>
            <a:ext cx="12190819" cy="6858000"/>
          </a:xfrm>
          <a:prstGeom prst="rect">
            <a:avLst/>
          </a:prstGeom>
        </p:spPr>
      </p:pic>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a:xfrm>
            <a:off x="2065874" y="2647134"/>
            <a:ext cx="8060252" cy="1325563"/>
          </a:xfrm>
        </p:spPr>
        <p:txBody>
          <a:bodyPr/>
          <a:lstStyle/>
          <a:p>
            <a:r>
              <a:rPr lang="sv-SE" sz="4400" dirty="0">
                <a:ea typeface="Arial" charset="0"/>
                <a:cs typeface="Calibri Light" panose="020F0302020204030204" pitchFamily="34" charset="0"/>
              </a:rPr>
              <a:t>Den som sparar idag, kan spendera mer i framtiden.</a:t>
            </a:r>
            <a:br>
              <a:rPr lang="sv-SE" sz="4400" b="1" dirty="0">
                <a:ea typeface="Arial" charset="0"/>
                <a:cs typeface="Calibri" panose="020F0502020204030204" pitchFamily="34" charset="0"/>
              </a:rPr>
            </a:br>
            <a:endParaRPr lang="sv-SE" sz="4400" dirty="0"/>
          </a:p>
        </p:txBody>
      </p:sp>
    </p:spTree>
    <p:extLst>
      <p:ext uri="{BB962C8B-B14F-4D97-AF65-F5344CB8AC3E}">
        <p14:creationId xmlns:p14="http://schemas.microsoft.com/office/powerpoint/2010/main" val="170594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RÄNTA-PÅ-RÄNTA (SNÖBOLLSEFFEKTEN) </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875958" cy="257369"/>
          </a:xfrm>
        </p:spPr>
        <p:txBody>
          <a:bodyPr wrap="none">
            <a:spAutoFit/>
          </a:bodyPr>
          <a:lstStyle/>
          <a:p>
            <a:r>
              <a:rPr lang="sv-SE" dirty="0"/>
              <a:t>GRUNDERNA TILL ATT INVESTERA</a:t>
            </a:r>
          </a:p>
        </p:txBody>
      </p:sp>
      <p:graphicFrame>
        <p:nvGraphicFramePr>
          <p:cNvPr id="6" name="Platshållare för diagram 12">
            <a:extLst>
              <a:ext uri="{FF2B5EF4-FFF2-40B4-BE49-F238E27FC236}">
                <a16:creationId xmlns:a16="http://schemas.microsoft.com/office/drawing/2014/main" id="{F3380F72-44D0-4411-A948-56303EEB3D05}"/>
              </a:ext>
            </a:extLst>
          </p:cNvPr>
          <p:cNvGraphicFramePr>
            <a:graphicFrameLocks/>
          </p:cNvGraphicFramePr>
          <p:nvPr>
            <p:extLst>
              <p:ext uri="{D42A27DB-BD31-4B8C-83A1-F6EECF244321}">
                <p14:modId xmlns:p14="http://schemas.microsoft.com/office/powerpoint/2010/main" val="2767607598"/>
              </p:ext>
            </p:extLst>
          </p:nvPr>
        </p:nvGraphicFramePr>
        <p:xfrm>
          <a:off x="1470198" y="3149600"/>
          <a:ext cx="9251603" cy="35553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58E89FF5-721C-48AA-A930-F65488CE5F03}"/>
              </a:ext>
            </a:extLst>
          </p:cNvPr>
          <p:cNvSpPr txBox="1"/>
          <p:nvPr/>
        </p:nvSpPr>
        <p:spPr>
          <a:xfrm>
            <a:off x="1010412" y="1405431"/>
            <a:ext cx="6908292" cy="2134559"/>
          </a:xfrm>
          <a:prstGeom prst="rect">
            <a:avLst/>
          </a:prstGeom>
          <a:noFill/>
        </p:spPr>
        <p:txBody>
          <a:bodyPr wrap="square">
            <a:spAutoFit/>
          </a:bodyPr>
          <a:lstStyle/>
          <a:p>
            <a:pPr marL="285750" indent="-285750">
              <a:lnSpc>
                <a:spcPts val="3000"/>
              </a:lnSpc>
              <a:buFont typeface="Arial" panose="020B0604020202020204" pitchFamily="34" charset="0"/>
              <a:buChar char="•"/>
            </a:pPr>
            <a:r>
              <a:rPr lang="sv-SE" sz="2000" u="sng" dirty="0">
                <a:ea typeface="Arial" charset="0"/>
                <a:cs typeface="Arial" charset="0"/>
              </a:rPr>
              <a:t>Tid, regelbundenhet och avkastning</a:t>
            </a:r>
            <a:r>
              <a:rPr lang="sv-SE" sz="2000" i="1" dirty="0">
                <a:ea typeface="Arial" charset="0"/>
                <a:cs typeface="Arial" charset="0"/>
              </a:rPr>
              <a:t> </a:t>
            </a:r>
            <a:r>
              <a:rPr lang="sv-SE" sz="2000" dirty="0">
                <a:ea typeface="Arial" charset="0"/>
                <a:cs typeface="Arial" charset="0"/>
              </a:rPr>
              <a:t>gör att </a:t>
            </a:r>
            <a:r>
              <a:rPr lang="sv-SE" sz="2000" i="1" dirty="0">
                <a:ea typeface="Arial" charset="0"/>
                <a:cs typeface="Arial" charset="0"/>
              </a:rPr>
              <a:t>även ett mindre sparande</a:t>
            </a:r>
            <a:r>
              <a:rPr lang="sv-SE" sz="2000" dirty="0">
                <a:ea typeface="Arial" charset="0"/>
                <a:cs typeface="Arial" charset="0"/>
              </a:rPr>
              <a:t> per månad </a:t>
            </a:r>
            <a:r>
              <a:rPr lang="sv-SE" sz="2000" i="1" dirty="0">
                <a:ea typeface="Arial" charset="0"/>
                <a:cs typeface="Arial" charset="0"/>
              </a:rPr>
              <a:t>kan bli till betydande belopp i framtiden.</a:t>
            </a:r>
          </a:p>
          <a:p>
            <a:pPr marL="285750" indent="-285750">
              <a:lnSpc>
                <a:spcPts val="3000"/>
              </a:lnSpc>
              <a:spcBef>
                <a:spcPts val="1200"/>
              </a:spcBef>
              <a:buFont typeface="Arial" panose="020B0604020202020204" pitchFamily="34" charset="0"/>
              <a:buChar char="•"/>
            </a:pPr>
            <a:r>
              <a:rPr lang="sv-SE" sz="2000" dirty="0">
                <a:ea typeface="Arial" charset="0"/>
                <a:cs typeface="Arial" charset="0"/>
              </a:rPr>
              <a:t>Genom att </a:t>
            </a:r>
            <a:r>
              <a:rPr lang="sv-SE" sz="2000" u="sng" dirty="0">
                <a:ea typeface="Arial" charset="0"/>
                <a:cs typeface="Arial" charset="0"/>
              </a:rPr>
              <a:t>inte sälja av mer än nödvändigt</a:t>
            </a:r>
            <a:r>
              <a:rPr lang="sv-SE" sz="2000" dirty="0">
                <a:ea typeface="Arial" charset="0"/>
                <a:cs typeface="Arial" charset="0"/>
              </a:rPr>
              <a:t> ökar möjligheten till </a:t>
            </a:r>
            <a:r>
              <a:rPr lang="sv-SE" sz="2000" i="1" dirty="0">
                <a:ea typeface="Arial" charset="0"/>
                <a:cs typeface="Arial" charset="0"/>
              </a:rPr>
              <a:t>högre avkastning och mer att sälja i framtiden </a:t>
            </a:r>
          </a:p>
          <a:p>
            <a:pPr>
              <a:lnSpc>
                <a:spcPts val="3000"/>
              </a:lnSpc>
            </a:pPr>
            <a:endParaRPr lang="sv-SE" sz="1800" i="1" dirty="0">
              <a:ea typeface="Arial" charset="0"/>
              <a:cs typeface="Arial" charset="0"/>
            </a:endParaRPr>
          </a:p>
        </p:txBody>
      </p:sp>
      <p:sp>
        <p:nvSpPr>
          <p:cNvPr id="8" name="Ellips 7">
            <a:extLst>
              <a:ext uri="{FF2B5EF4-FFF2-40B4-BE49-F238E27FC236}">
                <a16:creationId xmlns:a16="http://schemas.microsoft.com/office/drawing/2014/main" id="{95A421D4-C058-490B-B56D-8B19030CDD6B}"/>
              </a:ext>
            </a:extLst>
          </p:cNvPr>
          <p:cNvSpPr/>
          <p:nvPr/>
        </p:nvSpPr>
        <p:spPr>
          <a:xfrm>
            <a:off x="8177029" y="472009"/>
            <a:ext cx="2137403" cy="2048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500 kr/månad 7% avkastning =</a:t>
            </a:r>
          </a:p>
          <a:p>
            <a:pPr algn="ctr"/>
            <a:r>
              <a:rPr lang="sv-SE" b="1" dirty="0"/>
              <a:t>1 200 000 kr efter 40 år</a:t>
            </a:r>
          </a:p>
        </p:txBody>
      </p:sp>
    </p:spTree>
    <p:extLst>
      <p:ext uri="{BB962C8B-B14F-4D97-AF65-F5344CB8AC3E}">
        <p14:creationId xmlns:p14="http://schemas.microsoft.com/office/powerpoint/2010/main" val="37384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660520" cy="1325563"/>
          </a:xfrm>
        </p:spPr>
        <p:txBody>
          <a:bodyPr/>
          <a:lstStyle/>
          <a:p>
            <a:r>
              <a:rPr lang="sv-SE" b="1" dirty="0">
                <a:latin typeface="Calibri" panose="020F0502020204030204" pitchFamily="34" charset="0"/>
                <a:cs typeface="Calibri" panose="020F0502020204030204" pitchFamily="34" charset="0"/>
              </a:rPr>
              <a:t>FRÅGOR ATT STÄLLA SIG </a:t>
            </a:r>
            <a:r>
              <a:rPr lang="sv-SE" dirty="0">
                <a:latin typeface="Calibri" panose="020F0502020204030204" pitchFamily="34" charset="0"/>
                <a:cs typeface="Calibri" panose="020F0502020204030204" pitchFamily="34" charset="0"/>
              </a:rPr>
              <a:t>OM</a:t>
            </a:r>
            <a:r>
              <a:rPr lang="sv-SE" b="1" dirty="0">
                <a:latin typeface="Calibri" panose="020F0502020204030204" pitchFamily="34" charset="0"/>
                <a:cs typeface="Calibri" panose="020F0502020204030204" pitchFamily="34" charset="0"/>
              </a:rPr>
              <a:t> SITT INVESTERANDE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409678"/>
            <a:ext cx="1906943" cy="199466"/>
          </a:xfrm>
        </p:spPr>
        <p:txBody>
          <a:bodyPr>
            <a:noAutofit/>
          </a:bodyPr>
          <a:lstStyle/>
          <a:p>
            <a:r>
              <a:rPr lang="sv-SE" dirty="0"/>
              <a:t>GRUNDERNA TILL ATT INVESTERA</a:t>
            </a:r>
          </a:p>
        </p:txBody>
      </p:sp>
      <p:pic>
        <p:nvPicPr>
          <p:cNvPr id="8" name="Platshållare för bild 7" descr="En bild som visar gräs, bil, utomhus, transport  Automatiskt genererad beskrivning">
            <a:extLst>
              <a:ext uri="{FF2B5EF4-FFF2-40B4-BE49-F238E27FC236}">
                <a16:creationId xmlns:a16="http://schemas.microsoft.com/office/drawing/2014/main" id="{76F4AAF8-6F87-B41D-5A0C-6CC8CCB1805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
        <p:nvSpPr>
          <p:cNvPr id="17" name="Platshållare för innehåll 2">
            <a:extLst>
              <a:ext uri="{FF2B5EF4-FFF2-40B4-BE49-F238E27FC236}">
                <a16:creationId xmlns:a16="http://schemas.microsoft.com/office/drawing/2014/main" id="{39A7F798-854F-485E-9D4B-C64E672AA996}"/>
              </a:ext>
            </a:extLst>
          </p:cNvPr>
          <p:cNvSpPr>
            <a:spLocks noGrp="1"/>
          </p:cNvSpPr>
          <p:nvPr>
            <p:ph idx="1"/>
          </p:nvPr>
        </p:nvSpPr>
        <p:spPr>
          <a:xfrm>
            <a:off x="592691" y="1812925"/>
            <a:ext cx="5340275" cy="4351338"/>
          </a:xfrm>
        </p:spPr>
        <p:txBody>
          <a:bodyPr>
            <a:normAutofit/>
          </a:bodyPr>
          <a:lstStyle/>
          <a:p>
            <a:pPr>
              <a:lnSpc>
                <a:spcPts val="3000"/>
              </a:lnSpc>
            </a:pPr>
            <a:r>
              <a:rPr lang="sv-SE" dirty="0">
                <a:cs typeface="Arial" charset="0"/>
              </a:rPr>
              <a:t>Till vad sparar jag (nödvändighet, mål, dröm)?</a:t>
            </a:r>
          </a:p>
          <a:p>
            <a:pPr>
              <a:lnSpc>
                <a:spcPts val="3000"/>
              </a:lnSpc>
            </a:pPr>
            <a:r>
              <a:rPr lang="sv-SE" dirty="0">
                <a:cs typeface="Arial" charset="0"/>
              </a:rPr>
              <a:t>Till när (på vilken sikt) investerar jag?</a:t>
            </a:r>
          </a:p>
          <a:p>
            <a:pPr>
              <a:lnSpc>
                <a:spcPts val="3000"/>
              </a:lnSpc>
            </a:pPr>
            <a:r>
              <a:rPr lang="sv-SE" dirty="0">
                <a:cs typeface="Arial" charset="0"/>
              </a:rPr>
              <a:t>Vilken risk kan/är jag beredd att ta?</a:t>
            </a:r>
          </a:p>
          <a:p>
            <a:pPr>
              <a:lnSpc>
                <a:spcPts val="3000"/>
              </a:lnSpc>
            </a:pPr>
            <a:r>
              <a:rPr lang="sv-SE" dirty="0">
                <a:cs typeface="Arial" charset="0"/>
              </a:rPr>
              <a:t>Hur investerar jag?</a:t>
            </a:r>
          </a:p>
          <a:p>
            <a:endParaRPr lang="sv-SE" dirty="0"/>
          </a:p>
        </p:txBody>
      </p:sp>
    </p:spTree>
    <p:extLst>
      <p:ext uri="{BB962C8B-B14F-4D97-AF65-F5344CB8AC3E}">
        <p14:creationId xmlns:p14="http://schemas.microsoft.com/office/powerpoint/2010/main" val="2392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FÖRSTÅ VAD DU INVESTERAR I</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535499"/>
            <a:ext cx="5118100" cy="36529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sv-SE" sz="2000" dirty="0">
                <a:cs typeface="Arial" charset="0"/>
              </a:rPr>
              <a:t>Olika värdepapper erbjuder olika möjlighet till avkastning, men de medför också olika risk och är olika komplicerade</a:t>
            </a:r>
          </a:p>
          <a:p>
            <a:pPr>
              <a:lnSpc>
                <a:spcPts val="3000"/>
              </a:lnSpc>
            </a:pPr>
            <a:r>
              <a:rPr lang="sv-SE" sz="2000" dirty="0">
                <a:cs typeface="Arial" charset="0"/>
              </a:rPr>
              <a:t>När man blir äldre kan det finnas en poäng med att successivt minska risken i sitt sparande</a:t>
            </a:r>
          </a:p>
          <a:p>
            <a:pPr marL="0" indent="0">
              <a:buNone/>
            </a:pPr>
            <a:endParaRPr lang="sv-SE" dirty="0"/>
          </a:p>
        </p:txBody>
      </p:sp>
      <p:pic>
        <p:nvPicPr>
          <p:cNvPr id="9" name="Bild 8" descr="Termometer kontur">
            <a:extLst>
              <a:ext uri="{FF2B5EF4-FFF2-40B4-BE49-F238E27FC236}">
                <a16:creationId xmlns:a16="http://schemas.microsoft.com/office/drawing/2014/main" id="{B37DE9BE-D2EB-434A-98F3-F3E86391C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9238" y="1998633"/>
            <a:ext cx="3425065" cy="3425065"/>
          </a:xfrm>
          <a:prstGeom prst="rect">
            <a:avLst/>
          </a:prstGeom>
        </p:spPr>
      </p:pic>
      <p:sp>
        <p:nvSpPr>
          <p:cNvPr id="10" name="textruta 9">
            <a:extLst>
              <a:ext uri="{FF2B5EF4-FFF2-40B4-BE49-F238E27FC236}">
                <a16:creationId xmlns:a16="http://schemas.microsoft.com/office/drawing/2014/main" id="{2DFDF5C9-2902-419F-B150-8D71453B196E}"/>
              </a:ext>
            </a:extLst>
          </p:cNvPr>
          <p:cNvSpPr txBox="1"/>
          <p:nvPr/>
        </p:nvSpPr>
        <p:spPr>
          <a:xfrm>
            <a:off x="8266914" y="2233839"/>
            <a:ext cx="2496404" cy="3170099"/>
          </a:xfrm>
          <a:prstGeom prst="rect">
            <a:avLst/>
          </a:prstGeom>
          <a:noFill/>
        </p:spPr>
        <p:txBody>
          <a:bodyPr wrap="square" rtlCol="0">
            <a:spAutoFit/>
          </a:bodyPr>
          <a:lstStyle/>
          <a:p>
            <a:pPr marL="285750" indent="-285750">
              <a:spcBef>
                <a:spcPts val="1200"/>
              </a:spcBef>
              <a:buFont typeface="Calibri" panose="020F0502020204030204" pitchFamily="34" charset="0"/>
              <a:buChar char="-"/>
            </a:pPr>
            <a:r>
              <a:rPr lang="sv-SE" sz="2000" u="sng" dirty="0"/>
              <a:t>Andra värdepapper</a:t>
            </a:r>
          </a:p>
          <a:p>
            <a:pPr marL="285750" indent="-285750">
              <a:spcBef>
                <a:spcPts val="1200"/>
              </a:spcBef>
              <a:buFont typeface="Calibri" panose="020F0502020204030204" pitchFamily="34" charset="0"/>
              <a:buChar char="-"/>
            </a:pPr>
            <a:r>
              <a:rPr lang="sv-SE" sz="2000" u="sng" dirty="0"/>
              <a:t>Aktier</a:t>
            </a:r>
          </a:p>
          <a:p>
            <a:pPr marL="285750" indent="-285750">
              <a:spcBef>
                <a:spcPts val="1200"/>
              </a:spcBef>
              <a:buFont typeface="Calibri" panose="020F0502020204030204" pitchFamily="34" charset="0"/>
              <a:buChar char="-"/>
            </a:pPr>
            <a:r>
              <a:rPr lang="sv-SE" sz="2000" dirty="0"/>
              <a:t>Aktie</a:t>
            </a:r>
            <a:r>
              <a:rPr lang="sv-SE" sz="2000" u="sng" dirty="0"/>
              <a:t>fonder</a:t>
            </a:r>
          </a:p>
          <a:p>
            <a:pPr marL="285750" indent="-285750">
              <a:spcBef>
                <a:spcPts val="1200"/>
              </a:spcBef>
              <a:buFont typeface="Calibri" panose="020F0502020204030204" pitchFamily="34" charset="0"/>
              <a:buChar char="-"/>
            </a:pPr>
            <a:r>
              <a:rPr lang="sv-SE" sz="2000" dirty="0"/>
              <a:t>Blandfonder</a:t>
            </a:r>
          </a:p>
          <a:p>
            <a:pPr marL="285750" indent="-285750">
              <a:spcBef>
                <a:spcPts val="1200"/>
              </a:spcBef>
              <a:buFont typeface="Calibri" panose="020F0502020204030204" pitchFamily="34" charset="0"/>
              <a:buChar char="-"/>
            </a:pPr>
            <a:r>
              <a:rPr lang="sv-SE" sz="2000" u="sng" dirty="0"/>
              <a:t>Obligationer</a:t>
            </a:r>
          </a:p>
          <a:p>
            <a:pPr marL="285750" indent="-285750">
              <a:spcBef>
                <a:spcPts val="1200"/>
              </a:spcBef>
              <a:buFont typeface="Calibri" panose="020F0502020204030204" pitchFamily="34" charset="0"/>
              <a:buChar char="-"/>
            </a:pPr>
            <a:r>
              <a:rPr lang="sv-SE" sz="2000" dirty="0"/>
              <a:t>Långa räntefonder</a:t>
            </a:r>
          </a:p>
          <a:p>
            <a:pPr marL="285750" indent="-285750">
              <a:spcBef>
                <a:spcPts val="1200"/>
              </a:spcBef>
              <a:buFont typeface="Calibri" panose="020F0502020204030204" pitchFamily="34" charset="0"/>
              <a:buChar char="-"/>
            </a:pPr>
            <a:r>
              <a:rPr lang="sv-SE" sz="2000" dirty="0"/>
              <a:t>Korta räntefonder</a:t>
            </a:r>
          </a:p>
        </p:txBody>
      </p:sp>
      <p:sp>
        <p:nvSpPr>
          <p:cNvPr id="11" name="textruta 10">
            <a:extLst>
              <a:ext uri="{FF2B5EF4-FFF2-40B4-BE49-F238E27FC236}">
                <a16:creationId xmlns:a16="http://schemas.microsoft.com/office/drawing/2014/main" id="{1C07E13C-D7B4-43DE-ABBA-189C5B50B91A}"/>
              </a:ext>
            </a:extLst>
          </p:cNvPr>
          <p:cNvSpPr txBox="1"/>
          <p:nvPr/>
        </p:nvSpPr>
        <p:spPr>
          <a:xfrm>
            <a:off x="8266914" y="1691173"/>
            <a:ext cx="1994847" cy="400110"/>
          </a:xfrm>
          <a:prstGeom prst="rect">
            <a:avLst/>
          </a:prstGeom>
          <a:noFill/>
        </p:spPr>
        <p:txBody>
          <a:bodyPr wrap="square" rtlCol="0">
            <a:spAutoFit/>
          </a:bodyPr>
          <a:lstStyle/>
          <a:p>
            <a:r>
              <a:rPr lang="sv-SE" sz="2000" b="1" dirty="0"/>
              <a:t>Risktermometer</a:t>
            </a:r>
          </a:p>
        </p:txBody>
      </p:sp>
    </p:spTree>
    <p:extLst>
      <p:ext uri="{BB962C8B-B14F-4D97-AF65-F5344CB8AC3E}">
        <p14:creationId xmlns:p14="http://schemas.microsoft.com/office/powerpoint/2010/main" val="773522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KONTOTYPER FÖR ATT INVESTERA</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628651" y="1739833"/>
            <a:ext cx="5118100" cy="3378334"/>
          </a:xfrm>
        </p:spPr>
        <p:txBody>
          <a:bodyPr>
            <a:normAutofit/>
          </a:bodyPr>
          <a:lstStyle/>
          <a:p>
            <a:r>
              <a:rPr lang="sv-SE" dirty="0"/>
              <a:t>Värdepappersdepå</a:t>
            </a:r>
          </a:p>
          <a:p>
            <a:r>
              <a:rPr lang="sv-SE" dirty="0"/>
              <a:t>ISK – Investeringssparkonto</a:t>
            </a:r>
          </a:p>
          <a:p>
            <a:r>
              <a:rPr lang="sv-SE" dirty="0"/>
              <a:t>Kapitalförsäkring</a:t>
            </a:r>
          </a:p>
          <a:p>
            <a:r>
              <a:rPr lang="sv-SE" dirty="0"/>
              <a:t>Annat… </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4167"/>
            <a:ext cx="1889188" cy="234977"/>
          </a:xfrm>
        </p:spPr>
        <p:txBody>
          <a:bodyPr>
            <a:noAutofit/>
          </a:bodyPr>
          <a:lstStyle/>
          <a:p>
            <a:r>
              <a:rPr lang="sv-SE" dirty="0"/>
              <a:t>GRUNDERNA TILL ATT INVESTERA</a:t>
            </a:r>
          </a:p>
        </p:txBody>
      </p:sp>
      <p:pic>
        <p:nvPicPr>
          <p:cNvPr id="14" name="Platshållare för bild 13" descr="En bild som visar text, person, inomhus  Automatiskt genererad beskrivning">
            <a:extLst>
              <a:ext uri="{FF2B5EF4-FFF2-40B4-BE49-F238E27FC236}">
                <a16:creationId xmlns:a16="http://schemas.microsoft.com/office/drawing/2014/main" id="{5CFB92C4-014E-C618-65D0-22E21A9ABC2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448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INVESTERINGAR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Förstå vad du köper</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dirty="0"/>
                <a:t>Spara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dirty="0"/>
                <a:t>Spara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pic>
        <p:nvPicPr>
          <p:cNvPr id="8" name="Platshållare för bild 7" descr="En bild som visar person, klädsel, inomhus, Människoansikte&#10;&#10;Automatiskt genererad beskrivning">
            <a:extLst>
              <a:ext uri="{FF2B5EF4-FFF2-40B4-BE49-F238E27FC236}">
                <a16:creationId xmlns:a16="http://schemas.microsoft.com/office/drawing/2014/main" id="{066C9CAD-72AC-FED7-F19F-983F92D3D16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0485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AVYTTRING</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Gör upp en plan</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i="1" dirty="0"/>
                <a:t>Tänk</a:t>
              </a:r>
              <a:r>
                <a:rPr lang="sv-SE" sz="2000" b="1" dirty="0"/>
                <a:t>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i="1" dirty="0"/>
                <a:t>Sälj</a:t>
              </a:r>
              <a:r>
                <a:rPr lang="sv-SE" sz="2000" b="1" dirty="0"/>
                <a:t>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1572195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380944"/>
            <a:ext cx="8583319" cy="1325563"/>
          </a:xfrm>
        </p:spPr>
        <p:txBody>
          <a:bodyPr/>
          <a:lstStyle/>
          <a:p>
            <a:pPr algn="l"/>
            <a:r>
              <a:rPr lang="sv-SE" b="1" dirty="0">
                <a:solidFill>
                  <a:schemeClr val="bg1"/>
                </a:solidFill>
              </a:rPr>
              <a:t>RÅDGIVNING – KAN VARA ETT BRA STÖD OCH HJÄLP NÄR DET GÅR KORREKT TILL</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009C061C-ABFF-415B-841A-07FBCD4D0FA8}"/>
              </a:ext>
            </a:extLst>
          </p:cNvPr>
          <p:cNvSpPr txBox="1"/>
          <p:nvPr/>
        </p:nvSpPr>
        <p:spPr>
          <a:xfrm>
            <a:off x="947033" y="1611387"/>
            <a:ext cx="8473414" cy="4708981"/>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rPr>
              <a:t>Rådgivarens roll</a:t>
            </a:r>
            <a:r>
              <a:rPr lang="sv-SE" sz="2000" dirty="0">
                <a:solidFill>
                  <a:schemeClr val="bg1"/>
                </a:solidFill>
              </a:rPr>
              <a:t> – Ge råd om investeringar</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Två typer av rådgivare:</a:t>
            </a:r>
          </a:p>
          <a:p>
            <a:pPr marL="800100" lvl="1" indent="-342900">
              <a:buFont typeface="Arial" panose="020B0604020202020204" pitchFamily="34" charset="0"/>
              <a:buChar char="•"/>
            </a:pPr>
            <a:r>
              <a:rPr lang="sv-SE" sz="2000" dirty="0">
                <a:solidFill>
                  <a:schemeClr val="bg1"/>
                </a:solidFill>
              </a:rPr>
              <a:t>Oberoende</a:t>
            </a:r>
          </a:p>
          <a:p>
            <a:pPr marL="800100" lvl="1" indent="-342900">
              <a:buFont typeface="Arial" panose="020B0604020202020204" pitchFamily="34" charset="0"/>
              <a:buChar char="•"/>
            </a:pPr>
            <a:r>
              <a:rPr lang="sv-SE" sz="2000" dirty="0">
                <a:solidFill>
                  <a:schemeClr val="bg1"/>
                </a:solidFill>
              </a:rPr>
              <a:t>Inte oberoende</a:t>
            </a:r>
          </a:p>
          <a:p>
            <a:pPr lvl="1"/>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Se upp för oseriösa rådgivare</a:t>
            </a:r>
            <a:r>
              <a:rPr lang="sv-SE" sz="2000" dirty="0">
                <a:solidFill>
                  <a:schemeClr val="bg1"/>
                </a:solidFill>
              </a:rPr>
              <a:t> </a:t>
            </a:r>
            <a:r>
              <a:rPr lang="sv-SE" sz="2000" b="1" dirty="0">
                <a:solidFill>
                  <a:schemeClr val="bg1"/>
                </a:solidFill>
              </a:rPr>
              <a:t>eller bedragare </a:t>
            </a:r>
            <a:r>
              <a:rPr lang="sv-SE" sz="2000" dirty="0">
                <a:solidFill>
                  <a:schemeClr val="bg1"/>
                </a:solidFill>
              </a:rPr>
              <a:t>– Tyvärr ger inte alla rådgivare bra råd, och vissa aktörer är inte rådgivare och lämnar därför inte rådgivning.</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Håll koll på kostnaderna – </a:t>
            </a:r>
            <a:r>
              <a:rPr lang="sv-SE" sz="2000" dirty="0">
                <a:solidFill>
                  <a:schemeClr val="bg1"/>
                </a:solidFill>
              </a:rPr>
              <a:t>Både för själva rådgivningen, och för de produkter som rekommenderas.</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Tänk kritiskt - </a:t>
            </a:r>
            <a:r>
              <a:rPr lang="sv-SE" sz="2000" dirty="0">
                <a:solidFill>
                  <a:schemeClr val="bg1"/>
                </a:solidFill>
              </a:rPr>
              <a:t>Det är viktigt att du förstår och ifrågasätter valet av investeringar, samt läser igenom rådgivningsdokumentationen.</a:t>
            </a:r>
          </a:p>
          <a:p>
            <a:endParaRPr lang="sv-SE" sz="2000" dirty="0">
              <a:solidFill>
                <a:schemeClr val="bg1"/>
              </a:solidFill>
            </a:endParaRPr>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90"/>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297726e-2378-4054-9597-3d45f8d54df4" xsi:nil="true"/>
    <lcf76f155ced4ddcb4097134ff3c332f xmlns="2337fc17-2acf-4d77-80c9-45ed8debd66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840543499B0C478C3086ADA108ADC3" ma:contentTypeVersion="16" ma:contentTypeDescription="Create a new document." ma:contentTypeScope="" ma:versionID="28c42902b5b569434cf9981ff7eea5bc">
  <xsd:schema xmlns:xsd="http://www.w3.org/2001/XMLSchema" xmlns:xs="http://www.w3.org/2001/XMLSchema" xmlns:p="http://schemas.microsoft.com/office/2006/metadata/properties" xmlns:ns2="c297726e-2378-4054-9597-3d45f8d54df4" xmlns:ns3="2337fc17-2acf-4d77-80c9-45ed8debd66b" targetNamespace="http://schemas.microsoft.com/office/2006/metadata/properties" ma:root="true" ma:fieldsID="0d0d27d6edd9acdfbda40e93864d0700" ns2:_="" ns3:_="">
    <xsd:import namespace="c297726e-2378-4054-9597-3d45f8d54df4"/>
    <xsd:import namespace="2337fc17-2acf-4d77-80c9-45ed8debd66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7726e-2378-4054-9597-3d45f8d54d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f288b9-19b5-4faa-8f66-1ce723381885}" ma:internalName="TaxCatchAll" ma:showField="CatchAllData" ma:web="c297726e-2378-4054-9597-3d45f8d54d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37fc17-2acf-4d77-80c9-45ed8debd6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13f8d9-c8d5-457d-8e59-0e3c75a07a1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A436F-9BC2-4418-BC19-173D7A1D277F}">
  <ds:schemaRefs>
    <ds:schemaRef ds:uri="http://schemas.microsoft.com/sharepoint/v3/contenttype/forms"/>
  </ds:schemaRefs>
</ds:datastoreItem>
</file>

<file path=customXml/itemProps2.xml><?xml version="1.0" encoding="utf-8"?>
<ds:datastoreItem xmlns:ds="http://schemas.openxmlformats.org/officeDocument/2006/customXml" ds:itemID="{86013EB4-C671-4BFF-9F63-870EAF9C81C5}">
  <ds:schemaRefs>
    <ds:schemaRef ds:uri="http://schemas.microsoft.com/office/2006/metadata/properties"/>
    <ds:schemaRef ds:uri="http://schemas.microsoft.com/office/infopath/2007/PartnerControls"/>
    <ds:schemaRef ds:uri="c297726e-2378-4054-9597-3d45f8d54df4"/>
    <ds:schemaRef ds:uri="2337fc17-2acf-4d77-80c9-45ed8debd66b"/>
  </ds:schemaRefs>
</ds:datastoreItem>
</file>

<file path=customXml/itemProps3.xml><?xml version="1.0" encoding="utf-8"?>
<ds:datastoreItem xmlns:ds="http://schemas.openxmlformats.org/officeDocument/2006/customXml" ds:itemID="{E469CEAE-BB83-4DA8-BC27-7EE5E5E1A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7726e-2378-4054-9597-3d45f8d54df4"/>
    <ds:schemaRef ds:uri="2337fc17-2acf-4d77-80c9-45ed8debd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FIIN0056 PPT_mall_spara_investera_la¦èna</Template>
  <TotalTime>4844</TotalTime>
  <Words>3038</Words>
  <Application>Microsoft Office PowerPoint</Application>
  <PresentationFormat>Bredbild</PresentationFormat>
  <Paragraphs>225</Paragraphs>
  <Slides>14</Slides>
  <Notes>14</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14</vt:i4>
      </vt:variant>
    </vt:vector>
  </HeadingPairs>
  <TitlesOfParts>
    <vt:vector size="18" baseType="lpstr">
      <vt:lpstr>Arial</vt:lpstr>
      <vt:lpstr>Calibri</vt:lpstr>
      <vt:lpstr>Calibri Light</vt:lpstr>
      <vt:lpstr>familjejuridik</vt:lpstr>
      <vt:lpstr>GRUNDERNA TILL  ATT INVESTERA</vt:lpstr>
      <vt:lpstr>Den som sparar idag, kan spendera mer i framtiden. </vt:lpstr>
      <vt:lpstr>RÄNTA-PÅ-RÄNTA (SNÖBOLLSEFFEKTEN) </vt:lpstr>
      <vt:lpstr>FRÅGOR ATT STÄLLA SIG OM SITT INVESTERANDE</vt:lpstr>
      <vt:lpstr>FÖRSTÅ VAD DU INVESTERAR I</vt:lpstr>
      <vt:lpstr>OLIKA KONTOTYPER FÖR ATT INVESTERA</vt:lpstr>
      <vt:lpstr>VIKTIGT ATT TÄNKA PÅ VID INVESTERINGAR</vt:lpstr>
      <vt:lpstr>VIKTIGT ATT TÄNKA PÅ VID AVYTTRING</vt:lpstr>
      <vt:lpstr>RÅDGIVNING – KAN VARA ETT BRA STÖD OCH HJÄLP NÄR DET GÅR KORREKT TILL</vt:lpstr>
      <vt:lpstr>DITT INVESTERANDE KAN BIDRA TILL POSITIV FÖRÄNDRING</vt:lpstr>
      <vt:lpstr>VIKTIGT ATT TÄNKA PÅ OM DU INVESTERAR TILL BARNBARN</vt:lpstr>
      <vt:lpstr>Tack för att ni lyssnat!</vt:lpstr>
      <vt:lpstr>Extramaterial</vt:lpstr>
      <vt:lpstr>CHECKLISTA FÖR ATT KOMMA IGÅNG MED DITT INVESTERANDE</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Grunderna till att investera</dc:title>
  <dc:creator>Niklas Uppenberg</dc:creator>
  <cp:lastModifiedBy>Vanda Brandt</cp:lastModifiedBy>
  <cp:revision>9</cp:revision>
  <dcterms:created xsi:type="dcterms:W3CDTF">2023-01-26T12:52:46Z</dcterms:created>
  <dcterms:modified xsi:type="dcterms:W3CDTF">2023-05-08T14:37:06Z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0x0101002B840543499B0C478C3086ADA108ADC3</vt:lpwstr>
  </property>
  <property fmtid="{D5CDD505-2E9C-101B-9397-08002B2CF9AE}" pid="3" name="MediaServiceImageTags">
    <vt:lpwstr/>
  </property>
</Properties>
</file>